
<file path=[Content_Types].xml><?xml version="1.0" encoding="utf-8"?>
<Types xmlns="http://schemas.openxmlformats.org/package/2006/content-types">
  <Default Extension="jpeg" ContentType="image/jpeg"/>
  <Default Extension="jpg" ContentType="image/jp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9.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87"/>
  </p:notesMasterIdLst>
  <p:sldIdLst>
    <p:sldId id="256" r:id="rId6"/>
    <p:sldId id="258" r:id="rId7"/>
    <p:sldId id="260" r:id="rId8"/>
    <p:sldId id="263" r:id="rId9"/>
    <p:sldId id="265" r:id="rId10"/>
    <p:sldId id="262"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981" r:id="rId29"/>
    <p:sldId id="287" r:id="rId30"/>
    <p:sldId id="625" r:id="rId31"/>
    <p:sldId id="315" r:id="rId32"/>
    <p:sldId id="314" r:id="rId33"/>
    <p:sldId id="292" r:id="rId34"/>
    <p:sldId id="313" r:id="rId35"/>
    <p:sldId id="294" r:id="rId36"/>
    <p:sldId id="295" r:id="rId37"/>
    <p:sldId id="296" r:id="rId38"/>
    <p:sldId id="297" r:id="rId39"/>
    <p:sldId id="301" r:id="rId40"/>
    <p:sldId id="303" r:id="rId41"/>
    <p:sldId id="304" r:id="rId42"/>
    <p:sldId id="305" r:id="rId43"/>
    <p:sldId id="306" r:id="rId44"/>
    <p:sldId id="982" r:id="rId45"/>
    <p:sldId id="311" r:id="rId46"/>
    <p:sldId id="983" r:id="rId47"/>
    <p:sldId id="984" r:id="rId48"/>
    <p:sldId id="985" r:id="rId49"/>
    <p:sldId id="986" r:id="rId50"/>
    <p:sldId id="309" r:id="rId51"/>
    <p:sldId id="310" r:id="rId52"/>
    <p:sldId id="976" r:id="rId53"/>
    <p:sldId id="972" r:id="rId54"/>
    <p:sldId id="973" r:id="rId55"/>
    <p:sldId id="975" r:id="rId56"/>
    <p:sldId id="974" r:id="rId57"/>
    <p:sldId id="977" r:id="rId58"/>
    <p:sldId id="312" r:id="rId59"/>
    <p:sldId id="979" r:id="rId60"/>
    <p:sldId id="316" r:id="rId61"/>
    <p:sldId id="317" r:id="rId62"/>
    <p:sldId id="318" r:id="rId63"/>
    <p:sldId id="319" r:id="rId64"/>
    <p:sldId id="905" r:id="rId65"/>
    <p:sldId id="320" r:id="rId66"/>
    <p:sldId id="866" r:id="rId67"/>
    <p:sldId id="321" r:id="rId68"/>
    <p:sldId id="962" r:id="rId69"/>
    <p:sldId id="963" r:id="rId70"/>
    <p:sldId id="978" r:id="rId71"/>
    <p:sldId id="326" r:id="rId72"/>
    <p:sldId id="324" r:id="rId73"/>
    <p:sldId id="327" r:id="rId74"/>
    <p:sldId id="988" r:id="rId75"/>
    <p:sldId id="329" r:id="rId76"/>
    <p:sldId id="987" r:id="rId77"/>
    <p:sldId id="964" r:id="rId78"/>
    <p:sldId id="965" r:id="rId79"/>
    <p:sldId id="966" r:id="rId80"/>
    <p:sldId id="331" r:id="rId81"/>
    <p:sldId id="332" r:id="rId82"/>
    <p:sldId id="902" r:id="rId83"/>
    <p:sldId id="996" r:id="rId84"/>
    <p:sldId id="1000" r:id="rId85"/>
    <p:sldId id="99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combe, Patricia - HCD" userId="b10bff5f-8149-48a8-b947-eb8ed9ccf320" providerId="ADAL" clId="{1D68EE64-D5D5-460A-AE65-4B45032A6B79}"/>
    <pc:docChg chg="undo custSel addSld delSld modSld">
      <pc:chgData name="Holcombe, Patricia - HCD" userId="b10bff5f-8149-48a8-b947-eb8ed9ccf320" providerId="ADAL" clId="{1D68EE64-D5D5-460A-AE65-4B45032A6B79}" dt="2025-01-28T17:32:56.517" v="388" actId="1076"/>
      <pc:docMkLst>
        <pc:docMk/>
      </pc:docMkLst>
      <pc:sldChg chg="modSp mod">
        <pc:chgData name="Holcombe, Patricia - HCD" userId="b10bff5f-8149-48a8-b947-eb8ed9ccf320" providerId="ADAL" clId="{1D68EE64-D5D5-460A-AE65-4B45032A6B79}" dt="2025-01-22T00:44:48.738" v="0" actId="20577"/>
        <pc:sldMkLst>
          <pc:docMk/>
          <pc:sldMk cId="2606212439" sldId="278"/>
        </pc:sldMkLst>
        <pc:spChg chg="mod">
          <ac:chgData name="Holcombe, Patricia - HCD" userId="b10bff5f-8149-48a8-b947-eb8ed9ccf320" providerId="ADAL" clId="{1D68EE64-D5D5-460A-AE65-4B45032A6B79}" dt="2025-01-22T00:44:48.738" v="0" actId="20577"/>
          <ac:spMkLst>
            <pc:docMk/>
            <pc:sldMk cId="2606212439" sldId="278"/>
            <ac:spMk id="9" creationId="{4D6AAE24-69C3-7847-BD24-9CF7189A7681}"/>
          </ac:spMkLst>
        </pc:spChg>
      </pc:sldChg>
      <pc:sldChg chg="modSp mod">
        <pc:chgData name="Holcombe, Patricia - HCD" userId="b10bff5f-8149-48a8-b947-eb8ed9ccf320" providerId="ADAL" clId="{1D68EE64-D5D5-460A-AE65-4B45032A6B79}" dt="2025-01-22T00:45:49.236" v="1" actId="20577"/>
        <pc:sldMkLst>
          <pc:docMk/>
          <pc:sldMk cId="690225181" sldId="279"/>
        </pc:sldMkLst>
        <pc:spChg chg="mod">
          <ac:chgData name="Holcombe, Patricia - HCD" userId="b10bff5f-8149-48a8-b947-eb8ed9ccf320" providerId="ADAL" clId="{1D68EE64-D5D5-460A-AE65-4B45032A6B79}" dt="2025-01-22T00:45:49.236" v="1" actId="20577"/>
          <ac:spMkLst>
            <pc:docMk/>
            <pc:sldMk cId="690225181" sldId="279"/>
            <ac:spMk id="10" creationId="{90775FC5-22BA-2C42-BDCD-35AAA4A9CFB1}"/>
          </ac:spMkLst>
        </pc:spChg>
      </pc:sldChg>
      <pc:sldChg chg="modSp">
        <pc:chgData name="Holcombe, Patricia - HCD" userId="b10bff5f-8149-48a8-b947-eb8ed9ccf320" providerId="ADAL" clId="{1D68EE64-D5D5-460A-AE65-4B45032A6B79}" dt="2025-01-23T21:07:17.775" v="250" actId="20577"/>
        <pc:sldMkLst>
          <pc:docMk/>
          <pc:sldMk cId="2429889976" sldId="306"/>
        </pc:sldMkLst>
        <pc:graphicFrameChg chg="mod">
          <ac:chgData name="Holcombe, Patricia - HCD" userId="b10bff5f-8149-48a8-b947-eb8ed9ccf320" providerId="ADAL" clId="{1D68EE64-D5D5-460A-AE65-4B45032A6B79}" dt="2025-01-23T21:07:17.775" v="250" actId="20577"/>
          <ac:graphicFrameMkLst>
            <pc:docMk/>
            <pc:sldMk cId="2429889976" sldId="306"/>
            <ac:graphicFrameMk id="2" creationId="{B5FAE930-8F0D-4442-9E7B-CD60EE4CB2E6}"/>
          </ac:graphicFrameMkLst>
        </pc:graphicFrameChg>
      </pc:sldChg>
      <pc:sldChg chg="modSp mod">
        <pc:chgData name="Holcombe, Patricia - HCD" userId="b10bff5f-8149-48a8-b947-eb8ed9ccf320" providerId="ADAL" clId="{1D68EE64-D5D5-460A-AE65-4B45032A6B79}" dt="2025-01-22T01:15:39.376" v="4" actId="1036"/>
        <pc:sldMkLst>
          <pc:docMk/>
          <pc:sldMk cId="3487042275" sldId="310"/>
        </pc:sldMkLst>
        <pc:spChg chg="mod">
          <ac:chgData name="Holcombe, Patricia - HCD" userId="b10bff5f-8149-48a8-b947-eb8ed9ccf320" providerId="ADAL" clId="{1D68EE64-D5D5-460A-AE65-4B45032A6B79}" dt="2025-01-22T01:15:04.540" v="2" actId="14100"/>
          <ac:spMkLst>
            <pc:docMk/>
            <pc:sldMk cId="3487042275" sldId="310"/>
            <ac:spMk id="3" creationId="{E58BD851-2DF7-CD1E-DC3D-B058F0560649}"/>
          </ac:spMkLst>
        </pc:spChg>
        <pc:spChg chg="mod">
          <ac:chgData name="Holcombe, Patricia - HCD" userId="b10bff5f-8149-48a8-b947-eb8ed9ccf320" providerId="ADAL" clId="{1D68EE64-D5D5-460A-AE65-4B45032A6B79}" dt="2025-01-22T01:15:39.376" v="4" actId="1036"/>
          <ac:spMkLst>
            <pc:docMk/>
            <pc:sldMk cId="3487042275" sldId="310"/>
            <ac:spMk id="24" creationId="{6AF94125-D9C7-41E4-A830-7CA278B6D830}"/>
          </ac:spMkLst>
        </pc:spChg>
      </pc:sldChg>
      <pc:sldChg chg="modSp mod">
        <pc:chgData name="Holcombe, Patricia - HCD" userId="b10bff5f-8149-48a8-b947-eb8ed9ccf320" providerId="ADAL" clId="{1D68EE64-D5D5-460A-AE65-4B45032A6B79}" dt="2025-01-22T01:28:50.956" v="20" actId="20577"/>
        <pc:sldMkLst>
          <pc:docMk/>
          <pc:sldMk cId="6710435" sldId="326"/>
        </pc:sldMkLst>
        <pc:spChg chg="mod">
          <ac:chgData name="Holcombe, Patricia - HCD" userId="b10bff5f-8149-48a8-b947-eb8ed9ccf320" providerId="ADAL" clId="{1D68EE64-D5D5-460A-AE65-4B45032A6B79}" dt="2025-01-22T01:28:50.956" v="20" actId="20577"/>
          <ac:spMkLst>
            <pc:docMk/>
            <pc:sldMk cId="6710435" sldId="326"/>
            <ac:spMk id="6" creationId="{F7297B73-C268-B245-B0C4-DFF5D383F06C}"/>
          </ac:spMkLst>
        </pc:spChg>
      </pc:sldChg>
      <pc:sldChg chg="addSp modSp modAnim">
        <pc:chgData name="Holcombe, Patricia - HCD" userId="b10bff5f-8149-48a8-b947-eb8ed9ccf320" providerId="ADAL" clId="{1D68EE64-D5D5-460A-AE65-4B45032A6B79}" dt="2025-01-28T15:27:31.958" v="252"/>
        <pc:sldMkLst>
          <pc:docMk/>
          <pc:sldMk cId="3894870222" sldId="902"/>
        </pc:sldMkLst>
      </pc:sldChg>
      <pc:sldChg chg="modSp mod">
        <pc:chgData name="Holcombe, Patricia - HCD" userId="b10bff5f-8149-48a8-b947-eb8ed9ccf320" providerId="ADAL" clId="{1D68EE64-D5D5-460A-AE65-4B45032A6B79}" dt="2025-01-22T01:18:57.706" v="8" actId="20577"/>
        <pc:sldMkLst>
          <pc:docMk/>
          <pc:sldMk cId="591784705" sldId="974"/>
        </pc:sldMkLst>
        <pc:spChg chg="mod">
          <ac:chgData name="Holcombe, Patricia - HCD" userId="b10bff5f-8149-48a8-b947-eb8ed9ccf320" providerId="ADAL" clId="{1D68EE64-D5D5-460A-AE65-4B45032A6B79}" dt="2025-01-22T01:18:57.706" v="8" actId="20577"/>
          <ac:spMkLst>
            <pc:docMk/>
            <pc:sldMk cId="591784705" sldId="974"/>
            <ac:spMk id="4" creationId="{143CE1E2-5DAB-AE42-BED0-3AAFA1CF80EB}"/>
          </ac:spMkLst>
        </pc:spChg>
      </pc:sldChg>
      <pc:sldChg chg="modSp mod">
        <pc:chgData name="Holcombe, Patricia - HCD" userId="b10bff5f-8149-48a8-b947-eb8ed9ccf320" providerId="ADAL" clId="{1D68EE64-D5D5-460A-AE65-4B45032A6B79}" dt="2025-01-23T20:23:47.030" v="222" actId="20577"/>
        <pc:sldMkLst>
          <pc:docMk/>
          <pc:sldMk cId="3957437013" sldId="983"/>
        </pc:sldMkLst>
        <pc:spChg chg="mod">
          <ac:chgData name="Holcombe, Patricia - HCD" userId="b10bff5f-8149-48a8-b947-eb8ed9ccf320" providerId="ADAL" clId="{1D68EE64-D5D5-460A-AE65-4B45032A6B79}" dt="2025-01-23T20:23:47.030" v="222" actId="20577"/>
          <ac:spMkLst>
            <pc:docMk/>
            <pc:sldMk cId="3957437013" sldId="983"/>
            <ac:spMk id="6" creationId="{518B5644-CFA5-622D-5F2D-A4E937CB7045}"/>
          </ac:spMkLst>
        </pc:spChg>
      </pc:sldChg>
      <pc:sldChg chg="addSp delSp modSp mod delAnim modAnim">
        <pc:chgData name="Holcombe, Patricia - HCD" userId="b10bff5f-8149-48a8-b947-eb8ed9ccf320" providerId="ADAL" clId="{1D68EE64-D5D5-460A-AE65-4B45032A6B79}" dt="2025-01-28T17:32:56.517" v="388" actId="1076"/>
        <pc:sldMkLst>
          <pc:docMk/>
          <pc:sldMk cId="1252055500" sldId="996"/>
        </pc:sldMkLst>
        <pc:picChg chg="add mod">
          <ac:chgData name="Holcombe, Patricia - HCD" userId="b10bff5f-8149-48a8-b947-eb8ed9ccf320" providerId="ADAL" clId="{1D68EE64-D5D5-460A-AE65-4B45032A6B79}" dt="2025-01-28T17:32:56.517" v="388" actId="1076"/>
          <ac:picMkLst>
            <pc:docMk/>
            <pc:sldMk cId="1252055500" sldId="996"/>
            <ac:picMk id="6" creationId="{1014EE4F-65AD-68EC-B3DD-53A95E659F2F}"/>
          </ac:picMkLst>
        </pc:picChg>
      </pc:sldChg>
      <pc:sldChg chg="addSp delSp modSp new add del mod setBg modAnim setClrOvrMap">
        <pc:chgData name="Holcombe, Patricia - HCD" userId="b10bff5f-8149-48a8-b947-eb8ed9ccf320" providerId="ADAL" clId="{1D68EE64-D5D5-460A-AE65-4B45032A6B79}" dt="2025-01-28T17:22:54.899" v="383" actId="47"/>
        <pc:sldMkLst>
          <pc:docMk/>
          <pc:sldMk cId="684323793" sldId="997"/>
        </pc:sldMkLst>
      </pc:sldChg>
      <pc:sldChg chg="new del">
        <pc:chgData name="Holcombe, Patricia - HCD" userId="b10bff5f-8149-48a8-b947-eb8ed9ccf320" providerId="ADAL" clId="{1D68EE64-D5D5-460A-AE65-4B45032A6B79}" dt="2025-01-28T15:42:45.779" v="258" actId="680"/>
        <pc:sldMkLst>
          <pc:docMk/>
          <pc:sldMk cId="4224799300" sldId="997"/>
        </pc:sldMkLst>
      </pc:sldChg>
      <pc:sldChg chg="addSp delSp modSp new add del mod setBg delAnim modAnim">
        <pc:chgData name="Holcombe, Patricia - HCD" userId="b10bff5f-8149-48a8-b947-eb8ed9ccf320" providerId="ADAL" clId="{1D68EE64-D5D5-460A-AE65-4B45032A6B79}" dt="2025-01-28T17:15:23.296" v="373" actId="21"/>
        <pc:sldMkLst>
          <pc:docMk/>
          <pc:sldMk cId="114053189" sldId="998"/>
        </pc:sldMkLst>
        <pc:spChg chg="add">
          <ac:chgData name="Holcombe, Patricia - HCD" userId="b10bff5f-8149-48a8-b947-eb8ed9ccf320" providerId="ADAL" clId="{1D68EE64-D5D5-460A-AE65-4B45032A6B79}" dt="2025-01-28T15:46:57.416" v="290" actId="26606"/>
          <ac:spMkLst>
            <pc:docMk/>
            <pc:sldMk cId="114053189" sldId="998"/>
            <ac:spMk id="28" creationId="{AB8C311F-7253-4AED-9701-7FC0708C41C7}"/>
          </ac:spMkLst>
        </pc:spChg>
        <pc:spChg chg="add">
          <ac:chgData name="Holcombe, Patricia - HCD" userId="b10bff5f-8149-48a8-b947-eb8ed9ccf320" providerId="ADAL" clId="{1D68EE64-D5D5-460A-AE65-4B45032A6B79}" dt="2025-01-28T15:46:57.416" v="290" actId="26606"/>
          <ac:spMkLst>
            <pc:docMk/>
            <pc:sldMk cId="114053189" sldId="998"/>
            <ac:spMk id="29" creationId="{E2384209-CB15-4CDF-9D31-C44FD9A3F20D}"/>
          </ac:spMkLst>
        </pc:spChg>
        <pc:spChg chg="add">
          <ac:chgData name="Holcombe, Patricia - HCD" userId="b10bff5f-8149-48a8-b947-eb8ed9ccf320" providerId="ADAL" clId="{1D68EE64-D5D5-460A-AE65-4B45032A6B79}" dt="2025-01-28T15:46:57.416" v="290" actId="26606"/>
          <ac:spMkLst>
            <pc:docMk/>
            <pc:sldMk cId="114053189" sldId="998"/>
            <ac:spMk id="30" creationId="{2633B3B5-CC90-43F0-8714-D31D1F3F0209}"/>
          </ac:spMkLst>
        </pc:spChg>
        <pc:spChg chg="add">
          <ac:chgData name="Holcombe, Patricia - HCD" userId="b10bff5f-8149-48a8-b947-eb8ed9ccf320" providerId="ADAL" clId="{1D68EE64-D5D5-460A-AE65-4B45032A6B79}" dt="2025-01-28T15:46:57.416" v="290" actId="26606"/>
          <ac:spMkLst>
            <pc:docMk/>
            <pc:sldMk cId="114053189" sldId="998"/>
            <ac:spMk id="31" creationId="{A8D57A06-A426-446D-B02C-A2DC6B62E45E}"/>
          </ac:spMkLst>
        </pc:spChg>
        <pc:picChg chg="add mod">
          <ac:chgData name="Holcombe, Patricia - HCD" userId="b10bff5f-8149-48a8-b947-eb8ed9ccf320" providerId="ADAL" clId="{1D68EE64-D5D5-460A-AE65-4B45032A6B79}" dt="2025-01-28T17:14:32.571" v="370" actId="14100"/>
          <ac:picMkLst>
            <pc:docMk/>
            <pc:sldMk cId="114053189" sldId="998"/>
            <ac:picMk id="3" creationId="{C7958F56-A6D5-A07B-80F7-6E196000DA49}"/>
          </ac:picMkLst>
        </pc:picChg>
        <pc:picChg chg="add mod">
          <ac:chgData name="Holcombe, Patricia - HCD" userId="b10bff5f-8149-48a8-b947-eb8ed9ccf320" providerId="ADAL" clId="{1D68EE64-D5D5-460A-AE65-4B45032A6B79}" dt="2025-01-28T17:14:45.457" v="372" actId="1076"/>
          <ac:picMkLst>
            <pc:docMk/>
            <pc:sldMk cId="114053189" sldId="998"/>
            <ac:picMk id="6" creationId="{4919DC2C-3999-0A8A-42D5-8573F7745B57}"/>
          </ac:picMkLst>
        </pc:picChg>
      </pc:sldChg>
      <pc:sldChg chg="new del">
        <pc:chgData name="Holcombe, Patricia - HCD" userId="b10bff5f-8149-48a8-b947-eb8ed9ccf320" providerId="ADAL" clId="{1D68EE64-D5D5-460A-AE65-4B45032A6B79}" dt="2025-01-28T16:40:47.588" v="336" actId="680"/>
        <pc:sldMkLst>
          <pc:docMk/>
          <pc:sldMk cId="1915409983" sldId="999"/>
        </pc:sldMkLst>
      </pc:sldChg>
      <pc:sldChg chg="addSp delSp modSp new del mod setBg">
        <pc:chgData name="Holcombe, Patricia - HCD" userId="b10bff5f-8149-48a8-b947-eb8ed9ccf320" providerId="ADAL" clId="{1D68EE64-D5D5-460A-AE65-4B45032A6B79}" dt="2025-01-28T15:59:34.477" v="334" actId="47"/>
        <pc:sldMkLst>
          <pc:docMk/>
          <pc:sldMk cId="2437211732" sldId="999"/>
        </pc:sldMkLst>
      </pc:sldChg>
      <pc:sldChg chg="add del">
        <pc:chgData name="Holcombe, Patricia - HCD" userId="b10bff5f-8149-48a8-b947-eb8ed9ccf320" providerId="ADAL" clId="{1D68EE64-D5D5-460A-AE65-4B45032A6B79}" dt="2025-01-28T16:46:24.043" v="338" actId="47"/>
        <pc:sldMkLst>
          <pc:docMk/>
          <pc:sldMk cId="2786242325" sldId="999"/>
        </pc:sldMkLst>
      </pc:sldChg>
      <pc:sldChg chg="addSp modSp new del mod">
        <pc:chgData name="Holcombe, Patricia - HCD" userId="b10bff5f-8149-48a8-b947-eb8ed9ccf320" providerId="ADAL" clId="{1D68EE64-D5D5-460A-AE65-4B45032A6B79}" dt="2025-01-28T17:22:51.993" v="382" actId="47"/>
        <pc:sldMkLst>
          <pc:docMk/>
          <pc:sldMk cId="3037420948" sldId="999"/>
        </pc:sldMkLst>
      </pc:sldChg>
      <pc:sldChg chg="addSp delSp new del mod">
        <pc:chgData name="Holcombe, Patricia - HCD" userId="b10bff5f-8149-48a8-b947-eb8ed9ccf320" providerId="ADAL" clId="{1D68EE64-D5D5-460A-AE65-4B45032A6B79}" dt="2025-01-28T17:05:06.945" v="342" actId="47"/>
        <pc:sldMkLst>
          <pc:docMk/>
          <pc:sldMk cId="3522406220" sldId="999"/>
        </pc:sldMkLst>
      </pc:sldChg>
      <pc:sldChg chg="new del">
        <pc:chgData name="Holcombe, Patricia - HCD" userId="b10bff5f-8149-48a8-b947-eb8ed9ccf320" providerId="ADAL" clId="{1D68EE64-D5D5-460A-AE65-4B45032A6B79}" dt="2025-01-28T17:20:43.228" v="377" actId="680"/>
        <pc:sldMkLst>
          <pc:docMk/>
          <pc:sldMk cId="3356379764" sldId="1000"/>
        </pc:sldMkLst>
      </pc:sldChg>
      <pc:sldChg chg="del">
        <pc:chgData name="Holcombe, Patricia - HCD" userId="b10bff5f-8149-48a8-b947-eb8ed9ccf320" providerId="ADAL" clId="{1D68EE64-D5D5-460A-AE65-4B45032A6B79}" dt="2025-01-23T16:12:28.513" v="23" actId="47"/>
        <pc:sldMkLst>
          <pc:docMk/>
          <pc:sldMk cId="3405309525" sldId="1000"/>
        </pc:sldMkLst>
      </pc:sldChg>
      <pc:sldChg chg="addSp delSp modSp new mod modAnim">
        <pc:chgData name="Holcombe, Patricia - HCD" userId="b10bff5f-8149-48a8-b947-eb8ed9ccf320" providerId="ADAL" clId="{1D68EE64-D5D5-460A-AE65-4B45032A6B79}" dt="2025-01-28T17:30:43.879" v="386" actId="1076"/>
        <pc:sldMkLst>
          <pc:docMk/>
          <pc:sldMk cId="4216331696" sldId="1000"/>
        </pc:sldMkLst>
        <pc:picChg chg="add">
          <ac:chgData name="Holcombe, Patricia - HCD" userId="b10bff5f-8149-48a8-b947-eb8ed9ccf320" providerId="ADAL" clId="{1D68EE64-D5D5-460A-AE65-4B45032A6B79}" dt="2025-01-28T17:22:18.607" v="379" actId="22"/>
          <ac:picMkLst>
            <pc:docMk/>
            <pc:sldMk cId="4216331696" sldId="1000"/>
            <ac:picMk id="3" creationId="{8647ED5D-4A74-862E-60B1-32D87F265807}"/>
          </ac:picMkLst>
        </pc:picChg>
        <pc:picChg chg="add mod">
          <ac:chgData name="Holcombe, Patricia - HCD" userId="b10bff5f-8149-48a8-b947-eb8ed9ccf320" providerId="ADAL" clId="{1D68EE64-D5D5-460A-AE65-4B45032A6B79}" dt="2025-01-28T17:30:43.879" v="386" actId="1076"/>
          <ac:picMkLst>
            <pc:docMk/>
            <pc:sldMk cId="4216331696" sldId="1000"/>
            <ac:picMk id="5" creationId="{90FB6F77-7DD7-1C72-97C2-B999F1E763E1}"/>
          </ac:picMkLst>
        </pc:picChg>
      </pc:sldChg>
      <pc:sldChg chg="del">
        <pc:chgData name="Holcombe, Patricia - HCD" userId="b10bff5f-8149-48a8-b947-eb8ed9ccf320" providerId="ADAL" clId="{1D68EE64-D5D5-460A-AE65-4B45032A6B79}" dt="2025-01-23T16:12:25.419" v="22" actId="47"/>
        <pc:sldMkLst>
          <pc:docMk/>
          <pc:sldMk cId="2571810403" sldId="1001"/>
        </pc:sldMkLst>
      </pc:sldChg>
      <pc:sldChg chg="del">
        <pc:chgData name="Holcombe, Patricia - HCD" userId="b10bff5f-8149-48a8-b947-eb8ed9ccf320" providerId="ADAL" clId="{1D68EE64-D5D5-460A-AE65-4B45032A6B79}" dt="2025-01-23T16:09:33.851" v="21" actId="47"/>
        <pc:sldMkLst>
          <pc:docMk/>
          <pc:sldMk cId="3421441007" sldId="1002"/>
        </pc:sldMkLst>
      </pc:sldChg>
    </pc:docChg>
  </pc:docChgLst>
  <pc:docChgLst>
    <pc:chgData name="Holcombe, Patricia - HCD" userId="b10bff5f-8149-48a8-b947-eb8ed9ccf320" providerId="ADAL" clId="{400132F9-4A24-441D-9273-62B3872E7DDB}"/>
    <pc:docChg chg="modSld">
      <pc:chgData name="Holcombe, Patricia - HCD" userId="b10bff5f-8149-48a8-b947-eb8ed9ccf320" providerId="ADAL" clId="{400132F9-4A24-441D-9273-62B3872E7DDB}" dt="2025-03-03T17:49:34.259" v="2" actId="6549"/>
      <pc:docMkLst>
        <pc:docMk/>
      </pc:docMkLst>
      <pc:sldChg chg="modNotesTx">
        <pc:chgData name="Holcombe, Patricia - HCD" userId="b10bff5f-8149-48a8-b947-eb8ed9ccf320" providerId="ADAL" clId="{400132F9-4A24-441D-9273-62B3872E7DDB}" dt="2025-03-03T17:49:14.477" v="0" actId="6549"/>
        <pc:sldMkLst>
          <pc:docMk/>
          <pc:sldMk cId="57755959" sldId="256"/>
        </pc:sldMkLst>
      </pc:sldChg>
      <pc:sldChg chg="modNotesTx">
        <pc:chgData name="Holcombe, Patricia - HCD" userId="b10bff5f-8149-48a8-b947-eb8ed9ccf320" providerId="ADAL" clId="{400132F9-4A24-441D-9273-62B3872E7DDB}" dt="2025-03-03T17:49:25.877" v="1" actId="6549"/>
        <pc:sldMkLst>
          <pc:docMk/>
          <pc:sldMk cId="844968663" sldId="258"/>
        </pc:sldMkLst>
      </pc:sldChg>
      <pc:sldChg chg="modNotesTx">
        <pc:chgData name="Holcombe, Patricia - HCD" userId="b10bff5f-8149-48a8-b947-eb8ed9ccf320" providerId="ADAL" clId="{400132F9-4A24-441D-9273-62B3872E7DDB}" dt="2025-03-03T17:49:34.259" v="2" actId="6549"/>
        <pc:sldMkLst>
          <pc:docMk/>
          <pc:sldMk cId="3299408404" sldId="260"/>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44E1860-DA95-45A3-9A52-B4CE9B35EB8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640873-3FEE-498D-8805-6C55E0168171}">
      <dgm:prSet phldrT="[Text]" custT="1"/>
      <dgm:spPr/>
      <dgm:t>
        <a:bodyPr/>
        <a:lstStyle/>
        <a:p>
          <a:r>
            <a:rPr lang="en-US" sz="2400" b="1">
              <a:solidFill>
                <a:srgbClr val="013463"/>
              </a:solidFill>
            </a:rPr>
            <a:t>Section 3 Monthly Utilization Plan</a:t>
          </a:r>
          <a:endParaRPr lang="en-US" sz="2400">
            <a:solidFill>
              <a:srgbClr val="013463"/>
            </a:solidFill>
          </a:endParaRPr>
        </a:p>
      </dgm:t>
    </dgm:pt>
    <dgm:pt modelId="{B13DFAA8-49E0-4BB0-87C4-9F6570B9F887}" type="parTrans" cxnId="{26B40BBD-488F-4ADB-9A55-9ABB4C90E3BF}">
      <dgm:prSet/>
      <dgm:spPr/>
      <dgm:t>
        <a:bodyPr/>
        <a:lstStyle/>
        <a:p>
          <a:endParaRPr lang="en-US"/>
        </a:p>
      </dgm:t>
    </dgm:pt>
    <dgm:pt modelId="{7C9C9B09-C680-4FDA-893E-12E87524FB42}" type="sibTrans" cxnId="{26B40BBD-488F-4ADB-9A55-9ABB4C90E3BF}">
      <dgm:prSet/>
      <dgm:spPr/>
      <dgm:t>
        <a:bodyPr/>
        <a:lstStyle/>
        <a:p>
          <a:endParaRPr lang="en-US"/>
        </a:p>
      </dgm:t>
    </dgm:pt>
    <dgm:pt modelId="{5FF40ECF-339C-4877-B9CB-65C85912A92D}">
      <dgm:prSet phldrT="[Text]" custT="1"/>
      <dgm:spPr/>
      <dgm:t>
        <a:bodyPr/>
        <a:lstStyle/>
        <a:p>
          <a:r>
            <a:rPr lang="en-US" sz="2400" b="1">
              <a:solidFill>
                <a:srgbClr val="013463"/>
              </a:solidFill>
            </a:rPr>
            <a:t>Monthly Internal Capacity Report</a:t>
          </a:r>
        </a:p>
      </dgm:t>
    </dgm:pt>
    <dgm:pt modelId="{840E631E-F47F-4011-AA7E-937CDE0FE167}" type="parTrans" cxnId="{C3C6B2A3-471D-43DD-A81D-A37E0D7C2EE3}">
      <dgm:prSet/>
      <dgm:spPr/>
      <dgm:t>
        <a:bodyPr/>
        <a:lstStyle/>
        <a:p>
          <a:endParaRPr lang="en-US"/>
        </a:p>
      </dgm:t>
    </dgm:pt>
    <dgm:pt modelId="{BF79251E-FC97-434D-BADC-C0E7F130D9D0}" type="sibTrans" cxnId="{C3C6B2A3-471D-43DD-A81D-A37E0D7C2EE3}">
      <dgm:prSet/>
      <dgm:spPr/>
      <dgm:t>
        <a:bodyPr/>
        <a:lstStyle/>
        <a:p>
          <a:endParaRPr lang="en-US"/>
        </a:p>
      </dgm:t>
    </dgm:pt>
    <dgm:pt modelId="{32DCCD60-3155-4BDB-BDBE-39C061C3155F}">
      <dgm:prSet phldrT="[Text]" custT="1"/>
      <dgm:spPr/>
      <dgm:t>
        <a:bodyPr/>
        <a:lstStyle/>
        <a:p>
          <a:pPr>
            <a:buClr>
              <a:srgbClr val="A0C65C"/>
            </a:buClr>
            <a:buNone/>
          </a:pPr>
          <a:r>
            <a:rPr lang="en-US" sz="2400" b="1">
              <a:solidFill>
                <a:srgbClr val="013463"/>
              </a:solidFill>
            </a:rPr>
            <a:t>Monthly Activity Report</a:t>
          </a:r>
          <a:endParaRPr lang="en-US" sz="2400">
            <a:solidFill>
              <a:srgbClr val="013463"/>
            </a:solidFill>
          </a:endParaRPr>
        </a:p>
      </dgm:t>
    </dgm:pt>
    <dgm:pt modelId="{6743D419-02CF-44F8-924D-DDDD6E5F19D0}" type="parTrans" cxnId="{DDB558CD-7B31-40C3-BB5B-4624CBB2BB99}">
      <dgm:prSet/>
      <dgm:spPr/>
      <dgm:t>
        <a:bodyPr/>
        <a:lstStyle/>
        <a:p>
          <a:endParaRPr lang="en-US"/>
        </a:p>
      </dgm:t>
    </dgm:pt>
    <dgm:pt modelId="{7AD7E7DE-9995-4AA2-AE44-E5F3264D3C9A}" type="sibTrans" cxnId="{DDB558CD-7B31-40C3-BB5B-4624CBB2BB99}">
      <dgm:prSet/>
      <dgm:spPr/>
      <dgm:t>
        <a:bodyPr/>
        <a:lstStyle/>
        <a:p>
          <a:endParaRPr lang="en-US"/>
        </a:p>
      </dgm:t>
    </dgm:pt>
    <dgm:pt modelId="{BA206381-7B28-4585-815B-828C1737041D}">
      <dgm:prSet custT="1"/>
      <dgm:spPr/>
      <dgm:t>
        <a:bodyPr/>
        <a:lstStyle/>
        <a:p>
          <a:pPr algn="l">
            <a:buNone/>
          </a:pPr>
          <a:r>
            <a:rPr lang="en-US" sz="1800" dirty="0"/>
            <a:t>Lists the subcontractors </a:t>
          </a:r>
          <a:r>
            <a:rPr lang="en-US" sz="1800"/>
            <a:t>utilized monthly on </a:t>
          </a:r>
          <a:r>
            <a:rPr lang="en-US" sz="1800" dirty="0"/>
            <a:t>the project.</a:t>
          </a:r>
          <a:br>
            <a:rPr lang="en-US" sz="1800" dirty="0">
              <a:cs typeface="Arial"/>
            </a:rPr>
          </a:br>
          <a:endParaRPr lang="en-US" sz="1800" dirty="0"/>
        </a:p>
      </dgm:t>
    </dgm:pt>
    <dgm:pt modelId="{433143BD-C5D0-4AAD-ABB7-BA819558648D}" type="parTrans" cxnId="{5DD7AC6F-8DAA-4205-B255-51D26B7E1808}">
      <dgm:prSet/>
      <dgm:spPr/>
      <dgm:t>
        <a:bodyPr/>
        <a:lstStyle/>
        <a:p>
          <a:endParaRPr lang="en-US"/>
        </a:p>
      </dgm:t>
    </dgm:pt>
    <dgm:pt modelId="{61AC15AB-CAA0-4E52-BAB0-06766BC83206}" type="sibTrans" cxnId="{5DD7AC6F-8DAA-4205-B255-51D26B7E1808}">
      <dgm:prSet/>
      <dgm:spPr/>
      <dgm:t>
        <a:bodyPr/>
        <a:lstStyle/>
        <a:p>
          <a:endParaRPr lang="en-US"/>
        </a:p>
      </dgm:t>
    </dgm:pt>
    <dgm:pt modelId="{8E359169-67FB-49FA-8DC0-9D111D4B8017}">
      <dgm:prSet custT="1"/>
      <dgm:spPr/>
      <dgm:t>
        <a:bodyPr/>
        <a:lstStyle/>
        <a:p>
          <a:pPr rtl="0">
            <a:buNone/>
          </a:pPr>
          <a:r>
            <a:rPr lang="en-US" sz="1800">
              <a:latin typeface="Arial"/>
              <a:cs typeface="Arial"/>
            </a:rPr>
            <a:t>An attestation of internal capacity status. </a:t>
          </a:r>
          <a:endParaRPr lang="en-US" sz="1800"/>
        </a:p>
      </dgm:t>
    </dgm:pt>
    <dgm:pt modelId="{50A7BD75-79F3-4E7C-813A-30BAF4D01F1B}" type="parTrans" cxnId="{443F0C06-709F-4A8E-85B5-28DA97B71F84}">
      <dgm:prSet/>
      <dgm:spPr/>
      <dgm:t>
        <a:bodyPr/>
        <a:lstStyle/>
        <a:p>
          <a:endParaRPr lang="en-US"/>
        </a:p>
      </dgm:t>
    </dgm:pt>
    <dgm:pt modelId="{04B4A65F-0ADA-47F3-A309-84F9E5C11282}" type="sibTrans" cxnId="{443F0C06-709F-4A8E-85B5-28DA97B71F84}">
      <dgm:prSet/>
      <dgm:spPr/>
      <dgm:t>
        <a:bodyPr/>
        <a:lstStyle/>
        <a:p>
          <a:endParaRPr lang="en-US"/>
        </a:p>
      </dgm:t>
    </dgm:pt>
    <dgm:pt modelId="{55C84EF7-4D04-4408-8050-0FFF986B7BE1}">
      <dgm:prSet/>
      <dgm:spPr/>
      <dgm:t>
        <a:bodyPr/>
        <a:lstStyle/>
        <a:p>
          <a:endParaRPr lang="en-US" sz="3600" b="1" i="1">
            <a:latin typeface="Arial" panose="020B0604020202020204" pitchFamily="34" charset="0"/>
            <a:cs typeface="Arial" panose="020B0604020202020204" pitchFamily="34" charset="0"/>
          </a:endParaRPr>
        </a:p>
      </dgm:t>
    </dgm:pt>
    <dgm:pt modelId="{3249E20C-8B8D-473E-8717-32B016B229B1}" type="parTrans" cxnId="{4B526056-3CDF-4528-9FB4-C616443E87CD}">
      <dgm:prSet/>
      <dgm:spPr/>
      <dgm:t>
        <a:bodyPr/>
        <a:lstStyle/>
        <a:p>
          <a:endParaRPr lang="en-US"/>
        </a:p>
      </dgm:t>
    </dgm:pt>
    <dgm:pt modelId="{E8150918-3F67-445F-9AC6-6A5B22120033}" type="sibTrans" cxnId="{4B526056-3CDF-4528-9FB4-C616443E87CD}">
      <dgm:prSet/>
      <dgm:spPr/>
      <dgm:t>
        <a:bodyPr/>
        <a:lstStyle/>
        <a:p>
          <a:endParaRPr lang="en-US"/>
        </a:p>
      </dgm:t>
    </dgm:pt>
    <dgm:pt modelId="{BC5F084D-12E5-4568-AEF8-58C1AAB20BB6}">
      <dgm:prSet custT="1"/>
      <dgm:spPr/>
      <dgm:t>
        <a:bodyPr/>
        <a:lstStyle/>
        <a:p>
          <a:pPr>
            <a:buNone/>
          </a:pPr>
          <a:endParaRPr lang="en-US" sz="1200" b="1" i="1"/>
        </a:p>
      </dgm:t>
    </dgm:pt>
    <dgm:pt modelId="{BF7D6F25-73A1-4362-8FB3-2A590A45DE1B}" type="parTrans" cxnId="{A67D3E93-AB08-4EB9-BA9B-D2019394CA7E}">
      <dgm:prSet/>
      <dgm:spPr/>
      <dgm:t>
        <a:bodyPr/>
        <a:lstStyle/>
        <a:p>
          <a:endParaRPr lang="en-US"/>
        </a:p>
      </dgm:t>
    </dgm:pt>
    <dgm:pt modelId="{2B0C1CF5-3481-45F0-AB60-2AA69239F213}" type="sibTrans" cxnId="{A67D3E93-AB08-4EB9-BA9B-D2019394CA7E}">
      <dgm:prSet/>
      <dgm:spPr/>
      <dgm:t>
        <a:bodyPr/>
        <a:lstStyle/>
        <a:p>
          <a:endParaRPr lang="en-US"/>
        </a:p>
      </dgm:t>
    </dgm:pt>
    <dgm:pt modelId="{B75EF43A-45DA-41DB-868E-01D3C6C5C150}">
      <dgm:prSet custT="1"/>
      <dgm:spPr/>
      <dgm:t>
        <a:bodyPr/>
        <a:lstStyle/>
        <a:p>
          <a:pPr algn="l">
            <a:buFontTx/>
            <a:buNone/>
          </a:pPr>
          <a:r>
            <a:rPr lang="en-US" sz="1800">
              <a:latin typeface="Arial"/>
              <a:cs typeface="Arial"/>
            </a:rPr>
            <a:t>Captures hours worked by both Section 3 and Non-Section 3 Employees for the length of the project. </a:t>
          </a:r>
          <a:br>
            <a:rPr lang="en-US" sz="1800">
              <a:latin typeface="Arial"/>
              <a:cs typeface="Arial"/>
            </a:rPr>
          </a:br>
          <a:r>
            <a:rPr lang="en-US" sz="1200" b="1" i="1">
              <a:latin typeface="Arial"/>
              <a:cs typeface="Arial"/>
            </a:rPr>
            <a:t>*Required if and/or until Internal capacity is claimed*</a:t>
          </a:r>
          <a:endParaRPr lang="en-US" sz="1200">
            <a:latin typeface="Arial"/>
            <a:cs typeface="Arial"/>
          </a:endParaRPr>
        </a:p>
      </dgm:t>
    </dgm:pt>
    <dgm:pt modelId="{29B7E6A7-93B0-49EB-8E87-E692B0CBC1C2}" type="parTrans" cxnId="{5799E256-2E64-4883-899B-4253E8AEAD62}">
      <dgm:prSet/>
      <dgm:spPr/>
      <dgm:t>
        <a:bodyPr/>
        <a:lstStyle/>
        <a:p>
          <a:endParaRPr lang="en-US"/>
        </a:p>
      </dgm:t>
    </dgm:pt>
    <dgm:pt modelId="{2501A923-89E4-4F1F-98BA-19F77F7145D3}" type="sibTrans" cxnId="{5799E256-2E64-4883-899B-4253E8AEAD62}">
      <dgm:prSet/>
      <dgm:spPr/>
      <dgm:t>
        <a:bodyPr/>
        <a:lstStyle/>
        <a:p>
          <a:endParaRPr lang="en-US"/>
        </a:p>
      </dgm:t>
    </dgm:pt>
    <dgm:pt modelId="{CE1B2A8C-8781-4162-97AC-CC606F74E693}" type="pres">
      <dgm:prSet presAssocID="{244E1860-DA95-45A3-9A52-B4CE9B35EB8E}" presName="linear" presStyleCnt="0">
        <dgm:presLayoutVars>
          <dgm:dir/>
          <dgm:animLvl val="lvl"/>
          <dgm:resizeHandles val="exact"/>
        </dgm:presLayoutVars>
      </dgm:prSet>
      <dgm:spPr/>
    </dgm:pt>
    <dgm:pt modelId="{3AED4BA0-75B8-4A60-81F3-80C8878170C2}" type="pres">
      <dgm:prSet presAssocID="{C0640873-3FEE-498D-8805-6C55E0168171}" presName="parentLin" presStyleCnt="0"/>
      <dgm:spPr/>
    </dgm:pt>
    <dgm:pt modelId="{C7C381D8-428C-4619-A69F-7CE80FBDA371}" type="pres">
      <dgm:prSet presAssocID="{C0640873-3FEE-498D-8805-6C55E0168171}" presName="parentLeftMargin" presStyleLbl="node1" presStyleIdx="0" presStyleCnt="3"/>
      <dgm:spPr/>
    </dgm:pt>
    <dgm:pt modelId="{8BA94B93-1549-455C-9B25-451BFBCB6BF9}" type="pres">
      <dgm:prSet presAssocID="{C0640873-3FEE-498D-8805-6C55E0168171}" presName="parentText" presStyleLbl="node1" presStyleIdx="0" presStyleCnt="3" custScaleY="140769">
        <dgm:presLayoutVars>
          <dgm:chMax val="0"/>
          <dgm:bulletEnabled val="1"/>
        </dgm:presLayoutVars>
      </dgm:prSet>
      <dgm:spPr/>
    </dgm:pt>
    <dgm:pt modelId="{28B1689F-03DB-42BF-9D7A-881940599282}" type="pres">
      <dgm:prSet presAssocID="{C0640873-3FEE-498D-8805-6C55E0168171}" presName="negativeSpace" presStyleCnt="0"/>
      <dgm:spPr/>
    </dgm:pt>
    <dgm:pt modelId="{CC13B8CA-0099-4B32-84EC-C8E3A5A46A37}" type="pres">
      <dgm:prSet presAssocID="{C0640873-3FEE-498D-8805-6C55E0168171}" presName="childText" presStyleLbl="conFgAcc1" presStyleIdx="0" presStyleCnt="3" custScaleY="88901">
        <dgm:presLayoutVars>
          <dgm:bulletEnabled val="1"/>
        </dgm:presLayoutVars>
      </dgm:prSet>
      <dgm:spPr/>
    </dgm:pt>
    <dgm:pt modelId="{1EF36E1F-56D7-4D71-94C2-7AE8A78C59D4}" type="pres">
      <dgm:prSet presAssocID="{7C9C9B09-C680-4FDA-893E-12E87524FB42}" presName="spaceBetweenRectangles" presStyleCnt="0"/>
      <dgm:spPr/>
    </dgm:pt>
    <dgm:pt modelId="{0180AFCD-E4E7-4C59-95F0-FBA5C9B2594B}" type="pres">
      <dgm:prSet presAssocID="{5FF40ECF-339C-4877-B9CB-65C85912A92D}" presName="parentLin" presStyleCnt="0"/>
      <dgm:spPr/>
    </dgm:pt>
    <dgm:pt modelId="{889D9F7E-2981-4B7B-A088-9B8C21755B04}" type="pres">
      <dgm:prSet presAssocID="{5FF40ECF-339C-4877-B9CB-65C85912A92D}" presName="parentLeftMargin" presStyleLbl="node1" presStyleIdx="0" presStyleCnt="3"/>
      <dgm:spPr/>
    </dgm:pt>
    <dgm:pt modelId="{83D10A89-112E-48A4-8FEA-5E5AF30251C1}" type="pres">
      <dgm:prSet presAssocID="{5FF40ECF-339C-4877-B9CB-65C85912A92D}" presName="parentText" presStyleLbl="node1" presStyleIdx="1" presStyleCnt="3" custScaleY="148375">
        <dgm:presLayoutVars>
          <dgm:chMax val="0"/>
          <dgm:bulletEnabled val="1"/>
        </dgm:presLayoutVars>
      </dgm:prSet>
      <dgm:spPr/>
    </dgm:pt>
    <dgm:pt modelId="{EE0E446F-22F0-48B9-9E44-44BBF3290F25}" type="pres">
      <dgm:prSet presAssocID="{5FF40ECF-339C-4877-B9CB-65C85912A92D}" presName="negativeSpace" presStyleCnt="0"/>
      <dgm:spPr/>
    </dgm:pt>
    <dgm:pt modelId="{B154D45C-F6AB-492C-970D-11D8E3815A72}" type="pres">
      <dgm:prSet presAssocID="{5FF40ECF-339C-4877-B9CB-65C85912A92D}" presName="childText" presStyleLbl="conFgAcc1" presStyleIdx="1" presStyleCnt="3" custScaleY="74588">
        <dgm:presLayoutVars>
          <dgm:bulletEnabled val="1"/>
        </dgm:presLayoutVars>
      </dgm:prSet>
      <dgm:spPr/>
    </dgm:pt>
    <dgm:pt modelId="{EEF6F0E7-3E07-4A4E-981A-7A13BD7439DC}" type="pres">
      <dgm:prSet presAssocID="{BF79251E-FC97-434D-BADC-C0E7F130D9D0}" presName="spaceBetweenRectangles" presStyleCnt="0"/>
      <dgm:spPr/>
    </dgm:pt>
    <dgm:pt modelId="{153A694A-E130-4BA1-81E3-90BF4CB4BB69}" type="pres">
      <dgm:prSet presAssocID="{32DCCD60-3155-4BDB-BDBE-39C061C3155F}" presName="parentLin" presStyleCnt="0"/>
      <dgm:spPr/>
    </dgm:pt>
    <dgm:pt modelId="{A3FF7DFA-7617-4501-A014-93D231F50F16}" type="pres">
      <dgm:prSet presAssocID="{32DCCD60-3155-4BDB-BDBE-39C061C3155F}" presName="parentLeftMargin" presStyleLbl="node1" presStyleIdx="1" presStyleCnt="3"/>
      <dgm:spPr/>
    </dgm:pt>
    <dgm:pt modelId="{EF881A64-AD59-4D3F-9912-805FB29A2CCF}" type="pres">
      <dgm:prSet presAssocID="{32DCCD60-3155-4BDB-BDBE-39C061C3155F}" presName="parentText" presStyleLbl="node1" presStyleIdx="2" presStyleCnt="3" custScaleY="148056">
        <dgm:presLayoutVars>
          <dgm:chMax val="0"/>
          <dgm:bulletEnabled val="1"/>
        </dgm:presLayoutVars>
      </dgm:prSet>
      <dgm:spPr/>
    </dgm:pt>
    <dgm:pt modelId="{C8B412F6-C1E6-4DEF-A621-257015FF98D8}" type="pres">
      <dgm:prSet presAssocID="{32DCCD60-3155-4BDB-BDBE-39C061C3155F}" presName="negativeSpace" presStyleCnt="0"/>
      <dgm:spPr/>
    </dgm:pt>
    <dgm:pt modelId="{18054CEF-6E6B-42BD-B980-407704D087FA}" type="pres">
      <dgm:prSet presAssocID="{32DCCD60-3155-4BDB-BDBE-39C061C3155F}" presName="childText" presStyleLbl="conFgAcc1" presStyleIdx="2" presStyleCnt="3">
        <dgm:presLayoutVars>
          <dgm:bulletEnabled val="1"/>
        </dgm:presLayoutVars>
      </dgm:prSet>
      <dgm:spPr/>
    </dgm:pt>
  </dgm:ptLst>
  <dgm:cxnLst>
    <dgm:cxn modelId="{443F0C06-709F-4A8E-85B5-28DA97B71F84}" srcId="{5FF40ECF-339C-4877-B9CB-65C85912A92D}" destId="{8E359169-67FB-49FA-8DC0-9D111D4B8017}" srcOrd="0" destOrd="0" parTransId="{50A7BD75-79F3-4E7C-813A-30BAF4D01F1B}" sibTransId="{04B4A65F-0ADA-47F3-A309-84F9E5C11282}"/>
    <dgm:cxn modelId="{F7BBE425-2119-4406-96C2-A56BE4A2FBFE}" type="presOf" srcId="{32DCCD60-3155-4BDB-BDBE-39C061C3155F}" destId="{EF881A64-AD59-4D3F-9912-805FB29A2CCF}" srcOrd="1" destOrd="0" presId="urn:microsoft.com/office/officeart/2005/8/layout/list1"/>
    <dgm:cxn modelId="{FC620B28-B401-4539-9A01-A59F8658CC94}" type="presOf" srcId="{32DCCD60-3155-4BDB-BDBE-39C061C3155F}" destId="{A3FF7DFA-7617-4501-A014-93D231F50F16}" srcOrd="0" destOrd="0" presId="urn:microsoft.com/office/officeart/2005/8/layout/list1"/>
    <dgm:cxn modelId="{2510EE5F-4DCC-49A0-AF96-86F7CC909AE2}" type="presOf" srcId="{C0640873-3FEE-498D-8805-6C55E0168171}" destId="{C7C381D8-428C-4619-A69F-7CE80FBDA371}" srcOrd="0" destOrd="0" presId="urn:microsoft.com/office/officeart/2005/8/layout/list1"/>
    <dgm:cxn modelId="{E500E668-60FC-40E6-84DD-75AB896BE102}" type="presOf" srcId="{C0640873-3FEE-498D-8805-6C55E0168171}" destId="{8BA94B93-1549-455C-9B25-451BFBCB6BF9}" srcOrd="1" destOrd="0" presId="urn:microsoft.com/office/officeart/2005/8/layout/list1"/>
    <dgm:cxn modelId="{34EA086A-6F3D-4209-BCE5-93369A5EA659}" type="presOf" srcId="{55C84EF7-4D04-4408-8050-0FFF986B7BE1}" destId="{B154D45C-F6AB-492C-970D-11D8E3815A72}" srcOrd="0" destOrd="2" presId="urn:microsoft.com/office/officeart/2005/8/layout/list1"/>
    <dgm:cxn modelId="{A50C356C-6111-4E7F-BEE3-6C7A9AC8FC78}" type="presOf" srcId="{5FF40ECF-339C-4877-B9CB-65C85912A92D}" destId="{889D9F7E-2981-4B7B-A088-9B8C21755B04}" srcOrd="0" destOrd="0" presId="urn:microsoft.com/office/officeart/2005/8/layout/list1"/>
    <dgm:cxn modelId="{5DD7AC6F-8DAA-4205-B255-51D26B7E1808}" srcId="{C0640873-3FEE-498D-8805-6C55E0168171}" destId="{BA206381-7B28-4585-815B-828C1737041D}" srcOrd="0" destOrd="0" parTransId="{433143BD-C5D0-4AAD-ABB7-BA819558648D}" sibTransId="{61AC15AB-CAA0-4E52-BAB0-06766BC83206}"/>
    <dgm:cxn modelId="{4B526056-3CDF-4528-9FB4-C616443E87CD}" srcId="{5FF40ECF-339C-4877-B9CB-65C85912A92D}" destId="{55C84EF7-4D04-4408-8050-0FFF986B7BE1}" srcOrd="2" destOrd="0" parTransId="{3249E20C-8B8D-473E-8717-32B016B229B1}" sibTransId="{E8150918-3F67-445F-9AC6-6A5B22120033}"/>
    <dgm:cxn modelId="{5799E256-2E64-4883-899B-4253E8AEAD62}" srcId="{32DCCD60-3155-4BDB-BDBE-39C061C3155F}" destId="{B75EF43A-45DA-41DB-868E-01D3C6C5C150}" srcOrd="0" destOrd="0" parTransId="{29B7E6A7-93B0-49EB-8E87-E692B0CBC1C2}" sibTransId="{2501A923-89E4-4F1F-98BA-19F77F7145D3}"/>
    <dgm:cxn modelId="{A67D3E93-AB08-4EB9-BA9B-D2019394CA7E}" srcId="{5FF40ECF-339C-4877-B9CB-65C85912A92D}" destId="{BC5F084D-12E5-4568-AEF8-58C1AAB20BB6}" srcOrd="1" destOrd="0" parTransId="{BF7D6F25-73A1-4362-8FB3-2A590A45DE1B}" sibTransId="{2B0C1CF5-3481-45F0-AB60-2AA69239F213}"/>
    <dgm:cxn modelId="{23740499-5C60-44E8-AD54-0E26B644A673}" type="presOf" srcId="{244E1860-DA95-45A3-9A52-B4CE9B35EB8E}" destId="{CE1B2A8C-8781-4162-97AC-CC606F74E693}" srcOrd="0" destOrd="0" presId="urn:microsoft.com/office/officeart/2005/8/layout/list1"/>
    <dgm:cxn modelId="{C3C6B2A3-471D-43DD-A81D-A37E0D7C2EE3}" srcId="{244E1860-DA95-45A3-9A52-B4CE9B35EB8E}" destId="{5FF40ECF-339C-4877-B9CB-65C85912A92D}" srcOrd="1" destOrd="0" parTransId="{840E631E-F47F-4011-AA7E-937CDE0FE167}" sibTransId="{BF79251E-FC97-434D-BADC-C0E7F130D9D0}"/>
    <dgm:cxn modelId="{6DB2F2B8-6E13-4DEB-9064-D363B71FFDF9}" type="presOf" srcId="{BA206381-7B28-4585-815B-828C1737041D}" destId="{CC13B8CA-0099-4B32-84EC-C8E3A5A46A37}" srcOrd="0" destOrd="0" presId="urn:microsoft.com/office/officeart/2005/8/layout/list1"/>
    <dgm:cxn modelId="{26B40BBD-488F-4ADB-9A55-9ABB4C90E3BF}" srcId="{244E1860-DA95-45A3-9A52-B4CE9B35EB8E}" destId="{C0640873-3FEE-498D-8805-6C55E0168171}" srcOrd="0" destOrd="0" parTransId="{B13DFAA8-49E0-4BB0-87C4-9F6570B9F887}" sibTransId="{7C9C9B09-C680-4FDA-893E-12E87524FB42}"/>
    <dgm:cxn modelId="{DDB558CD-7B31-40C3-BB5B-4624CBB2BB99}" srcId="{244E1860-DA95-45A3-9A52-B4CE9B35EB8E}" destId="{32DCCD60-3155-4BDB-BDBE-39C061C3155F}" srcOrd="2" destOrd="0" parTransId="{6743D419-02CF-44F8-924D-DDDD6E5F19D0}" sibTransId="{7AD7E7DE-9995-4AA2-AE44-E5F3264D3C9A}"/>
    <dgm:cxn modelId="{5A5918D3-52EB-4CA1-86C9-1261ADBCE3D4}" type="presOf" srcId="{B75EF43A-45DA-41DB-868E-01D3C6C5C150}" destId="{18054CEF-6E6B-42BD-B980-407704D087FA}" srcOrd="0" destOrd="0" presId="urn:microsoft.com/office/officeart/2005/8/layout/list1"/>
    <dgm:cxn modelId="{B8B94FDC-9C44-4306-AE6E-B845233F6DC7}" type="presOf" srcId="{BC5F084D-12E5-4568-AEF8-58C1AAB20BB6}" destId="{B154D45C-F6AB-492C-970D-11D8E3815A72}" srcOrd="0" destOrd="1" presId="urn:microsoft.com/office/officeart/2005/8/layout/list1"/>
    <dgm:cxn modelId="{D729C8F0-F148-4035-8D44-93E8F1BCC61B}" type="presOf" srcId="{5FF40ECF-339C-4877-B9CB-65C85912A92D}" destId="{83D10A89-112E-48A4-8FEA-5E5AF30251C1}" srcOrd="1" destOrd="0" presId="urn:microsoft.com/office/officeart/2005/8/layout/list1"/>
    <dgm:cxn modelId="{CB6384FF-0609-406A-9AFB-0AD9EA8A57F8}" type="presOf" srcId="{8E359169-67FB-49FA-8DC0-9D111D4B8017}" destId="{B154D45C-F6AB-492C-970D-11D8E3815A72}" srcOrd="0" destOrd="0" presId="urn:microsoft.com/office/officeart/2005/8/layout/list1"/>
    <dgm:cxn modelId="{FC9C8E02-600D-438D-A6AA-EEEA6F2B62B9}" type="presParOf" srcId="{CE1B2A8C-8781-4162-97AC-CC606F74E693}" destId="{3AED4BA0-75B8-4A60-81F3-80C8878170C2}" srcOrd="0" destOrd="0" presId="urn:microsoft.com/office/officeart/2005/8/layout/list1"/>
    <dgm:cxn modelId="{E4E35743-97EE-4539-8E34-2F6BB00883B6}" type="presParOf" srcId="{3AED4BA0-75B8-4A60-81F3-80C8878170C2}" destId="{C7C381D8-428C-4619-A69F-7CE80FBDA371}" srcOrd="0" destOrd="0" presId="urn:microsoft.com/office/officeart/2005/8/layout/list1"/>
    <dgm:cxn modelId="{BEF23B89-1BD2-431B-A847-5A7CC8FD2879}" type="presParOf" srcId="{3AED4BA0-75B8-4A60-81F3-80C8878170C2}" destId="{8BA94B93-1549-455C-9B25-451BFBCB6BF9}" srcOrd="1" destOrd="0" presId="urn:microsoft.com/office/officeart/2005/8/layout/list1"/>
    <dgm:cxn modelId="{6C55A459-8FDD-47AC-A16F-FEB396405826}" type="presParOf" srcId="{CE1B2A8C-8781-4162-97AC-CC606F74E693}" destId="{28B1689F-03DB-42BF-9D7A-881940599282}" srcOrd="1" destOrd="0" presId="urn:microsoft.com/office/officeart/2005/8/layout/list1"/>
    <dgm:cxn modelId="{671C5B41-C534-4605-99EA-6AC1E7E305B4}" type="presParOf" srcId="{CE1B2A8C-8781-4162-97AC-CC606F74E693}" destId="{CC13B8CA-0099-4B32-84EC-C8E3A5A46A37}" srcOrd="2" destOrd="0" presId="urn:microsoft.com/office/officeart/2005/8/layout/list1"/>
    <dgm:cxn modelId="{A7BB6112-13BD-4EC5-B769-B395F49A3F83}" type="presParOf" srcId="{CE1B2A8C-8781-4162-97AC-CC606F74E693}" destId="{1EF36E1F-56D7-4D71-94C2-7AE8A78C59D4}" srcOrd="3" destOrd="0" presId="urn:microsoft.com/office/officeart/2005/8/layout/list1"/>
    <dgm:cxn modelId="{7EF392C7-1488-4CA2-98F1-214D42786107}" type="presParOf" srcId="{CE1B2A8C-8781-4162-97AC-CC606F74E693}" destId="{0180AFCD-E4E7-4C59-95F0-FBA5C9B2594B}" srcOrd="4" destOrd="0" presId="urn:microsoft.com/office/officeart/2005/8/layout/list1"/>
    <dgm:cxn modelId="{C5CD6E34-1560-4AD5-8CC9-FFBF9E8A53B7}" type="presParOf" srcId="{0180AFCD-E4E7-4C59-95F0-FBA5C9B2594B}" destId="{889D9F7E-2981-4B7B-A088-9B8C21755B04}" srcOrd="0" destOrd="0" presId="urn:microsoft.com/office/officeart/2005/8/layout/list1"/>
    <dgm:cxn modelId="{472DB1F8-A5A9-4722-8537-0D3BECC5E7B9}" type="presParOf" srcId="{0180AFCD-E4E7-4C59-95F0-FBA5C9B2594B}" destId="{83D10A89-112E-48A4-8FEA-5E5AF30251C1}" srcOrd="1" destOrd="0" presId="urn:microsoft.com/office/officeart/2005/8/layout/list1"/>
    <dgm:cxn modelId="{EA5035B4-2DEE-453E-96C1-5EDDF9A9E8EA}" type="presParOf" srcId="{CE1B2A8C-8781-4162-97AC-CC606F74E693}" destId="{EE0E446F-22F0-48B9-9E44-44BBF3290F25}" srcOrd="5" destOrd="0" presId="urn:microsoft.com/office/officeart/2005/8/layout/list1"/>
    <dgm:cxn modelId="{3FEDE018-E7FB-4E26-B875-AEA6396768FE}" type="presParOf" srcId="{CE1B2A8C-8781-4162-97AC-CC606F74E693}" destId="{B154D45C-F6AB-492C-970D-11D8E3815A72}" srcOrd="6" destOrd="0" presId="urn:microsoft.com/office/officeart/2005/8/layout/list1"/>
    <dgm:cxn modelId="{2BA0B72F-8FCA-428A-BE1D-F44A77A7EC73}" type="presParOf" srcId="{CE1B2A8C-8781-4162-97AC-CC606F74E693}" destId="{EEF6F0E7-3E07-4A4E-981A-7A13BD7439DC}" srcOrd="7" destOrd="0" presId="urn:microsoft.com/office/officeart/2005/8/layout/list1"/>
    <dgm:cxn modelId="{DB089B0F-B29A-46EE-A795-6C472D5B36CE}" type="presParOf" srcId="{CE1B2A8C-8781-4162-97AC-CC606F74E693}" destId="{153A694A-E130-4BA1-81E3-90BF4CB4BB69}" srcOrd="8" destOrd="0" presId="urn:microsoft.com/office/officeart/2005/8/layout/list1"/>
    <dgm:cxn modelId="{BADF0F09-D7A0-4C5B-A3DC-F91A1186485C}" type="presParOf" srcId="{153A694A-E130-4BA1-81E3-90BF4CB4BB69}" destId="{A3FF7DFA-7617-4501-A014-93D231F50F16}" srcOrd="0" destOrd="0" presId="urn:microsoft.com/office/officeart/2005/8/layout/list1"/>
    <dgm:cxn modelId="{A060DDE0-10E9-485C-8513-48888BE06FF3}" type="presParOf" srcId="{153A694A-E130-4BA1-81E3-90BF4CB4BB69}" destId="{EF881A64-AD59-4D3F-9912-805FB29A2CCF}" srcOrd="1" destOrd="0" presId="urn:microsoft.com/office/officeart/2005/8/layout/list1"/>
    <dgm:cxn modelId="{EB8D34CB-B117-4618-9F82-801FC0FE213C}" type="presParOf" srcId="{CE1B2A8C-8781-4162-97AC-CC606F74E693}" destId="{C8B412F6-C1E6-4DEF-A621-257015FF98D8}" srcOrd="9" destOrd="0" presId="urn:microsoft.com/office/officeart/2005/8/layout/list1"/>
    <dgm:cxn modelId="{8198E3FD-E5E5-42BE-95EF-714077871060}" type="presParOf" srcId="{CE1B2A8C-8781-4162-97AC-CC606F74E693}" destId="{18054CEF-6E6B-42BD-B980-407704D087F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4E1860-DA95-45A3-9A52-B4CE9B35EB8E}"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C0640873-3FEE-498D-8805-6C55E0168171}">
      <dgm:prSet phldrT="[Text]"/>
      <dgm:spPr/>
      <dgm:t>
        <a:bodyPr/>
        <a:lstStyle/>
        <a:p>
          <a:pPr>
            <a:lnSpc>
              <a:spcPct val="100000"/>
            </a:lnSpc>
          </a:pPr>
          <a:r>
            <a:rPr lang="en-US" b="1"/>
            <a:t>Section 3 Monthly </a:t>
          </a:r>
          <a:r>
            <a:rPr lang="en-US" b="1">
              <a:latin typeface="Arial" panose="020B0604020202020204"/>
            </a:rPr>
            <a:t>Labor Hours &amp; Employee Report</a:t>
          </a:r>
          <a:endParaRPr lang="en-US"/>
        </a:p>
      </dgm:t>
    </dgm:pt>
    <dgm:pt modelId="{B13DFAA8-49E0-4BB0-87C4-9F6570B9F887}" type="parTrans" cxnId="{26B40BBD-488F-4ADB-9A55-9ABB4C90E3BF}">
      <dgm:prSet/>
      <dgm:spPr/>
      <dgm:t>
        <a:bodyPr/>
        <a:lstStyle/>
        <a:p>
          <a:endParaRPr lang="en-US"/>
        </a:p>
      </dgm:t>
    </dgm:pt>
    <dgm:pt modelId="{7C9C9B09-C680-4FDA-893E-12E87524FB42}" type="sibTrans" cxnId="{26B40BBD-488F-4ADB-9A55-9ABB4C90E3BF}">
      <dgm:prSet/>
      <dgm:spPr/>
      <dgm:t>
        <a:bodyPr/>
        <a:lstStyle/>
        <a:p>
          <a:endParaRPr lang="en-US"/>
        </a:p>
      </dgm:t>
    </dgm:pt>
    <dgm:pt modelId="{BA206381-7B28-4585-815B-828C1737041D}">
      <dgm:prSet/>
      <dgm:spPr/>
      <dgm:t>
        <a:bodyPr/>
        <a:lstStyle/>
        <a:p>
          <a:pPr rtl="0">
            <a:lnSpc>
              <a:spcPct val="100000"/>
            </a:lnSpc>
          </a:pPr>
          <a:r>
            <a:rPr lang="en-US">
              <a:latin typeface="Arial" panose="020B0604020202020204"/>
              <a:cs typeface="Arial"/>
            </a:rPr>
            <a:t>Required from the Prime Monthly</a:t>
          </a:r>
          <a:r>
            <a:rPr lang="en-US">
              <a:solidFill>
                <a:srgbClr val="010000"/>
              </a:solidFill>
              <a:latin typeface="Arial" panose="020B0604020202020204"/>
              <a:cs typeface="Arial"/>
            </a:rPr>
            <a:t> to</a:t>
          </a:r>
          <a:r>
            <a:rPr lang="en-US">
              <a:latin typeface="Arial" panose="020B0604020202020204"/>
              <a:cs typeface="Arial"/>
            </a:rPr>
            <a:t> </a:t>
          </a:r>
          <a:r>
            <a:rPr lang="en-US">
              <a:solidFill>
                <a:srgbClr val="010000"/>
              </a:solidFill>
              <a:latin typeface="Arial" panose="020B0604020202020204"/>
              <a:cs typeface="Arial"/>
            </a:rPr>
            <a:t>track</a:t>
          </a:r>
          <a:r>
            <a:rPr lang="en-US">
              <a:latin typeface="Arial" panose="020B0604020202020204"/>
              <a:cs typeface="Arial"/>
            </a:rPr>
            <a:t> achievement of 25</a:t>
          </a:r>
          <a:r>
            <a:rPr lang="en-US">
              <a:solidFill>
                <a:srgbClr val="010000"/>
              </a:solidFill>
              <a:latin typeface="Arial" panose="020B0604020202020204"/>
              <a:cs typeface="Arial"/>
            </a:rPr>
            <a:t>%</a:t>
          </a:r>
          <a:r>
            <a:rPr lang="en-US">
              <a:latin typeface="Arial" panose="020B0604020202020204"/>
              <a:cs typeface="Arial"/>
            </a:rPr>
            <a:t> Section 3</a:t>
          </a:r>
          <a:r>
            <a:rPr lang="en-US">
              <a:solidFill>
                <a:srgbClr val="010000"/>
              </a:solidFill>
              <a:latin typeface="Arial" panose="020B0604020202020204"/>
              <a:cs typeface="Arial"/>
            </a:rPr>
            <a:t> </a:t>
          </a:r>
          <a:r>
            <a:rPr lang="en-US">
              <a:latin typeface="Arial" panose="020B0604020202020204"/>
              <a:cs typeface="Arial"/>
            </a:rPr>
            <a:t>Worker</a:t>
          </a:r>
          <a:r>
            <a:rPr lang="en-US">
              <a:solidFill>
                <a:srgbClr val="010000"/>
              </a:solidFill>
              <a:latin typeface="Arial" panose="020B0604020202020204"/>
              <a:cs typeface="Arial"/>
            </a:rPr>
            <a:t> and</a:t>
          </a:r>
          <a:r>
            <a:rPr lang="en-US">
              <a:latin typeface="Arial" panose="020B0604020202020204"/>
              <a:cs typeface="Arial"/>
            </a:rPr>
            <a:t> 5% Section 3 Targeted Worker Labor Goal</a:t>
          </a:r>
          <a:r>
            <a:rPr lang="en-US">
              <a:solidFill>
                <a:srgbClr val="010000"/>
              </a:solidFill>
              <a:latin typeface="Arial" panose="020B0604020202020204"/>
              <a:cs typeface="Arial"/>
            </a:rPr>
            <a:t>.</a:t>
          </a:r>
          <a:br>
            <a:rPr lang="en-US">
              <a:cs typeface="Arial"/>
            </a:rPr>
          </a:br>
          <a:endParaRPr lang="en-US"/>
        </a:p>
      </dgm:t>
    </dgm:pt>
    <dgm:pt modelId="{433143BD-C5D0-4AAD-ABB7-BA819558648D}" type="parTrans" cxnId="{5DD7AC6F-8DAA-4205-B255-51D26B7E1808}">
      <dgm:prSet/>
      <dgm:spPr/>
      <dgm:t>
        <a:bodyPr/>
        <a:lstStyle/>
        <a:p>
          <a:endParaRPr lang="en-US"/>
        </a:p>
      </dgm:t>
    </dgm:pt>
    <dgm:pt modelId="{61AC15AB-CAA0-4E52-BAB0-06766BC83206}" type="sibTrans" cxnId="{5DD7AC6F-8DAA-4205-B255-51D26B7E1808}">
      <dgm:prSet/>
      <dgm:spPr/>
      <dgm:t>
        <a:bodyPr/>
        <a:lstStyle/>
        <a:p>
          <a:endParaRPr lang="en-US"/>
        </a:p>
      </dgm:t>
    </dgm:pt>
    <dgm:pt modelId="{901358DE-98F1-48BB-81C6-AC05CBBB11AE}" type="pres">
      <dgm:prSet presAssocID="{244E1860-DA95-45A3-9A52-B4CE9B35EB8E}" presName="root" presStyleCnt="0">
        <dgm:presLayoutVars>
          <dgm:dir/>
          <dgm:resizeHandles val="exact"/>
        </dgm:presLayoutVars>
      </dgm:prSet>
      <dgm:spPr/>
    </dgm:pt>
    <dgm:pt modelId="{05C0E8EB-3DFD-4F29-BEFE-F35344C54EAB}" type="pres">
      <dgm:prSet presAssocID="{C0640873-3FEE-498D-8805-6C55E0168171}" presName="compNode" presStyleCnt="0"/>
      <dgm:spPr/>
    </dgm:pt>
    <dgm:pt modelId="{6E6E8057-E1C8-4D0C-9212-AA981920EB8F}" type="pres">
      <dgm:prSet presAssocID="{C0640873-3FEE-498D-8805-6C55E0168171}" presName="bgRect" presStyleLbl="bgShp" presStyleIdx="0" presStyleCnt="2"/>
      <dgm:spPr/>
    </dgm:pt>
    <dgm:pt modelId="{0EDA2894-8EC2-4DE6-BA66-A601B3BFFBB1}" type="pres">
      <dgm:prSet presAssocID="{C0640873-3FEE-498D-8805-6C55E01681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97319CC0-3AD1-478D-B160-63601B1BC8FC}" type="pres">
      <dgm:prSet presAssocID="{C0640873-3FEE-498D-8805-6C55E0168171}" presName="spaceRect" presStyleCnt="0"/>
      <dgm:spPr/>
    </dgm:pt>
    <dgm:pt modelId="{EF40F20B-CA10-4C9C-8598-FE4EC31B8BEA}" type="pres">
      <dgm:prSet presAssocID="{C0640873-3FEE-498D-8805-6C55E0168171}" presName="parTx" presStyleLbl="revTx" presStyleIdx="0" presStyleCnt="2">
        <dgm:presLayoutVars>
          <dgm:chMax val="0"/>
          <dgm:chPref val="0"/>
        </dgm:presLayoutVars>
      </dgm:prSet>
      <dgm:spPr/>
    </dgm:pt>
    <dgm:pt modelId="{4153BCD7-42C6-46CB-8452-668FCEAB2391}" type="pres">
      <dgm:prSet presAssocID="{7C9C9B09-C680-4FDA-893E-12E87524FB42}" presName="sibTrans" presStyleCnt="0"/>
      <dgm:spPr/>
    </dgm:pt>
    <dgm:pt modelId="{102A4617-2D77-4B22-A463-2425DC655D15}" type="pres">
      <dgm:prSet presAssocID="{BA206381-7B28-4585-815B-828C1737041D}" presName="compNode" presStyleCnt="0"/>
      <dgm:spPr/>
    </dgm:pt>
    <dgm:pt modelId="{F4CF9377-F2EE-433E-9665-091A974AA29A}" type="pres">
      <dgm:prSet presAssocID="{BA206381-7B28-4585-815B-828C1737041D}" presName="bgRect" presStyleLbl="bgShp" presStyleIdx="1" presStyleCnt="2"/>
      <dgm:spPr/>
    </dgm:pt>
    <dgm:pt modelId="{0B0BBE35-7A5D-4958-BEBD-87D1F9F248F4}" type="pres">
      <dgm:prSet presAssocID="{BA206381-7B28-4585-815B-828C173704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4B8C9714-D585-499D-8AED-EC8E79187FA1}" type="pres">
      <dgm:prSet presAssocID="{BA206381-7B28-4585-815B-828C1737041D}" presName="spaceRect" presStyleCnt="0"/>
      <dgm:spPr/>
    </dgm:pt>
    <dgm:pt modelId="{6C358C70-0F73-439D-8783-00BC3F34089D}" type="pres">
      <dgm:prSet presAssocID="{BA206381-7B28-4585-815B-828C1737041D}" presName="parTx" presStyleLbl="revTx" presStyleIdx="1" presStyleCnt="2">
        <dgm:presLayoutVars>
          <dgm:chMax val="0"/>
          <dgm:chPref val="0"/>
        </dgm:presLayoutVars>
      </dgm:prSet>
      <dgm:spPr/>
    </dgm:pt>
  </dgm:ptLst>
  <dgm:cxnLst>
    <dgm:cxn modelId="{6224B014-9586-4E8C-9029-3F5C943EF3D2}" type="presOf" srcId="{C0640873-3FEE-498D-8805-6C55E0168171}" destId="{EF40F20B-CA10-4C9C-8598-FE4EC31B8BEA}" srcOrd="0" destOrd="0" presId="urn:microsoft.com/office/officeart/2018/2/layout/IconVerticalSolidList"/>
    <dgm:cxn modelId="{5DD7AC6F-8DAA-4205-B255-51D26B7E1808}" srcId="{244E1860-DA95-45A3-9A52-B4CE9B35EB8E}" destId="{BA206381-7B28-4585-815B-828C1737041D}" srcOrd="1" destOrd="0" parTransId="{433143BD-C5D0-4AAD-ABB7-BA819558648D}" sibTransId="{61AC15AB-CAA0-4E52-BAB0-06766BC83206}"/>
    <dgm:cxn modelId="{B2C81295-CF70-4B10-AD3F-1873A430AC60}" type="presOf" srcId="{244E1860-DA95-45A3-9A52-B4CE9B35EB8E}" destId="{901358DE-98F1-48BB-81C6-AC05CBBB11AE}" srcOrd="0" destOrd="0" presId="urn:microsoft.com/office/officeart/2018/2/layout/IconVerticalSolidList"/>
    <dgm:cxn modelId="{26B40BBD-488F-4ADB-9A55-9ABB4C90E3BF}" srcId="{244E1860-DA95-45A3-9A52-B4CE9B35EB8E}" destId="{C0640873-3FEE-498D-8805-6C55E0168171}" srcOrd="0" destOrd="0" parTransId="{B13DFAA8-49E0-4BB0-87C4-9F6570B9F887}" sibTransId="{7C9C9B09-C680-4FDA-893E-12E87524FB42}"/>
    <dgm:cxn modelId="{B69D05F9-1AE6-4C5C-86FB-D96CE0966058}" type="presOf" srcId="{BA206381-7B28-4585-815B-828C1737041D}" destId="{6C358C70-0F73-439D-8783-00BC3F34089D}" srcOrd="0" destOrd="0" presId="urn:microsoft.com/office/officeart/2018/2/layout/IconVerticalSolidList"/>
    <dgm:cxn modelId="{E7FCB28D-6AD2-49A5-A8F8-DF79A73861EE}" type="presParOf" srcId="{901358DE-98F1-48BB-81C6-AC05CBBB11AE}" destId="{05C0E8EB-3DFD-4F29-BEFE-F35344C54EAB}" srcOrd="0" destOrd="0" presId="urn:microsoft.com/office/officeart/2018/2/layout/IconVerticalSolidList"/>
    <dgm:cxn modelId="{9F8A22AB-87D8-42C0-A439-888BAA72F66F}" type="presParOf" srcId="{05C0E8EB-3DFD-4F29-BEFE-F35344C54EAB}" destId="{6E6E8057-E1C8-4D0C-9212-AA981920EB8F}" srcOrd="0" destOrd="0" presId="urn:microsoft.com/office/officeart/2018/2/layout/IconVerticalSolidList"/>
    <dgm:cxn modelId="{D2A96944-16D9-40C9-9A8B-3C2DB1490DF6}" type="presParOf" srcId="{05C0E8EB-3DFD-4F29-BEFE-F35344C54EAB}" destId="{0EDA2894-8EC2-4DE6-BA66-A601B3BFFBB1}" srcOrd="1" destOrd="0" presId="urn:microsoft.com/office/officeart/2018/2/layout/IconVerticalSolidList"/>
    <dgm:cxn modelId="{29ABB6FD-E351-417C-8D19-99A563D61539}" type="presParOf" srcId="{05C0E8EB-3DFD-4F29-BEFE-F35344C54EAB}" destId="{97319CC0-3AD1-478D-B160-63601B1BC8FC}" srcOrd="2" destOrd="0" presId="urn:microsoft.com/office/officeart/2018/2/layout/IconVerticalSolidList"/>
    <dgm:cxn modelId="{17591D63-FD72-4044-B4E7-94CD229C4583}" type="presParOf" srcId="{05C0E8EB-3DFD-4F29-BEFE-F35344C54EAB}" destId="{EF40F20B-CA10-4C9C-8598-FE4EC31B8BEA}" srcOrd="3" destOrd="0" presId="urn:microsoft.com/office/officeart/2018/2/layout/IconVerticalSolidList"/>
    <dgm:cxn modelId="{25D3CADC-4943-4638-96B7-80FFE33CCC0A}" type="presParOf" srcId="{901358DE-98F1-48BB-81C6-AC05CBBB11AE}" destId="{4153BCD7-42C6-46CB-8452-668FCEAB2391}" srcOrd="1" destOrd="0" presId="urn:microsoft.com/office/officeart/2018/2/layout/IconVerticalSolidList"/>
    <dgm:cxn modelId="{E0B3357B-5F12-4716-B109-B9C7C860CE63}" type="presParOf" srcId="{901358DE-98F1-48BB-81C6-AC05CBBB11AE}" destId="{102A4617-2D77-4B22-A463-2425DC655D15}" srcOrd="2" destOrd="0" presId="urn:microsoft.com/office/officeart/2018/2/layout/IconVerticalSolidList"/>
    <dgm:cxn modelId="{5BF05FBE-6F3D-4A33-BDA2-1524D3659537}" type="presParOf" srcId="{102A4617-2D77-4B22-A463-2425DC655D15}" destId="{F4CF9377-F2EE-433E-9665-091A974AA29A}" srcOrd="0" destOrd="0" presId="urn:microsoft.com/office/officeart/2018/2/layout/IconVerticalSolidList"/>
    <dgm:cxn modelId="{5900E016-5305-4550-BB0B-951E2FF29CBA}" type="presParOf" srcId="{102A4617-2D77-4B22-A463-2425DC655D15}" destId="{0B0BBE35-7A5D-4958-BEBD-87D1F9F248F4}" srcOrd="1" destOrd="0" presId="urn:microsoft.com/office/officeart/2018/2/layout/IconVerticalSolidList"/>
    <dgm:cxn modelId="{F4C8563D-0281-4DD9-8F86-9834EAB597A7}" type="presParOf" srcId="{102A4617-2D77-4B22-A463-2425DC655D15}" destId="{4B8C9714-D585-499D-8AED-EC8E79187FA1}" srcOrd="2" destOrd="0" presId="urn:microsoft.com/office/officeart/2018/2/layout/IconVerticalSolidList"/>
    <dgm:cxn modelId="{DC6843B4-E049-4FC3-B854-A6701750D746}" type="presParOf" srcId="{102A4617-2D77-4B22-A463-2425DC655D15}" destId="{6C358C70-0F73-439D-8783-00BC3F3408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3B8CA-0099-4B32-84EC-C8E3A5A46A37}">
      <dsp:nvSpPr>
        <dsp:cNvPr id="0" name=""/>
        <dsp:cNvSpPr/>
      </dsp:nvSpPr>
      <dsp:spPr>
        <a:xfrm>
          <a:off x="0" y="390486"/>
          <a:ext cx="7378106" cy="78194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623" tIns="270764" rIns="572623" bIns="128016" numCol="1" spcCol="1270" anchor="t" anchorCtr="0">
          <a:noAutofit/>
        </a:bodyPr>
        <a:lstStyle/>
        <a:p>
          <a:pPr marL="171450" lvl="1" indent="-171450" algn="l" defTabSz="800100">
            <a:lnSpc>
              <a:spcPct val="90000"/>
            </a:lnSpc>
            <a:spcBef>
              <a:spcPct val="0"/>
            </a:spcBef>
            <a:spcAft>
              <a:spcPct val="15000"/>
            </a:spcAft>
            <a:buNone/>
          </a:pPr>
          <a:r>
            <a:rPr lang="en-US" sz="1800" kern="1200" dirty="0"/>
            <a:t>Lists the subcontractors </a:t>
          </a:r>
          <a:r>
            <a:rPr lang="en-US" sz="1800" kern="1200"/>
            <a:t>utilized monthly on </a:t>
          </a:r>
          <a:r>
            <a:rPr lang="en-US" sz="1800" kern="1200" dirty="0"/>
            <a:t>the project.</a:t>
          </a:r>
          <a:br>
            <a:rPr lang="en-US" sz="1800" kern="1200" dirty="0">
              <a:cs typeface="Arial"/>
            </a:rPr>
          </a:br>
          <a:endParaRPr lang="en-US" sz="1800" kern="1200" dirty="0"/>
        </a:p>
      </dsp:txBody>
      <dsp:txXfrm>
        <a:off x="0" y="390486"/>
        <a:ext cx="7378106" cy="781942"/>
      </dsp:txXfrm>
    </dsp:sp>
    <dsp:sp modelId="{8BA94B93-1549-455C-9B25-451BFBCB6BF9}">
      <dsp:nvSpPr>
        <dsp:cNvPr id="0" name=""/>
        <dsp:cNvSpPr/>
      </dsp:nvSpPr>
      <dsp:spPr>
        <a:xfrm>
          <a:off x="368905" y="42491"/>
          <a:ext cx="5164674" cy="539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212" tIns="0" rIns="195212"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13463"/>
              </a:solidFill>
            </a:rPr>
            <a:t>Section 3 Monthly Utilization Plan</a:t>
          </a:r>
          <a:endParaRPr lang="en-US" sz="2400" kern="1200">
            <a:solidFill>
              <a:srgbClr val="013463"/>
            </a:solidFill>
          </a:endParaRPr>
        </a:p>
      </dsp:txBody>
      <dsp:txXfrm>
        <a:off x="395250" y="68836"/>
        <a:ext cx="5111984" cy="486997"/>
      </dsp:txXfrm>
    </dsp:sp>
    <dsp:sp modelId="{B154D45C-F6AB-492C-970D-11D8E3815A72}">
      <dsp:nvSpPr>
        <dsp:cNvPr id="0" name=""/>
        <dsp:cNvSpPr/>
      </dsp:nvSpPr>
      <dsp:spPr>
        <a:xfrm>
          <a:off x="0" y="1619715"/>
          <a:ext cx="7378106" cy="100696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623" tIns="270764" rIns="572623" bIns="128016" numCol="1" spcCol="1270" anchor="t" anchorCtr="0">
          <a:noAutofit/>
        </a:bodyPr>
        <a:lstStyle/>
        <a:p>
          <a:pPr marL="171450" lvl="1" indent="-171450" algn="l" defTabSz="800100" rtl="0">
            <a:lnSpc>
              <a:spcPct val="90000"/>
            </a:lnSpc>
            <a:spcBef>
              <a:spcPct val="0"/>
            </a:spcBef>
            <a:spcAft>
              <a:spcPct val="15000"/>
            </a:spcAft>
            <a:buNone/>
          </a:pPr>
          <a:r>
            <a:rPr lang="en-US" sz="1800" kern="1200">
              <a:latin typeface="Arial"/>
              <a:cs typeface="Arial"/>
            </a:rPr>
            <a:t>An attestation of internal capacity status. </a:t>
          </a:r>
          <a:endParaRPr lang="en-US" sz="1800" kern="1200"/>
        </a:p>
        <a:p>
          <a:pPr marL="114300" lvl="1" indent="-114300" algn="l" defTabSz="533400">
            <a:lnSpc>
              <a:spcPct val="90000"/>
            </a:lnSpc>
            <a:spcBef>
              <a:spcPct val="0"/>
            </a:spcBef>
            <a:spcAft>
              <a:spcPct val="15000"/>
            </a:spcAft>
            <a:buNone/>
          </a:pPr>
          <a:endParaRPr lang="en-US" sz="1200" b="1" i="1" kern="1200"/>
        </a:p>
        <a:p>
          <a:pPr marL="285750" lvl="1" indent="-285750" algn="l" defTabSz="1600200">
            <a:lnSpc>
              <a:spcPct val="90000"/>
            </a:lnSpc>
            <a:spcBef>
              <a:spcPct val="0"/>
            </a:spcBef>
            <a:spcAft>
              <a:spcPct val="15000"/>
            </a:spcAft>
            <a:buChar char="•"/>
          </a:pPr>
          <a:endParaRPr lang="en-US" sz="3600" b="1" i="1" kern="1200">
            <a:latin typeface="Arial" panose="020B0604020202020204" pitchFamily="34" charset="0"/>
            <a:cs typeface="Arial" panose="020B0604020202020204" pitchFamily="34" charset="0"/>
          </a:endParaRPr>
        </a:p>
      </dsp:txBody>
      <dsp:txXfrm>
        <a:off x="0" y="1619715"/>
        <a:ext cx="7378106" cy="1006960"/>
      </dsp:txXfrm>
    </dsp:sp>
    <dsp:sp modelId="{83D10A89-112E-48A4-8FEA-5E5AF30251C1}">
      <dsp:nvSpPr>
        <dsp:cNvPr id="0" name=""/>
        <dsp:cNvSpPr/>
      </dsp:nvSpPr>
      <dsp:spPr>
        <a:xfrm>
          <a:off x="368905" y="1242559"/>
          <a:ext cx="5164674" cy="568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212" tIns="0" rIns="195212"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13463"/>
              </a:solidFill>
            </a:rPr>
            <a:t>Monthly Internal Capacity Report</a:t>
          </a:r>
        </a:p>
      </dsp:txBody>
      <dsp:txXfrm>
        <a:off x="396674" y="1270328"/>
        <a:ext cx="5109136" cy="513309"/>
      </dsp:txXfrm>
    </dsp:sp>
    <dsp:sp modelId="{18054CEF-6E6B-42BD-B980-407704D087FA}">
      <dsp:nvSpPr>
        <dsp:cNvPr id="0" name=""/>
        <dsp:cNvSpPr/>
      </dsp:nvSpPr>
      <dsp:spPr>
        <a:xfrm>
          <a:off x="0" y="3072739"/>
          <a:ext cx="7378106" cy="10432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623" tIns="270764" rIns="572623" bIns="128016" numCol="1" spcCol="1270" anchor="t" anchorCtr="0">
          <a:noAutofit/>
        </a:bodyPr>
        <a:lstStyle/>
        <a:p>
          <a:pPr marL="171450" lvl="1" indent="-171450" algn="l" defTabSz="800100">
            <a:lnSpc>
              <a:spcPct val="90000"/>
            </a:lnSpc>
            <a:spcBef>
              <a:spcPct val="0"/>
            </a:spcBef>
            <a:spcAft>
              <a:spcPct val="15000"/>
            </a:spcAft>
            <a:buFontTx/>
            <a:buNone/>
          </a:pPr>
          <a:r>
            <a:rPr lang="en-US" sz="1800" kern="1200">
              <a:latin typeface="Arial"/>
              <a:cs typeface="Arial"/>
            </a:rPr>
            <a:t>Captures hours worked by both Section 3 and Non-Section 3 Employees for the length of the project. </a:t>
          </a:r>
          <a:br>
            <a:rPr lang="en-US" sz="1800" kern="1200">
              <a:latin typeface="Arial"/>
              <a:cs typeface="Arial"/>
            </a:rPr>
          </a:br>
          <a:r>
            <a:rPr lang="en-US" sz="1200" b="1" i="1" kern="1200">
              <a:latin typeface="Arial"/>
              <a:cs typeface="Arial"/>
            </a:rPr>
            <a:t>*Required if and/or until Internal capacity is claimed*</a:t>
          </a:r>
          <a:endParaRPr lang="en-US" sz="1200" kern="1200">
            <a:latin typeface="Arial"/>
            <a:cs typeface="Arial"/>
          </a:endParaRPr>
        </a:p>
      </dsp:txBody>
      <dsp:txXfrm>
        <a:off x="0" y="3072739"/>
        <a:ext cx="7378106" cy="1043205"/>
      </dsp:txXfrm>
    </dsp:sp>
    <dsp:sp modelId="{EF881A64-AD59-4D3F-9912-805FB29A2CCF}">
      <dsp:nvSpPr>
        <dsp:cNvPr id="0" name=""/>
        <dsp:cNvSpPr/>
      </dsp:nvSpPr>
      <dsp:spPr>
        <a:xfrm>
          <a:off x="368905" y="2696807"/>
          <a:ext cx="5164674" cy="5676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212" tIns="0" rIns="195212" bIns="0" numCol="1" spcCol="1270" anchor="ctr" anchorCtr="0">
          <a:noAutofit/>
        </a:bodyPr>
        <a:lstStyle/>
        <a:p>
          <a:pPr marL="0" lvl="0" indent="0" algn="l" defTabSz="1066800">
            <a:lnSpc>
              <a:spcPct val="90000"/>
            </a:lnSpc>
            <a:spcBef>
              <a:spcPct val="0"/>
            </a:spcBef>
            <a:spcAft>
              <a:spcPct val="35000"/>
            </a:spcAft>
            <a:buClr>
              <a:srgbClr val="A0C65C"/>
            </a:buClr>
            <a:buNone/>
          </a:pPr>
          <a:r>
            <a:rPr lang="en-US" sz="2400" b="1" kern="1200">
              <a:solidFill>
                <a:srgbClr val="013463"/>
              </a:solidFill>
            </a:rPr>
            <a:t>Monthly Activity Report</a:t>
          </a:r>
          <a:endParaRPr lang="en-US" sz="2400" kern="1200">
            <a:solidFill>
              <a:srgbClr val="013463"/>
            </a:solidFill>
          </a:endParaRPr>
        </a:p>
      </dsp:txBody>
      <dsp:txXfrm>
        <a:off x="396614" y="2724516"/>
        <a:ext cx="5109256" cy="512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E8057-E1C8-4D0C-9212-AA981920EB8F}">
      <dsp:nvSpPr>
        <dsp:cNvPr id="0" name=""/>
        <dsp:cNvSpPr/>
      </dsp:nvSpPr>
      <dsp:spPr>
        <a:xfrm>
          <a:off x="0" y="707092"/>
          <a:ext cx="10515600" cy="1305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A2894-8EC2-4DE6-BA66-A601B3BFFBB1}">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40F20B-CA10-4C9C-8598-FE4EC31B8BE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b="1" kern="1200"/>
            <a:t>Section 3 Monthly </a:t>
          </a:r>
          <a:r>
            <a:rPr lang="en-US" sz="2300" b="1" kern="1200">
              <a:latin typeface="Arial" panose="020B0604020202020204"/>
            </a:rPr>
            <a:t>Labor Hours &amp; Employee Report</a:t>
          </a:r>
          <a:endParaRPr lang="en-US" sz="2300" kern="1200"/>
        </a:p>
      </dsp:txBody>
      <dsp:txXfrm>
        <a:off x="1507738" y="707092"/>
        <a:ext cx="9007861" cy="1305401"/>
      </dsp:txXfrm>
    </dsp:sp>
    <dsp:sp modelId="{F4CF9377-F2EE-433E-9665-091A974AA29A}">
      <dsp:nvSpPr>
        <dsp:cNvPr id="0" name=""/>
        <dsp:cNvSpPr/>
      </dsp:nvSpPr>
      <dsp:spPr>
        <a:xfrm>
          <a:off x="0" y="2338844"/>
          <a:ext cx="10515600" cy="1305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BBE35-7A5D-4958-BEBD-87D1F9F248F4}">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358C70-0F73-439D-8783-00BC3F34089D}">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rtl="0">
            <a:lnSpc>
              <a:spcPct val="100000"/>
            </a:lnSpc>
            <a:spcBef>
              <a:spcPct val="0"/>
            </a:spcBef>
            <a:spcAft>
              <a:spcPct val="35000"/>
            </a:spcAft>
            <a:buNone/>
          </a:pPr>
          <a:r>
            <a:rPr lang="en-US" sz="2300" kern="1200">
              <a:latin typeface="Arial" panose="020B0604020202020204"/>
              <a:cs typeface="Arial"/>
            </a:rPr>
            <a:t>Required from the Prime Monthly</a:t>
          </a:r>
          <a:r>
            <a:rPr lang="en-US" sz="2300" kern="1200">
              <a:solidFill>
                <a:srgbClr val="010000"/>
              </a:solidFill>
              <a:latin typeface="Arial" panose="020B0604020202020204"/>
              <a:cs typeface="Arial"/>
            </a:rPr>
            <a:t> to</a:t>
          </a:r>
          <a:r>
            <a:rPr lang="en-US" sz="2300" kern="1200">
              <a:latin typeface="Arial" panose="020B0604020202020204"/>
              <a:cs typeface="Arial"/>
            </a:rPr>
            <a:t> </a:t>
          </a:r>
          <a:r>
            <a:rPr lang="en-US" sz="2300" kern="1200">
              <a:solidFill>
                <a:srgbClr val="010000"/>
              </a:solidFill>
              <a:latin typeface="Arial" panose="020B0604020202020204"/>
              <a:cs typeface="Arial"/>
            </a:rPr>
            <a:t>track</a:t>
          </a:r>
          <a:r>
            <a:rPr lang="en-US" sz="2300" kern="1200">
              <a:latin typeface="Arial" panose="020B0604020202020204"/>
              <a:cs typeface="Arial"/>
            </a:rPr>
            <a:t> achievement of 25</a:t>
          </a:r>
          <a:r>
            <a:rPr lang="en-US" sz="2300" kern="1200">
              <a:solidFill>
                <a:srgbClr val="010000"/>
              </a:solidFill>
              <a:latin typeface="Arial" panose="020B0604020202020204"/>
              <a:cs typeface="Arial"/>
            </a:rPr>
            <a:t>%</a:t>
          </a:r>
          <a:r>
            <a:rPr lang="en-US" sz="2300" kern="1200">
              <a:latin typeface="Arial" panose="020B0604020202020204"/>
              <a:cs typeface="Arial"/>
            </a:rPr>
            <a:t> Section 3</a:t>
          </a:r>
          <a:r>
            <a:rPr lang="en-US" sz="2300" kern="1200">
              <a:solidFill>
                <a:srgbClr val="010000"/>
              </a:solidFill>
              <a:latin typeface="Arial" panose="020B0604020202020204"/>
              <a:cs typeface="Arial"/>
            </a:rPr>
            <a:t> </a:t>
          </a:r>
          <a:r>
            <a:rPr lang="en-US" sz="2300" kern="1200">
              <a:latin typeface="Arial" panose="020B0604020202020204"/>
              <a:cs typeface="Arial"/>
            </a:rPr>
            <a:t>Worker</a:t>
          </a:r>
          <a:r>
            <a:rPr lang="en-US" sz="2300" kern="1200">
              <a:solidFill>
                <a:srgbClr val="010000"/>
              </a:solidFill>
              <a:latin typeface="Arial" panose="020B0604020202020204"/>
              <a:cs typeface="Arial"/>
            </a:rPr>
            <a:t> and</a:t>
          </a:r>
          <a:r>
            <a:rPr lang="en-US" sz="2300" kern="1200">
              <a:latin typeface="Arial" panose="020B0604020202020204"/>
              <a:cs typeface="Arial"/>
            </a:rPr>
            <a:t> 5% Section 3 Targeted Worker Labor Goal</a:t>
          </a:r>
          <a:r>
            <a:rPr lang="en-US" sz="2300" kern="1200">
              <a:solidFill>
                <a:srgbClr val="010000"/>
              </a:solidFill>
              <a:latin typeface="Arial" panose="020B0604020202020204"/>
              <a:cs typeface="Arial"/>
            </a:rPr>
            <a:t>.</a:t>
          </a:r>
          <a:br>
            <a:rPr lang="en-US" sz="2300" kern="1200">
              <a:cs typeface="Arial"/>
            </a:rPr>
          </a:br>
          <a:endParaRPr lang="en-US" sz="2300" kern="1200"/>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8E620-AC2B-5143-9202-8953CFCDD5D4}"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50258-C4B5-1B45-AF22-ED451C44554D}" type="slidenum">
              <a:rPr lang="en-US" smtClean="0"/>
              <a:t>‹#›</a:t>
            </a:fld>
            <a:endParaRPr lang="en-US"/>
          </a:p>
        </p:txBody>
      </p:sp>
    </p:spTree>
    <p:extLst>
      <p:ext uri="{BB962C8B-B14F-4D97-AF65-F5344CB8AC3E}">
        <p14:creationId xmlns:p14="http://schemas.microsoft.com/office/powerpoint/2010/main" val="7967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750258-C4B5-1B45-AF22-ED451C44554D}" type="slidenum">
              <a:rPr lang="en-US" smtClean="0"/>
              <a:t>1</a:t>
            </a:fld>
            <a:endParaRPr lang="en-US"/>
          </a:p>
        </p:txBody>
      </p:sp>
    </p:spTree>
    <p:extLst>
      <p:ext uri="{BB962C8B-B14F-4D97-AF65-F5344CB8AC3E}">
        <p14:creationId xmlns:p14="http://schemas.microsoft.com/office/powerpoint/2010/main" val="182252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E750258-C4B5-1B45-AF22-ED451C44554D}" type="slidenum">
              <a:rPr lang="en-US" smtClean="0"/>
              <a:t>3</a:t>
            </a:fld>
            <a:endParaRPr lang="en-US"/>
          </a:p>
        </p:txBody>
      </p:sp>
    </p:spTree>
    <p:extLst>
      <p:ext uri="{BB962C8B-B14F-4D97-AF65-F5344CB8AC3E}">
        <p14:creationId xmlns:p14="http://schemas.microsoft.com/office/powerpoint/2010/main" val="299368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19754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78</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79</a:t>
            </a:fld>
            <a:endParaRPr lang="en-US"/>
          </a:p>
        </p:txBody>
      </p:sp>
    </p:spTree>
    <p:extLst>
      <p:ext uri="{BB962C8B-B14F-4D97-AF65-F5344CB8AC3E}">
        <p14:creationId xmlns:p14="http://schemas.microsoft.com/office/powerpoint/2010/main" val="1244304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6.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e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2.jpe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3.jpe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14.jpe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5.jpe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6.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DEE83C4D-0410-BE52-3F47-593F3736B8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4135369" y="1202359"/>
            <a:ext cx="4892675" cy="3001963"/>
          </a:xfrm>
          <a:prstGeom prst="rect">
            <a:avLst/>
          </a:prstGeom>
        </p:spPr>
        <p:txBody>
          <a:bodyPr/>
          <a:lstStyle>
            <a:lvl1pPr marL="0" indent="0" algn="ctr">
              <a:buNone/>
              <a:defRPr sz="6000"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57483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A2F34A0-7FA7-EF8D-8803-37B3C3EB86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F088679-192E-4346-BF1B-8CFC2D70339F}"/>
              </a:ext>
            </a:extLst>
          </p:cNvPr>
          <p:cNvSpPr>
            <a:spLocks noGrp="1"/>
          </p:cNvSpPr>
          <p:nvPr>
            <p:ph type="title"/>
          </p:nvPr>
        </p:nvSpPr>
        <p:spPr>
          <a:xfrm>
            <a:off x="868016" y="1716846"/>
            <a:ext cx="5015948" cy="1730720"/>
          </a:xfrm>
          <a:prstGeom prst="rect">
            <a:avLst/>
          </a:prstGeom>
        </p:spPr>
        <p:txBody>
          <a:bodyPr/>
          <a:lstStyle>
            <a:lvl1pPr>
              <a:defRPr sz="4000" b="1">
                <a:solidFill>
                  <a:schemeClr val="tx2"/>
                </a:solidFill>
              </a:defRPr>
            </a:lvl1pPr>
          </a:lstStyle>
          <a:p>
            <a:r>
              <a:rPr lang="en-US"/>
              <a:t>Click to edit Master title style</a:t>
            </a:r>
          </a:p>
        </p:txBody>
      </p:sp>
      <p:sp>
        <p:nvSpPr>
          <p:cNvPr id="9" name="Text Placeholder 2">
            <a:extLst>
              <a:ext uri="{FF2B5EF4-FFF2-40B4-BE49-F238E27FC236}">
                <a16:creationId xmlns:a16="http://schemas.microsoft.com/office/drawing/2014/main" id="{73D43427-2749-3646-ABAF-623BBEF699C6}"/>
              </a:ext>
            </a:extLst>
          </p:cNvPr>
          <p:cNvSpPr>
            <a:spLocks noGrp="1"/>
          </p:cNvSpPr>
          <p:nvPr>
            <p:ph type="body" sz="half" idx="1"/>
          </p:nvPr>
        </p:nvSpPr>
        <p:spPr>
          <a:xfrm>
            <a:off x="7245625" y="737978"/>
            <a:ext cx="4797287" cy="5878998"/>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2B60665-2FCA-7C47-A263-C9D96F2F1D9D}"/>
              </a:ext>
            </a:extLst>
          </p:cNvPr>
          <p:cNvSpPr>
            <a:spLocks noGrp="1"/>
          </p:cNvSpPr>
          <p:nvPr>
            <p:ph type="body" sz="quarter" idx="11" hasCustomPrompt="1"/>
          </p:nvPr>
        </p:nvSpPr>
        <p:spPr>
          <a:xfrm>
            <a:off x="868016" y="3677477"/>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175448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9087A42C-41BA-26EE-EDAD-097A3E5EF3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045A5B7-3D70-784A-A998-AC18BB4F9A97}"/>
              </a:ext>
            </a:extLst>
          </p:cNvPr>
          <p:cNvSpPr>
            <a:spLocks noGrp="1"/>
          </p:cNvSpPr>
          <p:nvPr>
            <p:ph idx="22" hasCustomPrompt="1"/>
          </p:nvPr>
        </p:nvSpPr>
        <p:spPr>
          <a:xfrm>
            <a:off x="7176052" y="646042"/>
            <a:ext cx="4899991" cy="6122506"/>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 name="Title 1">
            <a:extLst>
              <a:ext uri="{FF2B5EF4-FFF2-40B4-BE49-F238E27FC236}">
                <a16:creationId xmlns:a16="http://schemas.microsoft.com/office/drawing/2014/main" id="{57722662-85C0-834E-B79B-165FAE6425AB}"/>
              </a:ext>
            </a:extLst>
          </p:cNvPr>
          <p:cNvSpPr>
            <a:spLocks noGrp="1"/>
          </p:cNvSpPr>
          <p:nvPr>
            <p:ph type="title"/>
          </p:nvPr>
        </p:nvSpPr>
        <p:spPr>
          <a:xfrm>
            <a:off x="868016" y="1716846"/>
            <a:ext cx="5015948" cy="1730720"/>
          </a:xfrm>
          <a:prstGeom prst="rect">
            <a:avLst/>
          </a:prstGeom>
        </p:spPr>
        <p:txBody>
          <a:bodyPr/>
          <a:lstStyle>
            <a:lvl1pPr>
              <a:defRPr sz="4000" b="1">
                <a:solidFill>
                  <a:schemeClr val="tx2"/>
                </a:solidFill>
              </a:defRPr>
            </a:lvl1pPr>
          </a:lstStyle>
          <a:p>
            <a:r>
              <a:rPr lang="en-US"/>
              <a:t>Click to edit Master title style</a:t>
            </a:r>
          </a:p>
        </p:txBody>
      </p:sp>
      <p:sp>
        <p:nvSpPr>
          <p:cNvPr id="5" name="Text Placeholder 3">
            <a:extLst>
              <a:ext uri="{FF2B5EF4-FFF2-40B4-BE49-F238E27FC236}">
                <a16:creationId xmlns:a16="http://schemas.microsoft.com/office/drawing/2014/main" id="{B0B45444-5353-594C-8726-DB05D7A1277A}"/>
              </a:ext>
            </a:extLst>
          </p:cNvPr>
          <p:cNvSpPr>
            <a:spLocks noGrp="1"/>
          </p:cNvSpPr>
          <p:nvPr>
            <p:ph type="body" sz="quarter" idx="11" hasCustomPrompt="1"/>
          </p:nvPr>
        </p:nvSpPr>
        <p:spPr>
          <a:xfrm>
            <a:off x="868016" y="3677477"/>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176138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201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15385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73790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4432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66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0"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0"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0"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8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2"/>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64313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5326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5894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229C7E51-DF91-491F-C373-6A3DFC7A0471}"/>
              </a:ext>
            </a:extLst>
          </p:cNvPr>
          <p:cNvPicPr>
            <a:picLocks noChangeAspect="1"/>
          </p:cNvPicPr>
          <p:nvPr userDrawn="1"/>
        </p:nvPicPr>
        <p:blipFill>
          <a:blip r:embed="rId2"/>
          <a:stretch>
            <a:fillRect/>
          </a:stretch>
        </p:blipFill>
        <p:spPr>
          <a:xfrm>
            <a:off x="2002" y="1126"/>
            <a:ext cx="12189998" cy="6856874"/>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203325" y="1341506"/>
            <a:ext cx="4892675" cy="3001963"/>
          </a:xfrm>
          <a:prstGeom prst="rect">
            <a:avLst/>
          </a:prstGeom>
        </p:spPr>
        <p:txBody>
          <a:bodyPr/>
          <a:lstStyle>
            <a:lvl1pPr marL="0" indent="0" algn="ctr">
              <a:buNone/>
              <a:defRPr sz="6000"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812235" y="459601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812235" y="551649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258631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8" y="2325687"/>
            <a:ext cx="4413250"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0"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0"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5"/>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1120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1A814BF-80E2-1BFF-132A-D7B0CAD19B9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86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549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462C-9057-8BCE-5DB6-064B085F3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44543-14E3-C021-5498-49159FA025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2D704D-BD8D-4C72-F011-C9A8065E82AE}"/>
              </a:ext>
            </a:extLst>
          </p:cNvPr>
          <p:cNvSpPr>
            <a:spLocks noGrp="1"/>
          </p:cNvSpPr>
          <p:nvPr>
            <p:ph type="dt" sz="half" idx="10"/>
          </p:nvPr>
        </p:nvSpPr>
        <p:spPr/>
        <p:txBody>
          <a:bodyPr/>
          <a:lstStyle/>
          <a:p>
            <a:fld id="{6A9F0BD9-45BA-F243-85E2-847882C82F21}" type="datetimeFigureOut">
              <a:rPr lang="en-US" smtClean="0"/>
              <a:t>3/3/2025</a:t>
            </a:fld>
            <a:endParaRPr lang="en-US"/>
          </a:p>
        </p:txBody>
      </p:sp>
      <p:sp>
        <p:nvSpPr>
          <p:cNvPr id="5" name="Footer Placeholder 4">
            <a:extLst>
              <a:ext uri="{FF2B5EF4-FFF2-40B4-BE49-F238E27FC236}">
                <a16:creationId xmlns:a16="http://schemas.microsoft.com/office/drawing/2014/main" id="{D887AC51-566F-DD2B-F514-F4FA934E5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5D244-197F-A16B-E2C1-24DB1F0622A6}"/>
              </a:ext>
            </a:extLst>
          </p:cNvPr>
          <p:cNvSpPr>
            <a:spLocks noGrp="1"/>
          </p:cNvSpPr>
          <p:nvPr>
            <p:ph type="sldNum" sz="quarter" idx="12"/>
          </p:nvPr>
        </p:nvSpPr>
        <p:spPr/>
        <p:txBody>
          <a:bodyPr/>
          <a:lstStyle/>
          <a:p>
            <a:fld id="{B4E18952-5ABD-1841-ABEF-5732358DDB32}" type="slidenum">
              <a:rPr lang="en-US" smtClean="0"/>
              <a:t>‹#›</a:t>
            </a:fld>
            <a:endParaRPr lang="en-US"/>
          </a:p>
        </p:txBody>
      </p:sp>
    </p:spTree>
    <p:extLst>
      <p:ext uri="{BB962C8B-B14F-4D97-AF65-F5344CB8AC3E}">
        <p14:creationId xmlns:p14="http://schemas.microsoft.com/office/powerpoint/2010/main" val="3130388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2430671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9671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2865679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white background with circles&#10;&#10;Description automatically generated">
            <a:extLst>
              <a:ext uri="{FF2B5EF4-FFF2-40B4-BE49-F238E27FC236}">
                <a16:creationId xmlns:a16="http://schemas.microsoft.com/office/drawing/2014/main" id="{7D175E02-D5B1-7EE2-5955-0AE213F9B9CF}"/>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580649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75930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04142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A935ACEB-49CE-BFE5-E6FC-2370372B2C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718930" y="961473"/>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2"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6" y="2605437"/>
            <a:ext cx="2110382"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2" y="2605437"/>
            <a:ext cx="2110382"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0" y="2569881"/>
            <a:ext cx="2110382"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6" y="2605437"/>
            <a:ext cx="2110382"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2480633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690304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896057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619587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224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166008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640411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14705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3858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12380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5598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B2AB75F2-EE57-DEEC-2E83-BB6562BCBD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9113" y="613604"/>
            <a:ext cx="8633791" cy="590264"/>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5" y="1600269"/>
            <a:ext cx="11058525" cy="4870105"/>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5803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69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5816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0639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83016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0083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7821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1099539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490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14589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1887EB3-7C30-F7B2-2689-C8478EF04F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6" y="593725"/>
            <a:ext cx="5801140"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5" y="1948069"/>
            <a:ext cx="6198705" cy="4750905"/>
          </a:xfrm>
          <a:prstGeom prst="rect">
            <a:avLst/>
          </a:prstGeom>
        </p:spPr>
        <p:txBody>
          <a:bodyPr/>
          <a:lstStyle>
            <a:lvl1pPr marL="342900" indent="-342900">
              <a:buClr>
                <a:srgbClr val="A0C65C"/>
              </a:buClr>
              <a:buFont typeface="Arial" panose="020B0604020202020204" pitchFamily="34" charset="0"/>
              <a:buChar char="•"/>
              <a:defRPr sz="2000">
                <a:solidFill>
                  <a:schemeClr val="bg1"/>
                </a:solidFill>
              </a:defRPr>
            </a:lvl1pPr>
            <a:lvl2pPr marL="742950" indent="-285750">
              <a:buClr>
                <a:srgbClr val="A0C65C"/>
              </a:buClr>
              <a:buFont typeface="Arial" panose="020B0604020202020204" pitchFamily="34" charset="0"/>
              <a:buChar char="•"/>
              <a:defRPr sz="2000">
                <a:solidFill>
                  <a:schemeClr val="bg1"/>
                </a:solidFill>
              </a:defRPr>
            </a:lvl2pPr>
            <a:lvl3pPr marL="1143000" indent="-228600">
              <a:buClr>
                <a:srgbClr val="A0C65C"/>
              </a:buClr>
              <a:buFont typeface="Arial" panose="020B0604020202020204" pitchFamily="34" charset="0"/>
              <a:buChar char="•"/>
              <a:defRPr sz="2000">
                <a:solidFill>
                  <a:schemeClr val="bg1"/>
                </a:solidFill>
              </a:defRPr>
            </a:lvl3pPr>
            <a:lvl4pPr marL="1600200" indent="-228600">
              <a:buClr>
                <a:srgbClr val="A0C65C"/>
              </a:buClr>
              <a:buFont typeface="Arial" panose="020B0604020202020204" pitchFamily="34" charset="0"/>
              <a:buChar char="•"/>
              <a:defRPr sz="2000">
                <a:solidFill>
                  <a:schemeClr val="bg1"/>
                </a:solidFill>
              </a:defRPr>
            </a:lvl4pPr>
            <a:lvl5pPr marL="2057400" indent="-228600">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7243969" y="593724"/>
            <a:ext cx="4731026" cy="6105249"/>
          </a:xfrm>
          <a:prstGeom prst="rect">
            <a:avLst/>
          </a:prstGeom>
        </p:spPr>
        <p:txBody>
          <a:bodyPr/>
          <a:lstStyle>
            <a:lvl1pPr>
              <a:buClr>
                <a:srgbClr val="A0C65C"/>
              </a:buClr>
              <a:buNone/>
              <a:defRPr>
                <a:solidFill>
                  <a:schemeClr val="bg1"/>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12473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5B2501B-F9B8-546D-61C7-1A7ECEB8D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5039139" y="541544"/>
            <a:ext cx="6977270"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5039139" y="1828800"/>
            <a:ext cx="6977270" cy="4820477"/>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175591" y="1160393"/>
            <a:ext cx="4267200" cy="5488885"/>
          </a:xfrm>
          <a:prstGeom prst="rect">
            <a:avLst/>
          </a:prstGeom>
        </p:spPr>
        <p:txBody>
          <a:bodyPr/>
          <a:lstStyle>
            <a:lvl1pPr>
              <a:buClr>
                <a:srgbClr val="A0C65C"/>
              </a:buClr>
              <a:buNone/>
              <a:defRPr>
                <a:solidFill>
                  <a:schemeClr val="bg1"/>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50179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401B5134-94F1-88C4-B6A1-8098544418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258417" y="636105"/>
            <a:ext cx="11668540" cy="628787"/>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258417" y="1431235"/>
            <a:ext cx="11668540" cy="5247860"/>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200" indent="0">
              <a:buClr>
                <a:srgbClr val="A0C65C"/>
              </a:buClr>
              <a:buFont typeface="Arial" panose="020B0604020202020204" pitchFamily="34" charset="0"/>
              <a:buNone/>
              <a:defRPr sz="2000">
                <a:solidFill>
                  <a:schemeClr val="bg1"/>
                </a:solidFill>
              </a:defRPr>
            </a:lvl2pPr>
            <a:lvl3pPr marL="914400" indent="0">
              <a:buClr>
                <a:srgbClr val="A0C65C"/>
              </a:buClr>
              <a:buFont typeface="Arial" panose="020B0604020202020204" pitchFamily="34" charset="0"/>
              <a:buNone/>
              <a:defRPr sz="2000">
                <a:solidFill>
                  <a:schemeClr val="bg1"/>
                </a:solidFill>
              </a:defRPr>
            </a:lvl3pPr>
            <a:lvl4pPr marL="1371600" indent="0">
              <a:buClr>
                <a:srgbClr val="A0C65C"/>
              </a:buClr>
              <a:buFont typeface="Arial" panose="020B0604020202020204" pitchFamily="34" charset="0"/>
              <a:buNone/>
              <a:defRPr sz="2000">
                <a:solidFill>
                  <a:schemeClr val="bg1"/>
                </a:solidFill>
              </a:defRPr>
            </a:lvl4pPr>
            <a:lvl5pPr marL="1828800"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93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D859B1F6-3B4E-0444-C3E0-9E7F8037AB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itle 8">
            <a:extLst>
              <a:ext uri="{FF2B5EF4-FFF2-40B4-BE49-F238E27FC236}">
                <a16:creationId xmlns:a16="http://schemas.microsoft.com/office/drawing/2014/main" id="{9DDDAFE0-3230-FB40-81AE-15E66CFD246A}"/>
              </a:ext>
            </a:extLst>
          </p:cNvPr>
          <p:cNvSpPr>
            <a:spLocks noGrp="1"/>
          </p:cNvSpPr>
          <p:nvPr>
            <p:ph type="title"/>
          </p:nvPr>
        </p:nvSpPr>
        <p:spPr>
          <a:xfrm>
            <a:off x="171174" y="596349"/>
            <a:ext cx="11841984" cy="645555"/>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1CEDF5F6-D4B2-DE4D-8128-D770B41128A6}"/>
              </a:ext>
            </a:extLst>
          </p:cNvPr>
          <p:cNvSpPr>
            <a:spLocks noGrp="1"/>
          </p:cNvSpPr>
          <p:nvPr>
            <p:ph idx="10"/>
          </p:nvPr>
        </p:nvSpPr>
        <p:spPr>
          <a:xfrm>
            <a:off x="161235" y="1341784"/>
            <a:ext cx="11855174" cy="535719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423184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E1594B9F-D2F3-D46C-8D31-B6164B2430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600739" y="752753"/>
            <a:ext cx="8923130" cy="628787"/>
          </a:xfrm>
          <a:prstGeom prst="rect">
            <a:avLst/>
          </a:prstGeom>
        </p:spPr>
        <p:txBody>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1935921" y="1381540"/>
            <a:ext cx="8385314" cy="5476460"/>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511287" y="1679713"/>
            <a:ext cx="7229061" cy="4412973"/>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44531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75827"/>
      </p:ext>
    </p:extLst>
  </p:cSld>
  <p:clrMap bg1="dk1" tx1="lt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9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14952"/>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98"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700" r:id="rId2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7.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s://www.govinfo.gov/link/uscode/29/3226" TargetMode="Externa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7.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7.png"/><Relationship Id="rId4" Type="http://schemas.openxmlformats.org/officeDocument/2006/relationships/image" Target="../media/image7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C07BC4-292A-63FC-6FC0-E5D0BFA35DDE}"/>
              </a:ext>
            </a:extLst>
          </p:cNvPr>
          <p:cNvSpPr>
            <a:spLocks noGrp="1"/>
          </p:cNvSpPr>
          <p:nvPr>
            <p:ph type="body" sz="quarter" idx="10"/>
          </p:nvPr>
        </p:nvSpPr>
        <p:spPr/>
        <p:txBody>
          <a:bodyPr/>
          <a:lstStyle/>
          <a:p>
            <a:r>
              <a:rPr lang="en-US" sz="4400" dirty="0"/>
              <a:t>Section 3</a:t>
            </a:r>
            <a:br>
              <a:rPr lang="en-US" sz="4400" dirty="0"/>
            </a:br>
            <a:r>
              <a:rPr lang="en-US" sz="4400" dirty="0"/>
              <a:t>Technical Assistance </a:t>
            </a:r>
            <a:br>
              <a:rPr lang="en-US" sz="4400" dirty="0"/>
            </a:br>
            <a:r>
              <a:rPr lang="en-US" sz="4400" dirty="0"/>
              <a:t>Training for Contractors</a:t>
            </a:r>
          </a:p>
          <a:p>
            <a:endParaRPr lang="en-US" dirty="0"/>
          </a:p>
        </p:txBody>
      </p:sp>
      <p:sp>
        <p:nvSpPr>
          <p:cNvPr id="2" name="Rectangle 1">
            <a:extLst>
              <a:ext uri="{FF2B5EF4-FFF2-40B4-BE49-F238E27FC236}">
                <a16:creationId xmlns:a16="http://schemas.microsoft.com/office/drawing/2014/main" id="{C1567B1E-FC4C-6440-9B18-DF650D43C5A5}"/>
              </a:ext>
            </a:extLst>
          </p:cNvPr>
          <p:cNvSpPr/>
          <p:nvPr/>
        </p:nvSpPr>
        <p:spPr>
          <a:xfrm>
            <a:off x="0" y="5298621"/>
            <a:ext cx="12192000" cy="1102179"/>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C7C9FB-EFD1-F2E2-C2DF-3E3D7B788302}"/>
              </a:ext>
            </a:extLst>
          </p:cNvPr>
          <p:cNvSpPr txBox="1"/>
          <p:nvPr/>
        </p:nvSpPr>
        <p:spPr>
          <a:xfrm>
            <a:off x="2103664" y="5526544"/>
            <a:ext cx="7984672" cy="584775"/>
          </a:xfrm>
          <a:prstGeom prst="rect">
            <a:avLst/>
          </a:prstGeom>
          <a:noFill/>
        </p:spPr>
        <p:txBody>
          <a:bodyPr wrap="square" lIns="91440" tIns="45720" rIns="91440" bIns="45720" rtlCol="0" anchor="t">
            <a:spAutoFit/>
          </a:bodyPr>
          <a:lstStyle/>
          <a:p>
            <a:pPr algn="ctr"/>
            <a:r>
              <a:rPr lang="en-US" sz="3200" b="1" dirty="0">
                <a:solidFill>
                  <a:schemeClr val="tx2"/>
                </a:solidFill>
              </a:rPr>
              <a:t>JANUARY 29, 2025 – 9:30AM – 10:20PM</a:t>
            </a:r>
          </a:p>
        </p:txBody>
      </p:sp>
    </p:spTree>
    <p:extLst>
      <p:ext uri="{BB962C8B-B14F-4D97-AF65-F5344CB8AC3E}">
        <p14:creationId xmlns:p14="http://schemas.microsoft.com/office/powerpoint/2010/main" val="577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p:nvPr>
        </p:nvSpPr>
        <p:spPr/>
        <p:txBody>
          <a:bodyPr vert="horz" lIns="91440" tIns="45720" rIns="91440" bIns="45720" rtlCol="0" anchor="b">
            <a:normAutofit fontScale="90000"/>
          </a:bodyPr>
          <a:lstStyle/>
          <a:p>
            <a:r>
              <a:rPr lang="en-US" sz="4400">
                <a:solidFill>
                  <a:schemeClr val="bg1"/>
                </a:solidFill>
                <a:latin typeface="+mj-lt"/>
                <a:cs typeface="+mj-cs"/>
              </a:rPr>
              <a:t>Section 3 Threshold</a:t>
            </a:r>
            <a:endParaRPr lang="en-US" sz="4400">
              <a:solidFill>
                <a:schemeClr val="bg1"/>
              </a:solidFill>
              <a:latin typeface="+mj-lt"/>
              <a:cs typeface="Arial"/>
            </a:endParaRPr>
          </a:p>
        </p:txBody>
      </p:sp>
      <p:sp>
        <p:nvSpPr>
          <p:cNvPr id="4" name="Text Placeholder 3">
            <a:extLst>
              <a:ext uri="{FF2B5EF4-FFF2-40B4-BE49-F238E27FC236}">
                <a16:creationId xmlns:a16="http://schemas.microsoft.com/office/drawing/2014/main" id="{2F366A46-8356-44F6-9D59-8BA48B3F6AEF}"/>
              </a:ext>
            </a:extLst>
          </p:cNvPr>
          <p:cNvSpPr>
            <a:spLocks noGrp="1"/>
          </p:cNvSpPr>
          <p:nvPr>
            <p:ph type="body" sz="half" idx="1"/>
          </p:nvPr>
        </p:nvSpPr>
        <p:spPr/>
        <p:txBody>
          <a:bodyPr vert="horz" lIns="91440" tIns="45720" rIns="91440" bIns="45720" rtlCol="0" anchor="t">
            <a:normAutofit/>
          </a:bodyPr>
          <a:lstStyle/>
          <a:p>
            <a:pPr indent="-228600">
              <a:buFont typeface="Arial" panose="020B0604020202020204" pitchFamily="34" charset="0"/>
              <a:buChar char="•"/>
            </a:pPr>
            <a:endParaRPr lang="en-US"/>
          </a:p>
          <a:p>
            <a:pPr indent="-228600">
              <a:buFont typeface="Arial" panose="020B0604020202020204" pitchFamily="34" charset="0"/>
              <a:buChar char="•"/>
            </a:pPr>
            <a:endParaRPr lang="en-US"/>
          </a:p>
          <a:p>
            <a:r>
              <a:rPr lang="en-US"/>
              <a:t>Section 3 compliance applies to </a:t>
            </a:r>
            <a:r>
              <a:rPr lang="en-US" b="1"/>
              <a:t>all contracts in excess of $100,000.00 </a:t>
            </a:r>
            <a:r>
              <a:rPr lang="en-US"/>
              <a:t>for housing construction, rehabilitation, or public construction.</a:t>
            </a:r>
            <a:endParaRPr lang="en-US">
              <a:cs typeface="Arial"/>
            </a:endParaRPr>
          </a:p>
          <a:p>
            <a:pPr indent="-228600">
              <a:buFont typeface="Arial" panose="020B0604020202020204" pitchFamily="34" charset="0"/>
              <a:buChar char="•"/>
            </a:pPr>
            <a:endParaRPr lang="en-US"/>
          </a:p>
        </p:txBody>
      </p:sp>
      <p:pic>
        <p:nvPicPr>
          <p:cNvPr id="7" name="Picture 7" descr="AdobeStock_81895775.jpeg">
            <a:extLst>
              <a:ext uri="{FF2B5EF4-FFF2-40B4-BE49-F238E27FC236}">
                <a16:creationId xmlns:a16="http://schemas.microsoft.com/office/drawing/2014/main" id="{370FA8CC-607A-4174-A42D-13E27EC1A68E}"/>
              </a:ext>
            </a:extLst>
          </p:cNvPr>
          <p:cNvPicPr>
            <a:picLocks noGrp="1" noChangeAspect="1"/>
          </p:cNvPicPr>
          <p:nvPr>
            <p:ph idx="22"/>
          </p:nvPr>
        </p:nvPicPr>
        <p:blipFill rotWithShape="1">
          <a:blip r:embed="rId2"/>
          <a:stretch/>
        </p:blipFill>
        <p:spPr>
          <a:xfrm>
            <a:off x="374650" y="1653277"/>
            <a:ext cx="5715000" cy="3808621"/>
          </a:xfrm>
          <a:prstGeom prst="rect">
            <a:avLst/>
          </a:prstGeom>
          <a:effectLst/>
        </p:spPr>
      </p:pic>
    </p:spTree>
    <p:extLst>
      <p:ext uri="{BB962C8B-B14F-4D97-AF65-F5344CB8AC3E}">
        <p14:creationId xmlns:p14="http://schemas.microsoft.com/office/powerpoint/2010/main" val="49108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FA84F9-36C1-C467-72EF-27CC3F2E8D15}"/>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404850" y="2296611"/>
            <a:ext cx="9694074" cy="2584247"/>
          </a:xfrm>
        </p:spPr>
        <p:txBody>
          <a:bodyPr lIns="91440" tIns="45720" rIns="91440" bIns="45720" anchor="t"/>
          <a:lstStyle/>
          <a:p>
            <a:r>
              <a:rPr lang="en-US" sz="5400">
                <a:solidFill>
                  <a:srgbClr val="FFFFFF"/>
                </a:solidFill>
                <a:latin typeface="Arial"/>
                <a:ea typeface="+mj-ea"/>
                <a:cs typeface="Arial"/>
              </a:rPr>
              <a:t>SECTION 3</a:t>
            </a:r>
            <a:endParaRPr lang="en-US">
              <a:solidFill>
                <a:srgbClr val="FFFFFF"/>
              </a:solidFill>
              <a:latin typeface="Arial"/>
              <a:ea typeface="+mj-ea"/>
              <a:cs typeface="Arial"/>
            </a:endParaRPr>
          </a:p>
          <a:p>
            <a:r>
              <a:rPr lang="en-US" sz="5400">
                <a:solidFill>
                  <a:srgbClr val="FFFFFF"/>
                </a:solidFill>
                <a:latin typeface="Arial"/>
                <a:ea typeface="+mj-ea"/>
                <a:cs typeface="Arial"/>
              </a:rPr>
              <a:t>NUMERICAL GOAL REQUIREMENTS</a:t>
            </a:r>
            <a:br>
              <a:rPr lang="en-US">
                <a:latin typeface="Arial" panose="020B0604020202020204" pitchFamily="34" charset="0"/>
                <a:ea typeface="+mj-ea"/>
                <a:cs typeface="Arial" panose="020B0604020202020204" pitchFamily="34" charset="0"/>
              </a:rPr>
            </a:br>
            <a:br>
              <a:rPr lang="en-US">
                <a:latin typeface="Arial" panose="020B0604020202020204" pitchFamily="34" charset="0"/>
                <a:ea typeface="+mj-ea"/>
                <a:cs typeface="Arial" panose="020B0604020202020204" pitchFamily="34" charset="0"/>
              </a:rPr>
            </a:br>
            <a:endParaRPr lang="en-US">
              <a:cs typeface="Arial"/>
            </a:endParaRPr>
          </a:p>
        </p:txBody>
      </p:sp>
    </p:spTree>
    <p:extLst>
      <p:ext uri="{BB962C8B-B14F-4D97-AF65-F5344CB8AC3E}">
        <p14:creationId xmlns:p14="http://schemas.microsoft.com/office/powerpoint/2010/main" val="132619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idx="4294967295"/>
          </p:nvPr>
        </p:nvSpPr>
        <p:spPr>
          <a:xfrm>
            <a:off x="464127" y="1892557"/>
            <a:ext cx="9867900" cy="590550"/>
          </a:xfrm>
          <a:prstGeom prst="rect">
            <a:avLst/>
          </a:prstGeom>
        </p:spPr>
        <p:txBody>
          <a:bodyPr lIns="91440" tIns="45720" rIns="91440" bIns="45720" anchor="t"/>
          <a:lstStyle/>
          <a:p>
            <a:r>
              <a:rPr lang="en-US" sz="3600">
                <a:solidFill>
                  <a:schemeClr val="bg1"/>
                </a:solidFill>
                <a:latin typeface="Arial"/>
                <a:cs typeface="Arial"/>
              </a:rPr>
              <a:t>Section 3 Contracting and Labor Goals</a:t>
            </a:r>
            <a:endParaRPr lang="en-US">
              <a:solidFill>
                <a:schemeClr val="bg1"/>
              </a:solidFill>
              <a:latin typeface="Arial"/>
              <a:cs typeface="Arial"/>
            </a:endParaRPr>
          </a:p>
        </p:txBody>
      </p:sp>
      <p:sp>
        <p:nvSpPr>
          <p:cNvPr id="5" name="Text Placeholder 2">
            <a:extLst>
              <a:ext uri="{FF2B5EF4-FFF2-40B4-BE49-F238E27FC236}">
                <a16:creationId xmlns:a16="http://schemas.microsoft.com/office/drawing/2014/main" id="{4C7B2687-E294-CE47-A9D1-42D517858D7A}"/>
              </a:ext>
            </a:extLst>
          </p:cNvPr>
          <p:cNvSpPr txBox="1">
            <a:spLocks/>
          </p:cNvSpPr>
          <p:nvPr/>
        </p:nvSpPr>
        <p:spPr>
          <a:xfrm>
            <a:off x="464127" y="2367083"/>
            <a:ext cx="11263746" cy="3554551"/>
          </a:xfrm>
          <a:prstGeom prst="rect">
            <a:avLst/>
          </a:prstGeom>
        </p:spPr>
        <p:txBody>
          <a:bodyPr lIns="91440" tIns="45720" rIns="91440" bIns="45720" anchor="t">
            <a:normAutofit/>
          </a:bodyPr>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None/>
              <a:tabLst/>
              <a:defRPr/>
            </a:pPr>
            <a:br>
              <a:rPr lang="en-US" sz="2000" b="1" i="0" u="none" strike="noStrike" kern="1200" cap="none" spc="0" normalizeH="0" baseline="0" noProof="0">
                <a:ln>
                  <a:noFill/>
                </a:ln>
                <a:solidFill>
                  <a:schemeClr val="bg1"/>
                </a:solidFill>
                <a:effectLst/>
                <a:uLnTx/>
                <a:uFillTx/>
                <a:latin typeface="Arial" panose="020B0604020202020204"/>
              </a:rPr>
            </a:b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Contracting Goals</a:t>
            </a:r>
            <a:endParaRPr kumimoji="0" lang="en-US" sz="2000" b="0" i="0" u="none" strike="noStrike" kern="1200" cap="none" spc="0" normalizeH="0" baseline="0" noProof="0">
              <a:ln>
                <a:noFill/>
              </a:ln>
              <a:solidFill>
                <a:schemeClr val="bg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10%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of the construction budget must be directed to Section 3 Business Concerns; and </a:t>
            </a:r>
            <a:endParaRPr kumimoji="0" lang="en-US" sz="2000" b="0" i="0" u="none" strike="noStrike" kern="1200" cap="none" spc="0" normalizeH="0" baseline="0" noProof="0">
              <a:ln>
                <a:noFill/>
              </a:ln>
              <a:solidFill>
                <a:schemeClr val="bg1"/>
              </a:solidFill>
              <a:effectLst/>
              <a:uLnTx/>
              <a:uFillTx/>
              <a:latin typeface="Arial" panose="020B0604020202020204"/>
              <a:ea typeface="+mn-ea"/>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3%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of the non-construction budget must be directed to Section 3 Business Concerns. </a:t>
            </a:r>
            <a:endParaRPr kumimoji="0" lang="en-US" sz="2000" b="1" i="0" u="none" strike="noStrike" kern="1200" cap="none" spc="0" normalizeH="0" baseline="0" noProof="0">
              <a:ln>
                <a:noFill/>
              </a:ln>
              <a:solidFill>
                <a:schemeClr val="bg1"/>
              </a:solidFill>
              <a:effectLst/>
              <a:uLnTx/>
              <a:uFillTx/>
              <a:latin typeface="Arial" panose="020B0604020202020204"/>
              <a:ea typeface="+mn-ea"/>
              <a:cs typeface="+mn-cs"/>
            </a:endParaRPr>
          </a:p>
          <a:p>
            <a:pPr marL="0" indent="0">
              <a:buClr>
                <a:schemeClr val="tx1"/>
              </a:buClr>
              <a:buNone/>
              <a:defRPr/>
            </a:pPr>
            <a:r>
              <a:rPr lang="en-US" sz="2000" b="1">
                <a:solidFill>
                  <a:schemeClr val="bg1"/>
                </a:solidFill>
              </a:rPr>
              <a:t>Labor Hour Goals</a:t>
            </a:r>
            <a:endParaRPr lang="en-US" sz="2000">
              <a:solidFill>
                <a:schemeClr val="bg1"/>
              </a:solidFil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25%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of all labor hours performed must be by Section 3 Workers; and</a:t>
            </a:r>
            <a:endParaRPr kumimoji="0" lang="en-US" sz="2000" b="0" i="0" u="none" strike="noStrike" kern="1200" cap="none" spc="0" normalizeH="0" baseline="0" noProof="0">
              <a:ln>
                <a:noFill/>
              </a:ln>
              <a:solidFill>
                <a:schemeClr val="bg1"/>
              </a:solidFill>
              <a:effectLst/>
              <a:uLnTx/>
              <a:uFillTx/>
              <a:latin typeface="Arial" panose="020B0604020202020204"/>
            </a:endParaRPr>
          </a:p>
          <a:p>
            <a:pPr lvl="0">
              <a:buClr>
                <a:schemeClr val="tx1"/>
              </a:buClr>
              <a:defRPr/>
            </a:pPr>
            <a:r>
              <a:rPr lang="en-US" sz="2000" b="1">
                <a:solidFill>
                  <a:schemeClr val="bg1"/>
                </a:solidFill>
              </a:rPr>
              <a:t>5% </a:t>
            </a:r>
            <a:r>
              <a:rPr lang="en-US" sz="2000">
                <a:solidFill>
                  <a:schemeClr val="bg1"/>
                </a:solidFill>
              </a:rPr>
              <a:t>of all labor hours performed must be by Section 3 Targeted Workers.</a:t>
            </a:r>
          </a:p>
          <a:p>
            <a:pPr marL="0" lvl="0" indent="0">
              <a:buClr>
                <a:schemeClr val="tx1"/>
              </a:buClr>
              <a:buNone/>
              <a:defRPr/>
            </a:pPr>
            <a:endParaRPr lang="en-US" sz="2000">
              <a:solidFill>
                <a:schemeClr val="bg1"/>
              </a:solidFill>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kumimoji="0" lang="en-US" sz="2000" b="0" i="0" u="none" strike="noStrike" kern="1200" cap="none" spc="0" normalizeH="0" baseline="0" noProof="0">
              <a:ln>
                <a:noFill/>
              </a:ln>
              <a:solidFill>
                <a:schemeClr val="bg1"/>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37137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3C685-A36D-7D0B-CBFB-D7399B6DB09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709649" y="2611921"/>
            <a:ext cx="8926819" cy="2584247"/>
          </a:xfrm>
        </p:spPr>
        <p:txBody>
          <a:bodyPr/>
          <a:lstStyle/>
          <a:p>
            <a:r>
              <a:rPr lang="en-US">
                <a:solidFill>
                  <a:srgbClr val="FFFFFF"/>
                </a:solidFill>
                <a:latin typeface="Arial" panose="020B0604020202020204" pitchFamily="34" charset="0"/>
                <a:ea typeface="+mj-ea"/>
                <a:cs typeface="Arial" panose="020B0604020202020204" pitchFamily="34" charset="0"/>
              </a:rPr>
              <a:t>SECTION 3</a:t>
            </a:r>
            <a:br>
              <a:rPr lang="en-US">
                <a:solidFill>
                  <a:srgbClr val="FFFFFF"/>
                </a:solidFill>
                <a:latin typeface="Arial" panose="020B0604020202020204" pitchFamily="34" charset="0"/>
                <a:ea typeface="+mj-ea"/>
                <a:cs typeface="Arial" panose="020B0604020202020204" pitchFamily="34" charset="0"/>
              </a:rPr>
            </a:br>
            <a:r>
              <a:rPr lang="en-US">
                <a:solidFill>
                  <a:srgbClr val="FFFFFF"/>
                </a:solidFill>
                <a:latin typeface="Arial" panose="020B0604020202020204" pitchFamily="34" charset="0"/>
                <a:ea typeface="+mj-ea"/>
                <a:cs typeface="Arial" panose="020B0604020202020204" pitchFamily="34" charset="0"/>
              </a:rPr>
              <a:t>BUSINESS CONCERN</a:t>
            </a:r>
            <a:br>
              <a:rPr lang="en-US">
                <a:solidFill>
                  <a:srgbClr val="FFFFFF"/>
                </a:solidFill>
                <a:latin typeface="Arial" panose="020B0604020202020204" pitchFamily="34" charset="0"/>
                <a:ea typeface="+mj-ea"/>
                <a:cs typeface="Arial" panose="020B0604020202020204" pitchFamily="34" charset="0"/>
              </a:rPr>
            </a:br>
            <a:endParaRPr lang="en-US"/>
          </a:p>
        </p:txBody>
      </p:sp>
    </p:spTree>
    <p:extLst>
      <p:ext uri="{BB962C8B-B14F-4D97-AF65-F5344CB8AC3E}">
        <p14:creationId xmlns:p14="http://schemas.microsoft.com/office/powerpoint/2010/main" val="337948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idx="4294967295"/>
          </p:nvPr>
        </p:nvSpPr>
        <p:spPr>
          <a:xfrm>
            <a:off x="647072" y="1633866"/>
            <a:ext cx="8634413" cy="588962"/>
          </a:xfrm>
          <a:prstGeom prst="rect">
            <a:avLst/>
          </a:prstGeom>
        </p:spPr>
        <p:txBody>
          <a:bodyPr/>
          <a:lstStyle/>
          <a:p>
            <a:r>
              <a:rPr lang="en-US" sz="3600">
                <a:solidFill>
                  <a:schemeClr val="bg1"/>
                </a:solidFill>
              </a:rPr>
              <a:t>Section 3 Business Concern</a:t>
            </a:r>
          </a:p>
        </p:txBody>
      </p:sp>
      <p:sp>
        <p:nvSpPr>
          <p:cNvPr id="6" name="Text Placeholder 2">
            <a:extLst>
              <a:ext uri="{FF2B5EF4-FFF2-40B4-BE49-F238E27FC236}">
                <a16:creationId xmlns:a16="http://schemas.microsoft.com/office/drawing/2014/main" id="{81EC092C-B85B-8249-9095-0C0456F7956B}"/>
              </a:ext>
            </a:extLst>
          </p:cNvPr>
          <p:cNvSpPr txBox="1">
            <a:spLocks/>
          </p:cNvSpPr>
          <p:nvPr/>
        </p:nvSpPr>
        <p:spPr>
          <a:xfrm>
            <a:off x="647072" y="2134380"/>
            <a:ext cx="11121887" cy="3636291"/>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br>
              <a:rPr lang="en-US" sz="2000" b="1" i="0" u="none" strike="noStrike" kern="1200" cap="none" spc="0" normalizeH="0" baseline="0" noProof="0">
                <a:ln>
                  <a:noFill/>
                </a:ln>
                <a:effectLst/>
                <a:uLnTx/>
                <a:uFillTx/>
                <a:latin typeface="Arial" panose="020B0604020202020204"/>
              </a:rPr>
            </a:b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Section 3 Business Concern: </a:t>
            </a:r>
            <a:r>
              <a:rPr lang="en-US" sz="2000" b="1">
                <a:solidFill>
                  <a:schemeClr val="bg1"/>
                </a:solidFill>
                <a:latin typeface="Arial"/>
                <a:ea typeface="Roboto"/>
                <a:cs typeface="Arial"/>
              </a:rPr>
              <a:t>is a </a:t>
            </a:r>
            <a:r>
              <a:rPr kumimoji="0" lang="en-US" sz="2000" b="1" i="0" u="none" strike="noStrike" kern="1200" cap="none" spc="0" normalizeH="0" baseline="0" noProof="0">
                <a:ln>
                  <a:noFill/>
                </a:ln>
                <a:solidFill>
                  <a:schemeClr val="bg1"/>
                </a:solidFill>
                <a:effectLst/>
                <a:uLnTx/>
                <a:uFillTx/>
                <a:latin typeface="Arial"/>
                <a:ea typeface="Roboto"/>
                <a:cs typeface="Arial"/>
              </a:rPr>
              <a:t>business </a:t>
            </a:r>
            <a:r>
              <a:rPr lang="en-US" sz="2000" b="1">
                <a:solidFill>
                  <a:schemeClr val="bg1"/>
                </a:solidFill>
                <a:latin typeface="Arial"/>
                <a:ea typeface="Roboto"/>
                <a:cs typeface="Arial"/>
              </a:rPr>
              <a:t>that meets </a:t>
            </a:r>
            <a:r>
              <a:rPr kumimoji="0" lang="en-US" sz="2000" b="1" i="0" u="none" strike="noStrike" kern="1200" cap="none" spc="0" normalizeH="0" baseline="0" noProof="0">
                <a:ln>
                  <a:noFill/>
                </a:ln>
                <a:solidFill>
                  <a:schemeClr val="bg1"/>
                </a:solidFill>
                <a:effectLst/>
                <a:uLnTx/>
                <a:uFillTx/>
                <a:latin typeface="Arial"/>
                <a:ea typeface="Roboto"/>
                <a:cs typeface="Arial"/>
              </a:rPr>
              <a:t>at least one of the following criteria, documented within the last six-month period</a:t>
            </a:r>
            <a:r>
              <a:rPr lang="en-US" sz="2000">
                <a:solidFill>
                  <a:schemeClr val="bg1"/>
                </a:solidFill>
                <a:latin typeface="Arial"/>
                <a:ea typeface="Roboto"/>
                <a:cs typeface="Arial"/>
              </a:rPr>
              <a:t>:</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marL="0" marR="0" lvl="0" indent="0" algn="l" defTabSz="914400" rtl="0" eaLnBrk="1" fontAlgn="auto" latinLnBrk="0" hangingPunct="1">
              <a:lnSpc>
                <a:spcPct val="170000"/>
              </a:lnSpc>
              <a:spcBef>
                <a:spcPts val="1000"/>
              </a:spcBef>
              <a:spcAft>
                <a:spcPts val="0"/>
              </a:spcAft>
              <a:buClr>
                <a:srgbClr val="A0C65C"/>
              </a:buClr>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Category 1</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- 51% of the business is owned and controlled by low-income person(s) </a:t>
            </a:r>
            <a:endParaRPr kumimoji="0" lang="en-US" sz="2000" b="0" i="1"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Category 2</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- 75% of the business labor hours performed over the prior three-month period was by low-income person(s) </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marL="0" marR="0" lvl="0" indent="0" algn="l" defTabSz="914400" rtl="0" eaLnBrk="1" fontAlgn="auto" latinLnBrk="0" hangingPunct="1">
              <a:lnSpc>
                <a:spcPct val="120000"/>
              </a:lnSpc>
              <a:spcBef>
                <a:spcPts val="1000"/>
              </a:spcBef>
              <a:spcAft>
                <a:spcPts val="0"/>
              </a:spcAft>
              <a:buClr>
                <a:srgbClr val="A0C65C"/>
              </a:buClr>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Category 3</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 51% of the business is owned and controlled by current public housing residents or residents who currently live in Section 8 assisted housing </a:t>
            </a:r>
            <a:endParaRPr kumimoji="0" lang="en-US" sz="2000" b="1" i="0" u="none" strike="noStrike" kern="1200" cap="none" spc="0" normalizeH="0" baseline="0" noProof="0">
              <a:ln>
                <a:noFill/>
              </a:ln>
              <a:solidFill>
                <a:schemeClr val="bg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Char char="•"/>
              <a:tabLst/>
              <a:defRPr/>
            </a:pPr>
            <a:endParaRPr kumimoji="0" lang="en-US" sz="2000" b="0"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035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3E4292-0988-E0A7-4629-86CE40BD817F}"/>
              </a:ext>
            </a:extLst>
          </p:cNvPr>
          <p:cNvSpPr/>
          <p:nvPr/>
        </p:nvSpPr>
        <p:spPr>
          <a:xfrm>
            <a:off x="0" y="2145408"/>
            <a:ext cx="12192000" cy="28259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175390" y="2254568"/>
            <a:ext cx="9841219" cy="2584247"/>
          </a:xfrm>
        </p:spPr>
        <p:txBody>
          <a:bodyPr/>
          <a:lstStyle/>
          <a:p>
            <a:r>
              <a:rPr lang="en-US">
                <a:solidFill>
                  <a:srgbClr val="FFFFFF"/>
                </a:solidFill>
                <a:latin typeface="Arial" panose="020B0604020202020204" pitchFamily="34" charset="0"/>
                <a:ea typeface="+mj-ea"/>
                <a:cs typeface="Arial" panose="020B0604020202020204" pitchFamily="34" charset="0"/>
              </a:rPr>
              <a:t>SECTION 3</a:t>
            </a:r>
            <a:br>
              <a:rPr lang="en-US">
                <a:solidFill>
                  <a:srgbClr val="FFFFFF"/>
                </a:solidFill>
                <a:latin typeface="Arial" panose="020B0604020202020204" pitchFamily="34" charset="0"/>
                <a:ea typeface="+mj-ea"/>
                <a:cs typeface="Arial" panose="020B0604020202020204" pitchFamily="34" charset="0"/>
              </a:rPr>
            </a:br>
            <a:r>
              <a:rPr lang="en-US">
                <a:solidFill>
                  <a:srgbClr val="FFFFFF"/>
                </a:solidFill>
                <a:latin typeface="Arial" panose="020B0604020202020204" pitchFamily="34" charset="0"/>
                <a:ea typeface="+mj-ea"/>
                <a:cs typeface="Arial" panose="020B0604020202020204" pitchFamily="34" charset="0"/>
              </a:rPr>
              <a:t>WORKER &amp; TARGETED WORKER</a:t>
            </a:r>
            <a:br>
              <a:rPr lang="en-US">
                <a:solidFill>
                  <a:srgbClr val="FFFFFF"/>
                </a:solidFill>
                <a:latin typeface="Arial" panose="020B0604020202020204" pitchFamily="34" charset="0"/>
                <a:ea typeface="+mj-ea"/>
                <a:cs typeface="Arial" panose="020B0604020202020204" pitchFamily="34" charset="0"/>
              </a:rPr>
            </a:br>
            <a:endParaRPr lang="en-US"/>
          </a:p>
        </p:txBody>
      </p:sp>
    </p:spTree>
    <p:extLst>
      <p:ext uri="{BB962C8B-B14F-4D97-AF65-F5344CB8AC3E}">
        <p14:creationId xmlns:p14="http://schemas.microsoft.com/office/powerpoint/2010/main" val="353955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p:nvPr>
        </p:nvSpPr>
        <p:spPr/>
        <p:txBody>
          <a:bodyPr vert="horz" lIns="91440" tIns="45720" rIns="91440" bIns="45720" rtlCol="0" anchor="b">
            <a:normAutofit fontScale="90000"/>
          </a:bodyPr>
          <a:lstStyle/>
          <a:p>
            <a:r>
              <a:rPr lang="en-US" sz="4400">
                <a:solidFill>
                  <a:srgbClr val="002060"/>
                </a:solidFill>
                <a:latin typeface="+mj-lt"/>
                <a:cs typeface="+mj-cs"/>
              </a:rPr>
              <a:t>Section 3 Worker</a:t>
            </a:r>
            <a:endParaRPr lang="en-US" sz="4400">
              <a:solidFill>
                <a:srgbClr val="002060"/>
              </a:solidFill>
              <a:latin typeface="+mj-lt"/>
              <a:cs typeface="Arial"/>
            </a:endParaRPr>
          </a:p>
        </p:txBody>
      </p:sp>
      <p:sp>
        <p:nvSpPr>
          <p:cNvPr id="5" name="Text Placeholder 2">
            <a:extLst>
              <a:ext uri="{FF2B5EF4-FFF2-40B4-BE49-F238E27FC236}">
                <a16:creationId xmlns:a16="http://schemas.microsoft.com/office/drawing/2014/main" id="{B2BC0273-146E-2641-A020-8B0E0EACD89C}"/>
              </a:ext>
            </a:extLst>
          </p:cNvPr>
          <p:cNvSpPr txBox="1">
            <a:spLocks/>
          </p:cNvSpPr>
          <p:nvPr/>
        </p:nvSpPr>
        <p:spPr>
          <a:xfrm>
            <a:off x="6301409" y="1166649"/>
            <a:ext cx="5515476" cy="3785419"/>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defRPr/>
            </a:pPr>
            <a:br>
              <a:rPr lang="en-US" sz="2000" b="1" i="0" u="none" strike="noStrike" cap="none" spc="0" normalizeH="0" baseline="0" noProof="0">
                <a:ln>
                  <a:noFill/>
                </a:ln>
                <a:effectLst/>
                <a:uLnTx/>
                <a:uFillTx/>
              </a:rPr>
            </a:br>
            <a:r>
              <a:rPr kumimoji="0" lang="en-US" sz="2000" b="1" i="0" u="none" strike="noStrike" cap="none" spc="0" normalizeH="0" baseline="0" noProof="0">
                <a:ln>
                  <a:noFill/>
                </a:ln>
                <a:solidFill>
                  <a:srgbClr val="002060"/>
                </a:solidFill>
                <a:effectLst/>
                <a:uLnTx/>
                <a:uFillTx/>
              </a:rPr>
              <a:t>Section 3 Workers: </a:t>
            </a:r>
            <a:r>
              <a:rPr kumimoji="0" lang="en-US" sz="2000" b="0" i="0" u="none" strike="noStrike" cap="none" spc="0" normalizeH="0" baseline="0" noProof="0">
                <a:ln>
                  <a:noFill/>
                </a:ln>
                <a:solidFill>
                  <a:srgbClr val="002060"/>
                </a:solidFill>
                <a:effectLst/>
                <a:uLnTx/>
                <a:uFillTx/>
              </a:rPr>
              <a:t>Any worker who currently fits or when hired within the past five years fit at least one of the following</a:t>
            </a:r>
            <a:r>
              <a:rPr lang="en-US" sz="2000">
                <a:solidFill>
                  <a:srgbClr val="002060"/>
                </a:solidFill>
              </a:rPr>
              <a:t> criteria</a:t>
            </a:r>
            <a:r>
              <a:rPr kumimoji="0" lang="en-US" sz="2000" b="0" i="0" u="none" strike="noStrike" cap="none" spc="0" normalizeH="0" baseline="0" noProof="0">
                <a:ln>
                  <a:noFill/>
                </a:ln>
                <a:solidFill>
                  <a:srgbClr val="002060"/>
                </a:solidFill>
                <a:effectLst/>
                <a:uLnTx/>
                <a:uFillTx/>
              </a:rPr>
              <a:t>:</a:t>
            </a:r>
            <a:r>
              <a:rPr lang="en-US" sz="2000">
                <a:solidFill>
                  <a:srgbClr val="002060"/>
                </a:solidFill>
              </a:rPr>
              <a:t> </a:t>
            </a:r>
            <a:endParaRPr lang="en-US">
              <a:solidFill>
                <a:srgbClr val="002060"/>
              </a:solidFill>
              <a:cs typeface="Arial"/>
            </a:endParaRPr>
          </a:p>
          <a:p>
            <a:pPr marL="0" indent="-228600">
              <a:buClr>
                <a:schemeClr val="tx1"/>
              </a:buClr>
              <a:defRPr/>
            </a:pPr>
            <a:r>
              <a:rPr lang="en-US" sz="2000" b="1">
                <a:solidFill>
                  <a:srgbClr val="002060"/>
                </a:solidFill>
              </a:rPr>
              <a:t>(1) </a:t>
            </a:r>
            <a:r>
              <a:rPr kumimoji="0" lang="en-US" sz="2000" b="0" i="0" u="none" strike="noStrike" cap="none" spc="0" normalizeH="0" baseline="0" noProof="0">
                <a:ln>
                  <a:noFill/>
                </a:ln>
                <a:solidFill>
                  <a:srgbClr val="002060"/>
                </a:solidFill>
                <a:effectLst/>
                <a:uLnTx/>
                <a:uFillTx/>
              </a:rPr>
              <a:t>A worker’s income for the previous or current calendar year is below HUD income limits</a:t>
            </a:r>
            <a:r>
              <a:rPr lang="en-US" sz="2000">
                <a:solidFill>
                  <a:srgbClr val="002060"/>
                </a:solidFill>
              </a:rPr>
              <a:t>; </a:t>
            </a:r>
            <a:endParaRPr lang="en-US" sz="2000" b="0" i="0" u="none" strike="noStrike" cap="none" spc="0" normalizeH="0" baseline="0" noProof="0">
              <a:ln>
                <a:noFill/>
              </a:ln>
              <a:solidFill>
                <a:srgbClr val="002060"/>
              </a:solidFill>
              <a:effectLst/>
              <a:uLnTx/>
              <a:uFillTx/>
              <a:cs typeface="Arial"/>
            </a:endParaRPr>
          </a:p>
          <a:p>
            <a:pPr marL="0" indent="-228600">
              <a:buClr>
                <a:schemeClr val="tx1"/>
              </a:buClr>
              <a:defRPr/>
            </a:pPr>
            <a:r>
              <a:rPr lang="en-US" sz="2000" b="1">
                <a:solidFill>
                  <a:srgbClr val="002060"/>
                </a:solidFill>
              </a:rPr>
              <a:t>(2) </a:t>
            </a:r>
            <a:r>
              <a:rPr kumimoji="0" lang="en-US" sz="2000" b="0" i="0" u="none" strike="noStrike" cap="none" spc="0" normalizeH="0" baseline="0" noProof="0">
                <a:ln>
                  <a:noFill/>
                </a:ln>
                <a:solidFill>
                  <a:srgbClr val="002060"/>
                </a:solidFill>
                <a:effectLst/>
                <a:uLnTx/>
                <a:uFillTx/>
              </a:rPr>
              <a:t>Employed by a certified Section 3 Business</a:t>
            </a:r>
            <a:r>
              <a:rPr lang="en-US" sz="2000">
                <a:solidFill>
                  <a:srgbClr val="002060"/>
                </a:solidFill>
              </a:rPr>
              <a:t>; or</a:t>
            </a:r>
            <a:endParaRPr lang="en-US" sz="2000" b="0" i="0" u="none" strike="noStrike" cap="none" spc="0" normalizeH="0" baseline="0" noProof="0">
              <a:ln>
                <a:noFill/>
              </a:ln>
              <a:solidFill>
                <a:srgbClr val="002060"/>
              </a:solidFill>
              <a:effectLst/>
              <a:uLnTx/>
              <a:uFillTx/>
              <a:cs typeface="Arial"/>
            </a:endParaRPr>
          </a:p>
          <a:p>
            <a:pPr marL="0" indent="-228600">
              <a:buClr>
                <a:schemeClr val="tx1"/>
              </a:buClr>
              <a:defRPr/>
            </a:pPr>
            <a:r>
              <a:rPr lang="en-US" sz="2000" b="1">
                <a:solidFill>
                  <a:srgbClr val="002060"/>
                </a:solidFill>
              </a:rPr>
              <a:t>(3) </a:t>
            </a:r>
            <a:r>
              <a:rPr kumimoji="0" lang="en-US" sz="2000" b="0" i="0" u="none" strike="noStrike" cap="none" spc="0" normalizeH="0" baseline="0" noProof="0">
                <a:ln>
                  <a:noFill/>
                </a:ln>
                <a:solidFill>
                  <a:srgbClr val="002060"/>
                </a:solidFill>
                <a:effectLst/>
                <a:uLnTx/>
                <a:uFillTx/>
              </a:rPr>
              <a:t>A YouthBuild participant.</a:t>
            </a:r>
            <a:endParaRPr lang="en-US" sz="2000" b="0" i="0" u="none" strike="noStrike" cap="none" spc="0" normalizeH="0" baseline="0" noProof="0">
              <a:ln>
                <a:noFill/>
              </a:ln>
              <a:solidFill>
                <a:srgbClr val="002060"/>
              </a:solidFill>
              <a:effectLst/>
              <a:uLnTx/>
              <a:uFillTx/>
              <a:cs typeface="Arial"/>
            </a:endParaRPr>
          </a:p>
          <a:p>
            <a:pPr marL="342900" marR="0" lvl="0" indent="-228600" fontAlgn="auto">
              <a:spcBef>
                <a:spcPts val="1000"/>
              </a:spcBef>
              <a:spcAft>
                <a:spcPts val="0"/>
              </a:spcAft>
              <a:buClr>
                <a:srgbClr val="A0C65C"/>
              </a:buClr>
              <a:buSzTx/>
              <a:tabLst/>
              <a:defRPr/>
            </a:pPr>
            <a:endParaRPr kumimoji="0" lang="en-US" sz="2000" b="0" i="0" u="none" strike="noStrike" cap="none" spc="0" normalizeH="0" baseline="0" noProof="0">
              <a:ln>
                <a:noFill/>
              </a:ln>
              <a:solidFill>
                <a:schemeClr val="tx1"/>
              </a:solidFill>
              <a:effectLst/>
              <a:uLnTx/>
              <a:uFillTx/>
            </a:endParaRPr>
          </a:p>
        </p:txBody>
      </p:sp>
      <p:pic>
        <p:nvPicPr>
          <p:cNvPr id="3" name="Picture 3" descr="circular-saw-cuts-beam.jpg">
            <a:extLst>
              <a:ext uri="{FF2B5EF4-FFF2-40B4-BE49-F238E27FC236}">
                <a16:creationId xmlns:a16="http://schemas.microsoft.com/office/drawing/2014/main" id="{35B65651-232D-43BC-8173-5839522015D2}"/>
              </a:ext>
            </a:extLst>
          </p:cNvPr>
          <p:cNvPicPr>
            <a:picLocks noChangeAspect="1"/>
          </p:cNvPicPr>
          <p:nvPr/>
        </p:nvPicPr>
        <p:blipFill rotWithShape="1">
          <a:blip r:embed="rId2"/>
          <a:srcRect l="40150" r="14817" b="2"/>
          <a:stretch/>
        </p:blipFill>
        <p:spPr>
          <a:xfrm>
            <a:off x="1072056" y="684557"/>
            <a:ext cx="4235669" cy="5679729"/>
          </a:xfrm>
          <a:prstGeom prst="rect">
            <a:avLst/>
          </a:prstGeom>
          <a:effectLst/>
        </p:spPr>
      </p:pic>
    </p:spTree>
    <p:extLst>
      <p:ext uri="{BB962C8B-B14F-4D97-AF65-F5344CB8AC3E}">
        <p14:creationId xmlns:p14="http://schemas.microsoft.com/office/powerpoint/2010/main" val="87767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idx="4294967295"/>
          </p:nvPr>
        </p:nvSpPr>
        <p:spPr>
          <a:xfrm>
            <a:off x="760058" y="1707439"/>
            <a:ext cx="8634413" cy="588962"/>
          </a:xfrm>
          <a:prstGeom prst="rect">
            <a:avLst/>
          </a:prstGeom>
        </p:spPr>
        <p:txBody>
          <a:bodyPr/>
          <a:lstStyle/>
          <a:p>
            <a:r>
              <a:rPr lang="en-US" sz="3600">
                <a:solidFill>
                  <a:schemeClr val="bg1"/>
                </a:solidFill>
              </a:rPr>
              <a:t>Section 3 Targeted Worker</a:t>
            </a:r>
          </a:p>
        </p:txBody>
      </p:sp>
      <p:sp>
        <p:nvSpPr>
          <p:cNvPr id="5" name="Text Placeholder 2">
            <a:extLst>
              <a:ext uri="{FF2B5EF4-FFF2-40B4-BE49-F238E27FC236}">
                <a16:creationId xmlns:a16="http://schemas.microsoft.com/office/drawing/2014/main" id="{F30ED1BD-F63D-EA4D-A2E3-B8F8E008D969}"/>
              </a:ext>
            </a:extLst>
          </p:cNvPr>
          <p:cNvSpPr txBox="1">
            <a:spLocks/>
          </p:cNvSpPr>
          <p:nvPr/>
        </p:nvSpPr>
        <p:spPr>
          <a:xfrm>
            <a:off x="760058" y="2196929"/>
            <a:ext cx="11108033" cy="4232036"/>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br>
              <a:rPr lang="en-US" sz="2000" b="1" i="0" u="none" strike="noStrike" kern="1200" cap="none" spc="0" normalizeH="0" baseline="0" noProof="0">
                <a:ln>
                  <a:noFill/>
                </a:ln>
                <a:solidFill>
                  <a:schemeClr val="bg1"/>
                </a:solidFill>
                <a:effectLst/>
                <a:uLnTx/>
                <a:uFillTx/>
                <a:latin typeface="Arial" panose="020B0604020202020204"/>
              </a:rPr>
            </a:b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Section 3 Targeted Worker: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A Section 3 </a:t>
            </a:r>
            <a:r>
              <a:rPr lang="en-US" sz="2000">
                <a:solidFill>
                  <a:schemeClr val="bg1"/>
                </a:solidFill>
                <a:latin typeface="Arial" panose="020B0604020202020204"/>
              </a:rPr>
              <a:t>Targeted Worker</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a:t>
            </a:r>
            <a:r>
              <a:rPr lang="en-US" sz="2000">
                <a:solidFill>
                  <a:schemeClr val="bg1"/>
                </a:solidFill>
                <a:latin typeface="Arial" panose="020B0604020202020204"/>
              </a:rPr>
              <a:t>means any worker</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who is:</a:t>
            </a:r>
          </a:p>
          <a:p>
            <a:pPr marL="0" indent="0">
              <a:spcAft>
                <a:spcPts val="600"/>
              </a:spcAft>
              <a:buNone/>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(1)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Employed by a Section 3 Business Concern; or</a:t>
            </a:r>
            <a:r>
              <a:rPr lang="en-US" sz="2000">
                <a:solidFill>
                  <a:schemeClr val="bg1"/>
                </a:solidFill>
                <a:latin typeface="Arial" panose="020B0604020202020204"/>
              </a:rPr>
              <a:t> </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marL="0" indent="0">
              <a:spcAft>
                <a:spcPts val="600"/>
              </a:spcAft>
              <a:buNone/>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(2) </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A worker who currently fits or when hired fit at least one of the following categories, as documented within the past five years:</a:t>
            </a:r>
            <a:r>
              <a:rPr lang="en-US" sz="2000">
                <a:solidFill>
                  <a:schemeClr val="bg1"/>
                </a:solidFill>
                <a:latin typeface="Arial" panose="020B0604020202020204"/>
              </a:rPr>
              <a:t> </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a:spcAft>
                <a:spcPts val="600"/>
              </a:spcAft>
              <a:buClr>
                <a:schemeClr val="bg1"/>
              </a:buClr>
              <a:defRPr/>
            </a:pP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a:t>
            </a:r>
            <a:r>
              <a:rPr kumimoji="0" lang="en-US" sz="2000" b="0" i="0" u="none" strike="noStrike" kern="1200" cap="none" spc="0" normalizeH="0" baseline="0" noProof="0" err="1">
                <a:ln>
                  <a:noFill/>
                </a:ln>
                <a:solidFill>
                  <a:schemeClr val="bg1"/>
                </a:solidFill>
                <a:effectLst/>
                <a:uLnTx/>
                <a:uFillTx/>
                <a:latin typeface="Arial" panose="020B0604020202020204"/>
                <a:ea typeface="+mn-ea"/>
                <a:cs typeface="+mn-cs"/>
              </a:rPr>
              <a:t>i</a:t>
            </a: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 A resident of public housing or Section 8-assisted housing;</a:t>
            </a:r>
            <a:r>
              <a:rPr lang="en-US" sz="2000">
                <a:solidFill>
                  <a:schemeClr val="bg1"/>
                </a:solidFill>
                <a:latin typeface="Arial" panose="020B0604020202020204"/>
              </a:rPr>
              <a:t> </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a:spcAft>
                <a:spcPts val="600"/>
              </a:spcAft>
              <a:buClr>
                <a:schemeClr val="bg1"/>
              </a:buClr>
              <a:defRPr/>
            </a:pP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(ii) A resident of other public housing projects or Section 8-assisted housing managed by the PHA that is providing the assistance; or</a:t>
            </a:r>
            <a:r>
              <a:rPr lang="en-US" sz="2000">
                <a:solidFill>
                  <a:schemeClr val="bg1"/>
                </a:solidFill>
                <a:latin typeface="Arial" panose="020B0604020202020204"/>
              </a:rPr>
              <a:t> </a:t>
            </a:r>
            <a:endParaRPr lang="en-US" sz="2000" b="0" i="0" u="none" strike="noStrike" kern="1200" cap="none" spc="0" normalizeH="0" baseline="0" noProof="0">
              <a:ln>
                <a:noFill/>
              </a:ln>
              <a:solidFill>
                <a:schemeClr val="bg1"/>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Arial" panose="020B0604020202020204"/>
                <a:ea typeface="+mn-ea"/>
                <a:cs typeface="+mn-cs"/>
              </a:rPr>
              <a:t>(iii) A YouthBuild participant.</a:t>
            </a:r>
            <a:endParaRPr lang="en-US" sz="2000" b="0" i="0" u="none" strike="noStrike" kern="1200" cap="none" spc="0" normalizeH="0" baseline="0" noProof="0">
              <a:ln>
                <a:noFill/>
              </a:ln>
              <a:solidFill>
                <a:schemeClr val="bg1"/>
              </a:solidFill>
              <a:effectLst/>
              <a:uLnTx/>
              <a:uFillTx/>
              <a:latin typeface="Arial" panose="020B0604020202020204"/>
              <a:cs typeface="Arial"/>
            </a:endParaRPr>
          </a:p>
        </p:txBody>
      </p:sp>
    </p:spTree>
    <p:extLst>
      <p:ext uri="{BB962C8B-B14F-4D97-AF65-F5344CB8AC3E}">
        <p14:creationId xmlns:p14="http://schemas.microsoft.com/office/powerpoint/2010/main" val="146109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23FC4-0C5E-7547-C3E7-D780CB157740}"/>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982919" y="2611920"/>
            <a:ext cx="8653550" cy="2584247"/>
          </a:xfrm>
        </p:spPr>
        <p:txBody>
          <a:bodyPr/>
          <a:lstStyle/>
          <a:p>
            <a:r>
              <a:rPr lang="en-US">
                <a:solidFill>
                  <a:srgbClr val="FFFFFF"/>
                </a:solidFill>
                <a:latin typeface="Arial" panose="020B0604020202020204" pitchFamily="34" charset="0"/>
                <a:ea typeface="+mj-ea"/>
                <a:cs typeface="Arial" panose="020B0604020202020204" pitchFamily="34" charset="0"/>
              </a:rPr>
              <a:t>SECTION 3 DIRECTORIES</a:t>
            </a:r>
            <a:br>
              <a:rPr lang="en-US" b="0">
                <a:solidFill>
                  <a:srgbClr val="A5CF36"/>
                </a:solidFill>
                <a:latin typeface="Arial" panose="020B0604020202020204" pitchFamily="34" charset="0"/>
                <a:ea typeface="+mj-ea"/>
                <a:cs typeface="Arial" panose="020B0604020202020204" pitchFamily="34" charset="0"/>
              </a:rPr>
            </a:br>
            <a:endParaRPr lang="en-US"/>
          </a:p>
        </p:txBody>
      </p:sp>
    </p:spTree>
    <p:extLst>
      <p:ext uri="{BB962C8B-B14F-4D97-AF65-F5344CB8AC3E}">
        <p14:creationId xmlns:p14="http://schemas.microsoft.com/office/powerpoint/2010/main" val="385060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p:nvPr>
        </p:nvSpPr>
        <p:spPr>
          <a:xfrm>
            <a:off x="747095" y="1023255"/>
            <a:ext cx="5115337" cy="628787"/>
          </a:xfrm>
        </p:spPr>
        <p:txBody>
          <a:bodyPr/>
          <a:lstStyle/>
          <a:p>
            <a:r>
              <a:rPr lang="en-US" sz="3600"/>
              <a:t>Section 3 Business Concern Directory</a:t>
            </a:r>
          </a:p>
        </p:txBody>
      </p:sp>
      <p:sp>
        <p:nvSpPr>
          <p:cNvPr id="9" name="Text Placeholder 2">
            <a:extLst>
              <a:ext uri="{FF2B5EF4-FFF2-40B4-BE49-F238E27FC236}">
                <a16:creationId xmlns:a16="http://schemas.microsoft.com/office/drawing/2014/main" id="{4D6AAE24-69C3-7847-BD24-9CF7189A7681}"/>
              </a:ext>
            </a:extLst>
          </p:cNvPr>
          <p:cNvSpPr txBox="1">
            <a:spLocks/>
          </p:cNvSpPr>
          <p:nvPr/>
        </p:nvSpPr>
        <p:spPr>
          <a:xfrm>
            <a:off x="514990" y="2056586"/>
            <a:ext cx="5122870" cy="2153854"/>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To receive credit towards numerical goal requirements on City of Houston projects, businesses must be certified through the City of Houston Housing and Community Development Department (HCDD).</a:t>
            </a:r>
            <a:endParaRPr lang="en-US" sz="2000" b="0" i="0" u="none" strike="noStrike" kern="1200" cap="none" spc="0" normalizeH="0" baseline="0" noProof="0" dirty="0">
              <a:ln>
                <a:noFill/>
              </a:ln>
              <a:solidFill>
                <a:schemeClr val="tx2"/>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HCDD maintains </a:t>
            </a:r>
            <a:r>
              <a:rPr lang="en-US" sz="2000" dirty="0">
                <a:solidFill>
                  <a:schemeClr val="tx2"/>
                </a:solidFill>
                <a:latin typeface="Arial" panose="020B0604020202020204"/>
              </a:rPr>
              <a:t>an online</a:t>
            </a: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 list of eligible Section 3 Businesses</a:t>
            </a:r>
            <a:r>
              <a:rPr lang="en-US" sz="2000" dirty="0">
                <a:solidFill>
                  <a:schemeClr val="tx2"/>
                </a:solidFill>
                <a:latin typeface="Arial" panose="020B0604020202020204"/>
              </a:rPr>
              <a:t> </a:t>
            </a: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and notifies them when contracting opportunities are available. </a:t>
            </a:r>
            <a:endParaRPr lang="en-US" sz="2000" b="0" i="0" u="none" strike="noStrike" kern="1200" cap="none" spc="0" normalizeH="0" baseline="0" noProof="0" dirty="0">
              <a:ln>
                <a:noFill/>
              </a:ln>
              <a:solidFill>
                <a:schemeClr val="tx2"/>
              </a:solidFill>
              <a:effectLst/>
              <a:uLnTx/>
              <a:uFillTx/>
              <a:latin typeface="Arial" panose="020B0604020202020204"/>
              <a:cs typeface="Arial"/>
            </a:endParaRPr>
          </a:p>
          <a:p>
            <a:pPr>
              <a:buClr>
                <a:schemeClr val="tx1"/>
              </a:buClr>
              <a:defRPr/>
            </a:pPr>
            <a:endPar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89F56D4F-4C3A-5242-A7CB-6BAF7E5F14FF}"/>
              </a:ext>
            </a:extLst>
          </p:cNvPr>
          <p:cNvPicPr>
            <a:picLocks noChangeAspect="1"/>
          </p:cNvPicPr>
          <p:nvPr/>
        </p:nvPicPr>
        <p:blipFill>
          <a:blip r:embed="rId2"/>
          <a:stretch>
            <a:fillRect/>
          </a:stretch>
        </p:blipFill>
        <p:spPr>
          <a:xfrm>
            <a:off x="6554142" y="672377"/>
            <a:ext cx="4810841" cy="2474481"/>
          </a:xfrm>
          <a:prstGeom prst="rect">
            <a:avLst/>
          </a:prstGeom>
        </p:spPr>
      </p:pic>
      <p:pic>
        <p:nvPicPr>
          <p:cNvPr id="11" name="Picture 10">
            <a:extLst>
              <a:ext uri="{FF2B5EF4-FFF2-40B4-BE49-F238E27FC236}">
                <a16:creationId xmlns:a16="http://schemas.microsoft.com/office/drawing/2014/main" id="{47F73DAB-0330-104C-8939-981395652C28}"/>
              </a:ext>
            </a:extLst>
          </p:cNvPr>
          <p:cNvPicPr>
            <a:picLocks noChangeAspect="1"/>
          </p:cNvPicPr>
          <p:nvPr/>
        </p:nvPicPr>
        <p:blipFill>
          <a:blip r:embed="rId3"/>
          <a:stretch>
            <a:fillRect/>
          </a:stretch>
        </p:blipFill>
        <p:spPr>
          <a:xfrm>
            <a:off x="6559175" y="3224268"/>
            <a:ext cx="4805808" cy="2640060"/>
          </a:xfrm>
          <a:prstGeom prst="rect">
            <a:avLst/>
          </a:prstGeom>
        </p:spPr>
      </p:pic>
    </p:spTree>
    <p:extLst>
      <p:ext uri="{BB962C8B-B14F-4D97-AF65-F5344CB8AC3E}">
        <p14:creationId xmlns:p14="http://schemas.microsoft.com/office/powerpoint/2010/main" val="260621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8449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p:nvPr>
        </p:nvSpPr>
        <p:spPr>
          <a:xfrm>
            <a:off x="747095" y="1077203"/>
            <a:ext cx="5115337" cy="628787"/>
          </a:xfrm>
        </p:spPr>
        <p:txBody>
          <a:bodyPr/>
          <a:lstStyle/>
          <a:p>
            <a:r>
              <a:rPr lang="en-US" sz="3500"/>
              <a:t>Section 3 Worker Directories</a:t>
            </a:r>
          </a:p>
        </p:txBody>
      </p:sp>
      <p:sp>
        <p:nvSpPr>
          <p:cNvPr id="10" name="Text Placeholder 2">
            <a:extLst>
              <a:ext uri="{FF2B5EF4-FFF2-40B4-BE49-F238E27FC236}">
                <a16:creationId xmlns:a16="http://schemas.microsoft.com/office/drawing/2014/main" id="{90775FC5-22BA-2C42-BDCD-35AAA4A9CFB1}"/>
              </a:ext>
            </a:extLst>
          </p:cNvPr>
          <p:cNvSpPr txBox="1">
            <a:spLocks/>
          </p:cNvSpPr>
          <p:nvPr/>
        </p:nvSpPr>
        <p:spPr>
          <a:xfrm>
            <a:off x="430543" y="2162172"/>
            <a:ext cx="4789859" cy="1946036"/>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chemeClr val="tx1"/>
              </a:buClr>
              <a:buSzTx/>
              <a:tabLst/>
              <a:defRPr/>
            </a:pP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To receive credit towards numerical goal requirements, workers must be certified through the City of Houston Housing and Community Development Department (HCDD).</a:t>
            </a:r>
            <a:endParaRPr lang="en-US" sz="2000" b="0" i="0" u="none" strike="noStrike" kern="1200" cap="none" spc="0" normalizeH="0" baseline="0" noProof="0" dirty="0">
              <a:ln>
                <a:noFill/>
              </a:ln>
              <a:solidFill>
                <a:schemeClr val="tx2"/>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HCDD maintains </a:t>
            </a:r>
            <a:r>
              <a:rPr lang="en-US" sz="2000" dirty="0">
                <a:solidFill>
                  <a:schemeClr val="tx2"/>
                </a:solidFill>
                <a:latin typeface="Arial" panose="020B0604020202020204"/>
              </a:rPr>
              <a:t>an online</a:t>
            </a:r>
            <a:r>
              <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rPr>
              <a:t> list of eligible Section 3 Workers by skill/trade and notifies them when employment opportunities are available. </a:t>
            </a:r>
            <a:endParaRPr lang="en-US" sz="2000" b="0" i="0" u="none" strike="noStrike" kern="1200" cap="none" spc="0" normalizeH="0" baseline="0" noProof="0" dirty="0">
              <a:ln>
                <a:noFill/>
              </a:ln>
              <a:solidFill>
                <a:schemeClr val="tx2"/>
              </a:solidFill>
              <a:effectLst/>
              <a:uLnTx/>
              <a:uFillTx/>
              <a:latin typeface="Arial" panose="020B0604020202020204"/>
              <a:cs typeface="Arial"/>
            </a:endParaRP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None/>
              <a:tabLst/>
              <a:defRPr/>
            </a:pPr>
            <a:endParaRPr kumimoji="0" lang="en-US" sz="2000" b="0" i="0" u="none" strike="noStrike" kern="1200" cap="none" spc="0" normalizeH="0" baseline="0" noProof="0" dirty="0">
              <a:ln>
                <a:noFill/>
              </a:ln>
              <a:solidFill>
                <a:schemeClr val="tx2"/>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EFBD6466-BB35-5742-AE2A-D4A8B39E847D}"/>
              </a:ext>
            </a:extLst>
          </p:cNvPr>
          <p:cNvPicPr>
            <a:picLocks noChangeAspect="1"/>
          </p:cNvPicPr>
          <p:nvPr/>
        </p:nvPicPr>
        <p:blipFill>
          <a:blip r:embed="rId2"/>
          <a:stretch>
            <a:fillRect/>
          </a:stretch>
        </p:blipFill>
        <p:spPr>
          <a:xfrm>
            <a:off x="6802879" y="685901"/>
            <a:ext cx="1837968" cy="2876819"/>
          </a:xfrm>
          <a:prstGeom prst="rect">
            <a:avLst/>
          </a:prstGeom>
        </p:spPr>
      </p:pic>
      <p:pic>
        <p:nvPicPr>
          <p:cNvPr id="13" name="Picture 12">
            <a:extLst>
              <a:ext uri="{FF2B5EF4-FFF2-40B4-BE49-F238E27FC236}">
                <a16:creationId xmlns:a16="http://schemas.microsoft.com/office/drawing/2014/main" id="{3913B84D-E03E-D540-AE88-4B845E080753}"/>
              </a:ext>
            </a:extLst>
          </p:cNvPr>
          <p:cNvPicPr>
            <a:picLocks noChangeAspect="1"/>
          </p:cNvPicPr>
          <p:nvPr/>
        </p:nvPicPr>
        <p:blipFill>
          <a:blip r:embed="rId3"/>
          <a:stretch>
            <a:fillRect/>
          </a:stretch>
        </p:blipFill>
        <p:spPr>
          <a:xfrm>
            <a:off x="8721300" y="685901"/>
            <a:ext cx="2861481" cy="2876819"/>
          </a:xfrm>
          <a:prstGeom prst="rect">
            <a:avLst/>
          </a:prstGeom>
        </p:spPr>
      </p:pic>
      <p:pic>
        <p:nvPicPr>
          <p:cNvPr id="14" name="Picture 13">
            <a:extLst>
              <a:ext uri="{FF2B5EF4-FFF2-40B4-BE49-F238E27FC236}">
                <a16:creationId xmlns:a16="http://schemas.microsoft.com/office/drawing/2014/main" id="{3680FACA-7466-9B4E-9779-586697F17968}"/>
              </a:ext>
            </a:extLst>
          </p:cNvPr>
          <p:cNvPicPr>
            <a:picLocks noChangeAspect="1"/>
          </p:cNvPicPr>
          <p:nvPr/>
        </p:nvPicPr>
        <p:blipFill>
          <a:blip r:embed="rId4"/>
          <a:stretch>
            <a:fillRect/>
          </a:stretch>
        </p:blipFill>
        <p:spPr>
          <a:xfrm>
            <a:off x="6802879" y="3562720"/>
            <a:ext cx="4789859" cy="2621935"/>
          </a:xfrm>
          <a:prstGeom prst="rect">
            <a:avLst/>
          </a:prstGeom>
        </p:spPr>
      </p:pic>
    </p:spTree>
    <p:extLst>
      <p:ext uri="{BB962C8B-B14F-4D97-AF65-F5344CB8AC3E}">
        <p14:creationId xmlns:p14="http://schemas.microsoft.com/office/powerpoint/2010/main" val="69022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82FE-EAD1-4E4E-825B-BDC0F59678B3}"/>
              </a:ext>
            </a:extLst>
          </p:cNvPr>
          <p:cNvSpPr>
            <a:spLocks noGrp="1"/>
          </p:cNvSpPr>
          <p:nvPr>
            <p:ph type="title" idx="4294967295"/>
          </p:nvPr>
        </p:nvSpPr>
        <p:spPr>
          <a:xfrm>
            <a:off x="886181" y="1429027"/>
            <a:ext cx="8634413" cy="590550"/>
          </a:xfrm>
          <a:prstGeom prst="rect">
            <a:avLst/>
          </a:prstGeom>
        </p:spPr>
        <p:txBody>
          <a:bodyPr/>
          <a:lstStyle/>
          <a:p>
            <a:r>
              <a:rPr lang="en-US" sz="3600">
                <a:solidFill>
                  <a:schemeClr val="bg1"/>
                </a:solidFill>
              </a:rPr>
              <a:t>Section 3 Worker Directories (cont’d)</a:t>
            </a:r>
          </a:p>
        </p:txBody>
      </p:sp>
      <p:sp>
        <p:nvSpPr>
          <p:cNvPr id="5" name="Text Placeholder 2">
            <a:extLst>
              <a:ext uri="{FF2B5EF4-FFF2-40B4-BE49-F238E27FC236}">
                <a16:creationId xmlns:a16="http://schemas.microsoft.com/office/drawing/2014/main" id="{E350D00C-4A4B-244E-B937-9EA6D9D2C33B}"/>
              </a:ext>
            </a:extLst>
          </p:cNvPr>
          <p:cNvSpPr txBox="1">
            <a:spLocks/>
          </p:cNvSpPr>
          <p:nvPr/>
        </p:nvSpPr>
        <p:spPr>
          <a:xfrm>
            <a:off x="886181" y="1724302"/>
            <a:ext cx="11108033" cy="5133698"/>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br>
              <a:rPr lang="en-US" sz="2000" b="1" i="0" u="none" strike="noStrike" kern="1200" cap="none" spc="0" normalizeH="0" baseline="0" noProof="0" dirty="0">
                <a:ln>
                  <a:noFill/>
                </a:ln>
                <a:effectLst/>
                <a:uLnTx/>
                <a:uFillTx/>
                <a:latin typeface="Arial" panose="020B0604020202020204"/>
              </a:rPr>
            </a:b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Published Directory:</a:t>
            </a:r>
          </a:p>
          <a:p>
            <a:pPr>
              <a:buClr>
                <a:schemeClr val="bg1"/>
              </a:buClr>
              <a:defRPr/>
            </a:pPr>
            <a:r>
              <a:rPr kumimoji="0" lang="en-US" sz="1900" b="0" i="0" u="none" strike="noStrike" kern="1200" cap="none" spc="0" normalizeH="0" baseline="0" noProof="0">
                <a:ln>
                  <a:noFill/>
                </a:ln>
                <a:solidFill>
                  <a:schemeClr val="bg1"/>
                </a:solidFill>
                <a:effectLst/>
                <a:uLnTx/>
                <a:uFillTx/>
                <a:latin typeface="Arial" panose="020B0604020202020204"/>
                <a:ea typeface="+mn-ea"/>
                <a:cs typeface="+mn-cs"/>
              </a:rPr>
              <a:t>Workers </a:t>
            </a:r>
            <a:r>
              <a:rPr lang="en-US" sz="1900">
                <a:solidFill>
                  <a:schemeClr val="bg1"/>
                </a:solidFill>
                <a:latin typeface="Arial" panose="020B0604020202020204"/>
              </a:rPr>
              <a:t>can opt</a:t>
            </a:r>
            <a:r>
              <a:rPr kumimoji="0" lang="en-US" sz="1900" b="0" i="0" u="none" strike="noStrike" kern="1200" cap="none" spc="0" normalizeH="0" baseline="0" noProof="0">
                <a:ln>
                  <a:noFill/>
                </a:ln>
                <a:solidFill>
                  <a:schemeClr val="bg1"/>
                </a:solidFill>
                <a:effectLst/>
                <a:uLnTx/>
                <a:uFillTx/>
                <a:latin typeface="Arial" panose="020B0604020202020204"/>
                <a:ea typeface="+mn-ea"/>
                <a:cs typeface="+mn-cs"/>
              </a:rPr>
              <a:t> </a:t>
            </a:r>
            <a:r>
              <a:rPr lang="en-US" sz="1900">
                <a:solidFill>
                  <a:schemeClr val="bg1"/>
                </a:solidFill>
                <a:latin typeface="Arial" panose="020B0604020202020204"/>
              </a:rPr>
              <a:t>in to</a:t>
            </a:r>
            <a:r>
              <a:rPr kumimoji="0" lang="en-US" sz="1900" b="0" i="0" u="none" strike="noStrike" kern="1200" cap="none" spc="0" normalizeH="0" baseline="0" noProof="0">
                <a:ln>
                  <a:noFill/>
                </a:ln>
                <a:solidFill>
                  <a:schemeClr val="bg1"/>
                </a:solidFill>
                <a:effectLst/>
                <a:uLnTx/>
                <a:uFillTx/>
                <a:latin typeface="Arial" panose="020B0604020202020204"/>
                <a:ea typeface="+mn-ea"/>
                <a:cs typeface="+mn-cs"/>
              </a:rPr>
              <a:t> </a:t>
            </a:r>
            <a:r>
              <a:rPr lang="en-US" sz="1900">
                <a:solidFill>
                  <a:schemeClr val="bg1"/>
                </a:solidFill>
                <a:latin typeface="Arial" panose="020B0604020202020204"/>
              </a:rPr>
              <a:t>being placed on the public</a:t>
            </a:r>
            <a:r>
              <a:rPr kumimoji="0" lang="en-US" sz="1900" b="0" i="0" u="none" strike="noStrike" kern="1200" cap="none" spc="0" normalizeH="0" baseline="0" noProof="0">
                <a:ln>
                  <a:noFill/>
                </a:ln>
                <a:solidFill>
                  <a:schemeClr val="bg1"/>
                </a:solidFill>
                <a:effectLst/>
                <a:uLnTx/>
                <a:uFillTx/>
                <a:latin typeface="Arial" panose="020B0604020202020204"/>
                <a:ea typeface="+mn-ea"/>
                <a:cs typeface="+mn-cs"/>
              </a:rPr>
              <a:t> </a:t>
            </a:r>
            <a:r>
              <a:rPr lang="en-US" sz="1900">
                <a:solidFill>
                  <a:schemeClr val="bg1"/>
                </a:solidFill>
                <a:latin typeface="Arial" panose="020B0604020202020204"/>
              </a:rPr>
              <a:t>Section 3 Worker Directory on</a:t>
            </a:r>
            <a:r>
              <a:rPr kumimoji="0" lang="en-US" sz="1900" b="0" i="0" u="none" strike="noStrike" kern="1200" cap="none" spc="0" normalizeH="0" baseline="0" noProof="0">
                <a:ln>
                  <a:noFill/>
                </a:ln>
                <a:solidFill>
                  <a:schemeClr val="bg1"/>
                </a:solidFill>
                <a:effectLst/>
                <a:uLnTx/>
                <a:uFillTx/>
                <a:latin typeface="Arial" panose="020B0604020202020204"/>
                <a:ea typeface="+mn-ea"/>
                <a:cs typeface="+mn-cs"/>
              </a:rPr>
              <a:t> HCDD website.</a:t>
            </a:r>
            <a:endParaRPr lang="en-US" sz="1900" b="0" i="0" u="none" strike="noStrike" kern="1200" cap="none" spc="0" normalizeH="0" baseline="0" noProof="0">
              <a:ln>
                <a:noFill/>
              </a:ln>
              <a:solidFill>
                <a:schemeClr val="bg1"/>
              </a:solidFill>
              <a:effectLst/>
              <a:uLnTx/>
              <a:uFillTx/>
              <a:latin typeface="Arial" panose="020B0604020202020204"/>
              <a:cs typeface="Arial"/>
            </a:endParaRPr>
          </a:p>
          <a:p>
            <a:pPr>
              <a:buClr>
                <a:schemeClr val="bg1"/>
              </a:buClr>
              <a:defRPr/>
            </a:pPr>
            <a:r>
              <a:rPr lang="en-US" sz="1900" dirty="0">
                <a:solidFill>
                  <a:schemeClr val="bg1"/>
                </a:solidFill>
                <a:latin typeface="Arial" panose="020B0604020202020204"/>
              </a:rPr>
              <a:t>These workers receive</a:t>
            </a:r>
            <a:r>
              <a:rPr kumimoji="0" lang="en-US" sz="1900" b="0" i="0" u="none" strike="noStrike" kern="1200" cap="none" spc="0" normalizeH="0" baseline="0" noProof="0" dirty="0">
                <a:ln>
                  <a:noFill/>
                </a:ln>
                <a:solidFill>
                  <a:schemeClr val="bg1"/>
                </a:solidFill>
                <a:effectLst/>
                <a:uLnTx/>
                <a:uFillTx/>
                <a:latin typeface="Arial" panose="020B0604020202020204"/>
                <a:ea typeface="+mn-ea"/>
                <a:cs typeface="+mn-cs"/>
              </a:rPr>
              <a:t> email notifications of employment</a:t>
            </a:r>
            <a:r>
              <a:rPr lang="en-US" sz="1900" dirty="0">
                <a:solidFill>
                  <a:schemeClr val="bg1"/>
                </a:solidFill>
                <a:latin typeface="Arial" panose="020B0604020202020204"/>
              </a:rPr>
              <a:t> </a:t>
            </a:r>
            <a:r>
              <a:rPr lang="en-US" sz="2000" dirty="0">
                <a:solidFill>
                  <a:schemeClr val="bg1"/>
                </a:solidFill>
                <a:latin typeface="Arial" panose="020B0604020202020204"/>
              </a:rPr>
              <a:t>and</a:t>
            </a:r>
            <a:r>
              <a:rPr lang="en-US" sz="1900" dirty="0">
                <a:solidFill>
                  <a:schemeClr val="bg1"/>
                </a:solidFill>
                <a:latin typeface="Arial" panose="020B0604020202020204"/>
              </a:rPr>
              <a:t> </a:t>
            </a:r>
            <a:r>
              <a:rPr kumimoji="0" lang="en-US" sz="1900" b="0" i="0" u="none" strike="noStrike" kern="1200" cap="none" spc="0" normalizeH="0" baseline="0" noProof="0" dirty="0">
                <a:ln>
                  <a:noFill/>
                </a:ln>
                <a:solidFill>
                  <a:schemeClr val="bg1"/>
                </a:solidFill>
                <a:effectLst/>
                <a:uLnTx/>
                <a:uFillTx/>
                <a:latin typeface="Arial" panose="020B0604020202020204"/>
                <a:ea typeface="+mn-ea"/>
                <a:cs typeface="+mn-cs"/>
              </a:rPr>
              <a:t>training</a:t>
            </a:r>
            <a:r>
              <a:rPr lang="en-US" sz="1900" dirty="0">
                <a:solidFill>
                  <a:schemeClr val="bg1"/>
                </a:solidFill>
                <a:latin typeface="Arial" panose="020B0604020202020204"/>
              </a:rPr>
              <a:t> </a:t>
            </a:r>
            <a:r>
              <a:rPr kumimoji="0" lang="en-US" sz="1900" b="0" i="0" u="none" strike="noStrike" kern="1200" cap="none" spc="0" normalizeH="0" baseline="0" noProof="0" dirty="0">
                <a:ln>
                  <a:noFill/>
                </a:ln>
                <a:solidFill>
                  <a:schemeClr val="bg1"/>
                </a:solidFill>
                <a:effectLst/>
                <a:uLnTx/>
                <a:uFillTx/>
                <a:latin typeface="Arial" panose="020B0604020202020204"/>
                <a:ea typeface="+mn-ea"/>
                <a:cs typeface="+mn-cs"/>
              </a:rPr>
              <a:t>opportunities.</a:t>
            </a:r>
            <a:endParaRPr lang="en-US" sz="1900" b="0" i="0" u="none" strike="noStrike" kern="1200" cap="none" spc="0" normalizeH="0" baseline="0" noProof="0" dirty="0">
              <a:ln>
                <a:noFill/>
              </a:ln>
              <a:solidFill>
                <a:schemeClr val="bg1"/>
              </a:solidFill>
              <a:effectLst/>
              <a:uLnTx/>
              <a:uFillTx/>
              <a:latin typeface="Arial" panose="020B0604020202020204"/>
              <a:cs typeface="Arial"/>
            </a:endParaRPr>
          </a:p>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br>
              <a:rPr lang="en-US" sz="1600" b="0" i="0" u="none" strike="noStrike" kern="1200" cap="none" spc="0" normalizeH="0" baseline="0" noProof="0" dirty="0">
                <a:ln>
                  <a:noFill/>
                </a:ln>
                <a:effectLst/>
                <a:uLnTx/>
                <a:uFillTx/>
                <a:latin typeface="Arial" panose="020B0604020202020204"/>
              </a:rPr>
            </a:br>
            <a:br>
              <a:rPr lang="en-US" sz="1600" b="0" i="0" u="none" strike="noStrike" kern="1200" cap="none" spc="0" normalizeH="0" baseline="0" noProof="0" dirty="0">
                <a:ln>
                  <a:noFill/>
                </a:ln>
                <a:effectLst/>
                <a:uLnTx/>
                <a:uFillTx/>
                <a:latin typeface="Arial" panose="020B0604020202020204"/>
              </a:rPr>
            </a:br>
            <a:br>
              <a:rPr lang="en-US" sz="1600" b="0" i="0" u="none" strike="noStrike" kern="1200" cap="none" spc="0" normalizeH="0" baseline="0" noProof="0" dirty="0">
                <a:ln>
                  <a:noFill/>
                </a:ln>
                <a:effectLst/>
                <a:uLnTx/>
                <a:uFillTx/>
                <a:latin typeface="Arial" panose="020B0604020202020204"/>
              </a:rPr>
            </a:b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None/>
              <a:tabLst/>
              <a:defRPr/>
            </a:pPr>
            <a:br>
              <a:rPr lang="en-US" sz="2000" b="1" i="0" u="none" strike="noStrike" kern="1200" cap="none" spc="0" normalizeH="0" baseline="0" noProof="0" dirty="0">
                <a:ln>
                  <a:noFill/>
                </a:ln>
                <a:effectLst/>
                <a:uLnTx/>
                <a:uFillTx/>
                <a:latin typeface="Arial" panose="020B0604020202020204"/>
              </a:rPr>
            </a:b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Non-published Directory:</a:t>
            </a:r>
            <a:endParaRPr lang="en-US" sz="2000" b="1" i="0" u="none" strike="noStrike" kern="1200" cap="none" spc="0" normalizeH="0" baseline="0" noProof="0" dirty="0">
              <a:ln>
                <a:noFill/>
              </a:ln>
              <a:solidFill>
                <a:schemeClr val="bg1"/>
              </a:solidFill>
              <a:effectLst/>
              <a:uLnTx/>
              <a:uFillTx/>
              <a:latin typeface="Arial" panose="020B0604020202020204"/>
              <a:cs typeface="Arial"/>
            </a:endParaRPr>
          </a:p>
          <a:p>
            <a:pPr>
              <a:buClr>
                <a:schemeClr val="bg1"/>
              </a:buClr>
              <a:defRPr/>
            </a:pP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Workers </a:t>
            </a:r>
            <a:r>
              <a:rPr lang="en-US" sz="2000" dirty="0">
                <a:solidFill>
                  <a:schemeClr val="bg1"/>
                </a:solidFill>
                <a:latin typeface="Arial" panose="020B0604020202020204"/>
              </a:rPr>
              <a:t>can opt</a:t>
            </a: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 out </a:t>
            </a:r>
            <a:r>
              <a:rPr lang="en-US" sz="2000" dirty="0">
                <a:solidFill>
                  <a:schemeClr val="bg1"/>
                </a:solidFill>
                <a:latin typeface="Arial" panose="020B0604020202020204"/>
              </a:rPr>
              <a:t>of the public directory and</a:t>
            </a: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 </a:t>
            </a:r>
            <a:r>
              <a:rPr lang="en-US" sz="2000" dirty="0">
                <a:solidFill>
                  <a:schemeClr val="bg1"/>
                </a:solidFill>
                <a:latin typeface="Arial" panose="020B0604020202020204"/>
              </a:rPr>
              <a:t>they do</a:t>
            </a: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 not receive </a:t>
            </a:r>
            <a:r>
              <a:rPr lang="en-US" sz="2000" dirty="0">
                <a:solidFill>
                  <a:schemeClr val="bg1"/>
                </a:solidFill>
                <a:latin typeface="Arial" panose="020B0604020202020204"/>
              </a:rPr>
              <a:t>email notifications</a:t>
            </a: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a:t>
            </a:r>
            <a:endParaRPr lang="en-US" sz="2000" dirty="0">
              <a:solidFill>
                <a:schemeClr val="bg1"/>
              </a:solidFill>
              <a:latin typeface="Arial" panose="020B0604020202020204"/>
              <a:cs typeface="Arial"/>
            </a:endParaRPr>
          </a:p>
          <a:p>
            <a:pPr marL="0" marR="0" lvl="0" indent="0" algn="ctr" defTabSz="914400" rtl="0" eaLnBrk="1" fontAlgn="auto" latinLnBrk="0" hangingPunct="1">
              <a:lnSpc>
                <a:spcPct val="90000"/>
              </a:lnSpc>
              <a:spcBef>
                <a:spcPts val="1000"/>
              </a:spcBef>
              <a:spcAft>
                <a:spcPts val="0"/>
              </a:spcAft>
              <a:buClr>
                <a:schemeClr val="bg1"/>
              </a:buClr>
              <a:buSzTx/>
              <a:buNone/>
              <a:tabLst/>
              <a:defRPr/>
            </a:pPr>
            <a:r>
              <a:rPr kumimoji="0" lang="en-US" sz="1400" b="1" i="1" u="none" strike="noStrike" kern="1200" cap="none" spc="0" normalizeH="0" baseline="0" noProof="0" dirty="0">
                <a:ln>
                  <a:noFill/>
                </a:ln>
                <a:solidFill>
                  <a:schemeClr val="bg1"/>
                </a:solidFill>
                <a:effectLst/>
                <a:uLnTx/>
                <a:uFillTx/>
                <a:latin typeface="Arial" panose="020B0604020202020204"/>
                <a:ea typeface="+mn-ea"/>
                <a:cs typeface="+mn-cs"/>
              </a:rPr>
              <a:t>* </a:t>
            </a:r>
            <a:r>
              <a:rPr lang="en-US" sz="1400" b="1" i="1" dirty="0">
                <a:solidFill>
                  <a:schemeClr val="bg1"/>
                </a:solidFill>
                <a:latin typeface="Arial" panose="020B0604020202020204"/>
              </a:rPr>
              <a:t>D</a:t>
            </a:r>
            <a:r>
              <a:rPr kumimoji="0" lang="en-US" sz="1400" b="1" i="1" u="none" strike="noStrike" kern="1200" cap="none" spc="0" normalizeH="0" baseline="0" noProof="0" dirty="0">
                <a:ln>
                  <a:noFill/>
                </a:ln>
                <a:solidFill>
                  <a:schemeClr val="bg1"/>
                </a:solidFill>
                <a:effectLst/>
                <a:uLnTx/>
                <a:uFillTx/>
                <a:latin typeface="Arial" panose="020B0604020202020204"/>
                <a:ea typeface="+mn-ea"/>
                <a:cs typeface="+mn-cs"/>
              </a:rPr>
              <a:t>irectories are available upon request to assist with Compliance Reporting</a:t>
            </a:r>
            <a:r>
              <a:rPr lang="en-US" sz="1400" b="1" i="1" dirty="0">
                <a:solidFill>
                  <a:schemeClr val="bg1"/>
                </a:solidFill>
                <a:latin typeface="Arial" panose="020B0604020202020204"/>
              </a:rPr>
              <a:t>*</a:t>
            </a:r>
            <a:endParaRPr lang="en-US" sz="1400" b="1" i="1" u="none" strike="noStrike" kern="1200" cap="none" spc="0" normalizeH="0" baseline="0" noProof="0" dirty="0">
              <a:ln>
                <a:noFill/>
              </a:ln>
              <a:solidFill>
                <a:schemeClr val="bg1"/>
              </a:solidFill>
              <a:effectLst/>
              <a:uLnTx/>
              <a:uFillTx/>
              <a:latin typeface="Arial" panose="020B0604020202020204"/>
              <a:cs typeface="Arial" panose="020B0604020202020204"/>
            </a:endParaRPr>
          </a:p>
          <a:p>
            <a:pPr marL="342900" marR="0" lvl="0" indent="-342900" algn="l" defTabSz="914400" rtl="0" eaLnBrk="1" fontAlgn="auto" latinLnBrk="0" hangingPunct="1">
              <a:lnSpc>
                <a:spcPct val="90000"/>
              </a:lnSpc>
              <a:spcBef>
                <a:spcPts val="1000"/>
              </a:spcBef>
              <a:spcAft>
                <a:spcPts val="0"/>
              </a:spcAft>
              <a:buClr>
                <a:srgbClr val="A0C65C"/>
              </a:buClr>
              <a:buSzTx/>
              <a:buFont typeface="Arial" panose="020B0604020202020204" pitchFamily="34" charset="0"/>
              <a:buChar char="•"/>
              <a:tabLst/>
              <a:defRPr/>
            </a:pPr>
            <a:endParaRPr kumimoji="0" lang="en-US"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D78E20F-0FA1-5E49-A622-7B3293BE668F}"/>
              </a:ext>
            </a:extLst>
          </p:cNvPr>
          <p:cNvPicPr>
            <a:picLocks noChangeAspect="1"/>
          </p:cNvPicPr>
          <p:nvPr/>
        </p:nvPicPr>
        <p:blipFill>
          <a:blip r:embed="rId3"/>
          <a:stretch>
            <a:fillRect/>
          </a:stretch>
        </p:blipFill>
        <p:spPr>
          <a:xfrm>
            <a:off x="959753" y="3186304"/>
            <a:ext cx="8037102" cy="1795709"/>
          </a:xfrm>
          <a:prstGeom prst="rect">
            <a:avLst/>
          </a:prstGeom>
        </p:spPr>
      </p:pic>
    </p:spTree>
    <p:extLst>
      <p:ext uri="{BB962C8B-B14F-4D97-AF65-F5344CB8AC3E}">
        <p14:creationId xmlns:p14="http://schemas.microsoft.com/office/powerpoint/2010/main" val="34385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5D978D-7B3E-F78C-FEDB-885560C139E4}"/>
              </a:ext>
            </a:extLst>
          </p:cNvPr>
          <p:cNvSpPr/>
          <p:nvPr/>
        </p:nvSpPr>
        <p:spPr>
          <a:xfrm>
            <a:off x="0" y="2033852"/>
            <a:ext cx="12192000" cy="26958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247194" y="2033852"/>
            <a:ext cx="9904281" cy="2584247"/>
          </a:xfrm>
        </p:spPr>
        <p:txBody>
          <a:bodyPr lIns="91440" tIns="45720" rIns="91440" bIns="45720" anchor="t"/>
          <a:lstStyle/>
          <a:p>
            <a:r>
              <a:rPr lang="en-US">
                <a:solidFill>
                  <a:srgbClr val="FFFFFF"/>
                </a:solidFill>
                <a:latin typeface="Arial"/>
                <a:ea typeface="+mj-ea"/>
                <a:cs typeface="Arial"/>
              </a:rPr>
              <a:t>SECTION 3 CERTIFICATION</a:t>
            </a:r>
          </a:p>
          <a:p>
            <a:r>
              <a:rPr lang="en-US">
                <a:solidFill>
                  <a:srgbClr val="FFFFFF"/>
                </a:solidFill>
                <a:latin typeface="Arial"/>
                <a:ea typeface="+mj-ea"/>
                <a:cs typeface="Arial"/>
              </a:rPr>
              <a:t>PROCESSES</a:t>
            </a:r>
            <a:endParaRPr lang="en-US">
              <a:latin typeface="Arial"/>
              <a:cs typeface="Arial"/>
            </a:endParaRPr>
          </a:p>
        </p:txBody>
      </p:sp>
    </p:spTree>
    <p:extLst>
      <p:ext uri="{BB962C8B-B14F-4D97-AF65-F5344CB8AC3E}">
        <p14:creationId xmlns:p14="http://schemas.microsoft.com/office/powerpoint/2010/main" val="1019668658"/>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82FE-EAD1-4E4E-825B-BDC0F59678B3}"/>
              </a:ext>
            </a:extLst>
          </p:cNvPr>
          <p:cNvSpPr>
            <a:spLocks noGrp="1"/>
          </p:cNvSpPr>
          <p:nvPr>
            <p:ph type="title" idx="4294967295"/>
          </p:nvPr>
        </p:nvSpPr>
        <p:spPr>
          <a:xfrm>
            <a:off x="3557588" y="1508967"/>
            <a:ext cx="8634412" cy="590550"/>
          </a:xfrm>
          <a:prstGeom prst="rect">
            <a:avLst/>
          </a:prstGeom>
        </p:spPr>
        <p:txBody>
          <a:bodyPr/>
          <a:lstStyle/>
          <a:p>
            <a:r>
              <a:rPr lang="en-US" sz="3600">
                <a:solidFill>
                  <a:schemeClr val="bg1"/>
                </a:solidFill>
              </a:rPr>
              <a:t>Application Processes</a:t>
            </a:r>
          </a:p>
        </p:txBody>
      </p:sp>
      <p:grpSp>
        <p:nvGrpSpPr>
          <p:cNvPr id="7" name="Group 6">
            <a:extLst>
              <a:ext uri="{FF2B5EF4-FFF2-40B4-BE49-F238E27FC236}">
                <a16:creationId xmlns:a16="http://schemas.microsoft.com/office/drawing/2014/main" id="{3C1A4AEC-6F3E-C54A-A88D-7F5AB889ADFE}"/>
              </a:ext>
            </a:extLst>
          </p:cNvPr>
          <p:cNvGrpSpPr/>
          <p:nvPr/>
        </p:nvGrpSpPr>
        <p:grpSpPr>
          <a:xfrm>
            <a:off x="1162908" y="4024912"/>
            <a:ext cx="10371986" cy="1662041"/>
            <a:chOff x="1362039" y="5237597"/>
            <a:chExt cx="16939109" cy="2411065"/>
          </a:xfrm>
        </p:grpSpPr>
        <p:sp>
          <p:nvSpPr>
            <p:cNvPr id="8" name="TextShape 8">
              <a:extLst>
                <a:ext uri="{FF2B5EF4-FFF2-40B4-BE49-F238E27FC236}">
                  <a16:creationId xmlns:a16="http://schemas.microsoft.com/office/drawing/2014/main" id="{CE3A1A28-7601-1E4E-AFFF-51AA05DAD11D}"/>
                </a:ext>
              </a:extLst>
            </p:cNvPr>
            <p:cNvSpPr txBox="1"/>
            <p:nvPr/>
          </p:nvSpPr>
          <p:spPr>
            <a:xfrm>
              <a:off x="7537466" y="5237597"/>
              <a:ext cx="4702304" cy="2382168"/>
            </a:xfrm>
            <a:prstGeom prst="rect">
              <a:avLst/>
            </a:prstGeom>
            <a:noFill/>
            <a:ln w="12600">
              <a:noFill/>
              <a:miter/>
            </a:ln>
          </p:spPr>
          <p:txBody>
            <a:bodyPr wrap="square" lIns="96120" tIns="51120" rIns="96120" bIns="51120">
              <a:spAutoFit/>
            </a:bodyPr>
            <a:lstStyle/>
            <a:p>
              <a:pPr algn="ctr"/>
              <a:r>
                <a:rPr lang="en-US" sz="2000" spc="-1">
                  <a:solidFill>
                    <a:schemeClr val="bg1"/>
                  </a:solidFill>
                  <a:latin typeface="ArialMT"/>
                  <a:ea typeface="ArialMT"/>
                </a:rPr>
                <a:t>The application and the Section 3 Business directory:  </a:t>
              </a:r>
              <a:r>
                <a:rPr lang="en-US" sz="2000" b="1" spc="-1">
                  <a:solidFill>
                    <a:schemeClr val="bg1"/>
                  </a:solidFill>
                  <a:latin typeface="ArialMT"/>
                  <a:ea typeface="ArialMT"/>
                </a:rPr>
                <a:t>https://hcddsection3.gob2g.com/</a:t>
              </a:r>
            </a:p>
          </p:txBody>
        </p:sp>
        <p:sp>
          <p:nvSpPr>
            <p:cNvPr id="9" name="TextShape 12">
              <a:extLst>
                <a:ext uri="{FF2B5EF4-FFF2-40B4-BE49-F238E27FC236}">
                  <a16:creationId xmlns:a16="http://schemas.microsoft.com/office/drawing/2014/main" id="{8908E3FB-C39F-7B43-8E72-C431A12DF3DB}"/>
                </a:ext>
              </a:extLst>
            </p:cNvPr>
            <p:cNvSpPr txBox="1"/>
            <p:nvPr/>
          </p:nvSpPr>
          <p:spPr>
            <a:xfrm>
              <a:off x="1362039" y="5266495"/>
              <a:ext cx="3828959" cy="2382167"/>
            </a:xfrm>
            <a:prstGeom prst="rect">
              <a:avLst/>
            </a:prstGeom>
            <a:noFill/>
            <a:ln w="12600">
              <a:noFill/>
              <a:miter/>
            </a:ln>
          </p:spPr>
          <p:txBody>
            <a:bodyPr lIns="96120" tIns="51120" rIns="96120" bIns="51120">
              <a:spAutoFit/>
            </a:bodyPr>
            <a:lstStyle/>
            <a:p>
              <a:pPr algn="ctr"/>
              <a:r>
                <a:rPr lang="en-US" sz="2000" spc="-1">
                  <a:solidFill>
                    <a:schemeClr val="bg1"/>
                  </a:solidFill>
                  <a:latin typeface="ArialMT"/>
                  <a:ea typeface="ArialMT"/>
                </a:rPr>
                <a:t>Section 3 Business applications are only accepted through </a:t>
              </a:r>
              <a:r>
                <a:rPr lang="en-US" sz="2000" b="1" spc="-1">
                  <a:solidFill>
                    <a:schemeClr val="bg1"/>
                  </a:solidFill>
                  <a:latin typeface="ArialMT"/>
                  <a:ea typeface="ArialMT"/>
                </a:rPr>
                <a:t>B2GNow</a:t>
              </a:r>
            </a:p>
          </p:txBody>
        </p:sp>
        <p:sp>
          <p:nvSpPr>
            <p:cNvPr id="10" name="TextShape 17">
              <a:extLst>
                <a:ext uri="{FF2B5EF4-FFF2-40B4-BE49-F238E27FC236}">
                  <a16:creationId xmlns:a16="http://schemas.microsoft.com/office/drawing/2014/main" id="{E47C618F-17C9-B84A-ADD0-62C81A00C53E}"/>
                </a:ext>
              </a:extLst>
            </p:cNvPr>
            <p:cNvSpPr txBox="1"/>
            <p:nvPr/>
          </p:nvSpPr>
          <p:spPr>
            <a:xfrm>
              <a:off x="13866321" y="5266494"/>
              <a:ext cx="4434827" cy="2382168"/>
            </a:xfrm>
            <a:prstGeom prst="rect">
              <a:avLst/>
            </a:prstGeom>
            <a:noFill/>
            <a:ln w="12600">
              <a:noFill/>
              <a:miter/>
            </a:ln>
          </p:spPr>
          <p:txBody>
            <a:bodyPr wrap="square" lIns="96120" tIns="51120" rIns="96120" bIns="51120" anchor="t">
              <a:spAutoFit/>
            </a:bodyPr>
            <a:lstStyle/>
            <a:p>
              <a:pPr algn="ctr"/>
              <a:r>
                <a:rPr lang="en-US" sz="2000" spc="-1">
                  <a:solidFill>
                    <a:schemeClr val="bg1"/>
                  </a:solidFill>
                  <a:latin typeface="ArialMT"/>
                  <a:ea typeface="ArialMT"/>
                </a:rPr>
                <a:t>Section 3 Workers applications are completed via link here: </a:t>
              </a:r>
              <a:r>
                <a:rPr lang="en-US" sz="2000" b="1" spc="-1">
                  <a:solidFill>
                    <a:schemeClr val="bg1"/>
                  </a:solidFill>
                  <a:latin typeface="ArialMT"/>
                  <a:ea typeface="ArialMT"/>
                </a:rPr>
                <a:t>https://arcg.is/LWXaf</a:t>
              </a:r>
            </a:p>
          </p:txBody>
        </p:sp>
      </p:grpSp>
      <p:sp>
        <p:nvSpPr>
          <p:cNvPr id="11" name="Freeform 9">
            <a:extLst>
              <a:ext uri="{FF2B5EF4-FFF2-40B4-BE49-F238E27FC236}">
                <a16:creationId xmlns:a16="http://schemas.microsoft.com/office/drawing/2014/main" id="{5249CE4E-FF37-5545-8B81-0AD589115372}"/>
              </a:ext>
            </a:extLst>
          </p:cNvPr>
          <p:cNvSpPr/>
          <p:nvPr/>
        </p:nvSpPr>
        <p:spPr>
          <a:xfrm>
            <a:off x="10177150" y="3693151"/>
            <a:ext cx="255009" cy="255009"/>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1"/>
          </a:solidFill>
          <a:ln>
            <a:solidFill>
              <a:schemeClr val="bg1"/>
            </a:solidFill>
          </a:ln>
        </p:spPr>
        <p:txBody>
          <a:bodyPr/>
          <a:lstStyle/>
          <a:p>
            <a:endParaRPr lang="en-US"/>
          </a:p>
        </p:txBody>
      </p:sp>
      <p:sp>
        <p:nvSpPr>
          <p:cNvPr id="12" name="Freeform 9">
            <a:extLst>
              <a:ext uri="{FF2B5EF4-FFF2-40B4-BE49-F238E27FC236}">
                <a16:creationId xmlns:a16="http://schemas.microsoft.com/office/drawing/2014/main" id="{454C4F78-C8B2-E944-9202-F23F7CA169C4}"/>
              </a:ext>
            </a:extLst>
          </p:cNvPr>
          <p:cNvSpPr/>
          <p:nvPr/>
        </p:nvSpPr>
        <p:spPr>
          <a:xfrm>
            <a:off x="6242459" y="3707006"/>
            <a:ext cx="255009" cy="255009"/>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1"/>
          </a:solidFill>
          <a:ln>
            <a:solidFill>
              <a:schemeClr val="bg1"/>
            </a:solidFill>
          </a:ln>
        </p:spPr>
        <p:txBody>
          <a:bodyPr/>
          <a:lstStyle/>
          <a:p>
            <a:endParaRPr lang="en-US"/>
          </a:p>
        </p:txBody>
      </p:sp>
      <p:sp>
        <p:nvSpPr>
          <p:cNvPr id="13" name="Freeform 9">
            <a:extLst>
              <a:ext uri="{FF2B5EF4-FFF2-40B4-BE49-F238E27FC236}">
                <a16:creationId xmlns:a16="http://schemas.microsoft.com/office/drawing/2014/main" id="{AEB2DB00-2070-ED48-90F9-644AC122EBE8}"/>
              </a:ext>
            </a:extLst>
          </p:cNvPr>
          <p:cNvSpPr/>
          <p:nvPr/>
        </p:nvSpPr>
        <p:spPr>
          <a:xfrm>
            <a:off x="2210787" y="3707006"/>
            <a:ext cx="255009" cy="255009"/>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1"/>
          </a:solidFill>
          <a:ln>
            <a:solidFill>
              <a:schemeClr val="bg1"/>
            </a:solidFill>
          </a:ln>
        </p:spPr>
        <p:txBody>
          <a:bodyPr/>
          <a:lstStyle/>
          <a:p>
            <a:endParaRPr lang="en-US"/>
          </a:p>
        </p:txBody>
      </p:sp>
      <p:pic>
        <p:nvPicPr>
          <p:cNvPr id="14" name="Picture 13" descr="Icon&#10;&#10;Description automatically generated">
            <a:extLst>
              <a:ext uri="{FF2B5EF4-FFF2-40B4-BE49-F238E27FC236}">
                <a16:creationId xmlns:a16="http://schemas.microsoft.com/office/drawing/2014/main" id="{B22579C9-E5C5-1045-B0E9-B98511010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070" y="2445703"/>
            <a:ext cx="772185" cy="845033"/>
          </a:xfrm>
          <a:prstGeom prst="rect">
            <a:avLst/>
          </a:prstGeom>
        </p:spPr>
      </p:pic>
      <p:pic>
        <p:nvPicPr>
          <p:cNvPr id="15" name="Picture 14">
            <a:extLst>
              <a:ext uri="{FF2B5EF4-FFF2-40B4-BE49-F238E27FC236}">
                <a16:creationId xmlns:a16="http://schemas.microsoft.com/office/drawing/2014/main" id="{2E2C4203-83D5-3741-906B-D7FC30C92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118" y="2437860"/>
            <a:ext cx="1041400" cy="1016000"/>
          </a:xfrm>
          <a:prstGeom prst="rect">
            <a:avLst/>
          </a:prstGeom>
        </p:spPr>
      </p:pic>
      <p:pic>
        <p:nvPicPr>
          <p:cNvPr id="16" name="Picture 15">
            <a:extLst>
              <a:ext uri="{FF2B5EF4-FFF2-40B4-BE49-F238E27FC236}">
                <a16:creationId xmlns:a16="http://schemas.microsoft.com/office/drawing/2014/main" id="{2B4C9C9E-FA8D-974D-9C8B-1DFCA0A354B0}"/>
              </a:ext>
            </a:extLst>
          </p:cNvPr>
          <p:cNvPicPr>
            <a:picLocks noChangeAspect="1"/>
          </p:cNvPicPr>
          <p:nvPr/>
        </p:nvPicPr>
        <p:blipFill>
          <a:blip r:embed="rId4"/>
          <a:stretch>
            <a:fillRect/>
          </a:stretch>
        </p:blipFill>
        <p:spPr>
          <a:xfrm>
            <a:off x="9822872" y="2379891"/>
            <a:ext cx="824177" cy="1136028"/>
          </a:xfrm>
          <a:prstGeom prst="rect">
            <a:avLst/>
          </a:prstGeom>
        </p:spPr>
      </p:pic>
      <p:sp>
        <p:nvSpPr>
          <p:cNvPr id="17" name="Line 2">
            <a:extLst>
              <a:ext uri="{FF2B5EF4-FFF2-40B4-BE49-F238E27FC236}">
                <a16:creationId xmlns:a16="http://schemas.microsoft.com/office/drawing/2014/main" id="{D238D371-78DE-FB43-AB34-10BE76797719}"/>
              </a:ext>
            </a:extLst>
          </p:cNvPr>
          <p:cNvSpPr/>
          <p:nvPr/>
        </p:nvSpPr>
        <p:spPr>
          <a:xfrm>
            <a:off x="981687" y="3851485"/>
            <a:ext cx="10732539" cy="0"/>
          </a:xfrm>
          <a:prstGeom prst="line">
            <a:avLst/>
          </a:prstGeom>
          <a:ln w="3810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spTree>
    <p:extLst>
      <p:ext uri="{BB962C8B-B14F-4D97-AF65-F5344CB8AC3E}">
        <p14:creationId xmlns:p14="http://schemas.microsoft.com/office/powerpoint/2010/main" val="3706346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E213-46A7-7D10-9B1E-D52D122B3BB7}"/>
              </a:ext>
            </a:extLst>
          </p:cNvPr>
          <p:cNvSpPr>
            <a:spLocks noGrp="1"/>
          </p:cNvSpPr>
          <p:nvPr>
            <p:ph type="title"/>
          </p:nvPr>
        </p:nvSpPr>
        <p:spPr/>
        <p:txBody>
          <a:bodyPr vert="horz" lIns="91440" tIns="45720" rIns="91440" bIns="45720" rtlCol="0" anchor="b">
            <a:normAutofit fontScale="90000"/>
          </a:bodyPr>
          <a:lstStyle/>
          <a:p>
            <a:r>
              <a:rPr lang="en-US" sz="4400">
                <a:solidFill>
                  <a:schemeClr val="bg1"/>
                </a:solidFill>
                <a:latin typeface="+mj-lt"/>
                <a:cs typeface="+mj-cs"/>
              </a:rPr>
              <a:t>Section 3 Mobile Unit</a:t>
            </a:r>
            <a:endParaRPr lang="en-US" sz="4400">
              <a:solidFill>
                <a:schemeClr val="bg1"/>
              </a:solidFill>
              <a:latin typeface="+mj-lt"/>
              <a:cs typeface="Arial"/>
            </a:endParaRPr>
          </a:p>
        </p:txBody>
      </p:sp>
      <p:sp>
        <p:nvSpPr>
          <p:cNvPr id="13" name="Text Placeholder 2">
            <a:extLst>
              <a:ext uri="{FF2B5EF4-FFF2-40B4-BE49-F238E27FC236}">
                <a16:creationId xmlns:a16="http://schemas.microsoft.com/office/drawing/2014/main" id="{8F41122B-3431-B307-9594-5CADDD7B257B}"/>
              </a:ext>
            </a:extLst>
          </p:cNvPr>
          <p:cNvSpPr>
            <a:spLocks noGrp="1"/>
          </p:cNvSpPr>
          <p:nvPr>
            <p:ph type="body" sz="half" idx="1"/>
          </p:nvPr>
        </p:nvSpPr>
        <p:spPr/>
        <p:txBody>
          <a:bodyPr vert="horz" lIns="91440" tIns="45720" rIns="91440" bIns="45720" rtlCol="0" anchor="ctr">
            <a:normAutofit/>
          </a:bodyPr>
          <a:lstStyle/>
          <a:p>
            <a:pPr marL="114300" indent="-228600"/>
            <a:endParaRPr lang="en-US">
              <a:solidFill>
                <a:schemeClr val="tx1"/>
              </a:solidFill>
            </a:endParaRPr>
          </a:p>
          <a:p>
            <a:pPr indent="-228600"/>
            <a:endParaRPr lang="en-US">
              <a:solidFill>
                <a:schemeClr val="tx1"/>
              </a:solidFill>
            </a:endParaRPr>
          </a:p>
        </p:txBody>
      </p:sp>
      <p:pic>
        <p:nvPicPr>
          <p:cNvPr id="5" name="Picture 5">
            <a:extLst>
              <a:ext uri="{FF2B5EF4-FFF2-40B4-BE49-F238E27FC236}">
                <a16:creationId xmlns:a16="http://schemas.microsoft.com/office/drawing/2014/main" id="{DA6B1E37-DA17-5A5F-9AE0-C4B0FC70F0E6}"/>
              </a:ext>
            </a:extLst>
          </p:cNvPr>
          <p:cNvPicPr>
            <a:picLocks noGrp="1" noChangeAspect="1"/>
          </p:cNvPicPr>
          <p:nvPr>
            <p:ph idx="22"/>
          </p:nvPr>
        </p:nvPicPr>
        <p:blipFill>
          <a:blip r:embed="rId2"/>
          <a:stretch/>
        </p:blipFill>
        <p:spPr>
          <a:xfrm>
            <a:off x="884533" y="683867"/>
            <a:ext cx="4295805" cy="5559278"/>
          </a:xfrm>
          <a:prstGeom prst="rect">
            <a:avLst/>
          </a:prstGeom>
        </p:spPr>
      </p:pic>
      <p:sp>
        <p:nvSpPr>
          <p:cNvPr id="6" name="TextBox 5">
            <a:extLst>
              <a:ext uri="{FF2B5EF4-FFF2-40B4-BE49-F238E27FC236}">
                <a16:creationId xmlns:a16="http://schemas.microsoft.com/office/drawing/2014/main" id="{07538A47-C921-B13E-1243-A26E0EB2E012}"/>
              </a:ext>
            </a:extLst>
          </p:cNvPr>
          <p:cNvSpPr txBox="1"/>
          <p:nvPr/>
        </p:nvSpPr>
        <p:spPr>
          <a:xfrm>
            <a:off x="6379780" y="1249264"/>
            <a:ext cx="492768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cs typeface="Arial"/>
              </a:rPr>
              <a:t>Assist with onsite certification of workers and subcontractor businesses.</a:t>
            </a:r>
          </a:p>
          <a:p>
            <a:pPr marL="285750" indent="-285750">
              <a:buFont typeface="Arial"/>
              <a:buChar char="•"/>
            </a:pPr>
            <a:endParaRPr lang="en-US">
              <a:solidFill>
                <a:schemeClr val="bg1"/>
              </a:solidFill>
              <a:cs typeface="Arial"/>
            </a:endParaRPr>
          </a:p>
          <a:p>
            <a:pPr marL="285750" indent="-285750">
              <a:buFont typeface="Arial"/>
              <a:buChar char="•"/>
            </a:pPr>
            <a:r>
              <a:rPr lang="en-US">
                <a:solidFill>
                  <a:schemeClr val="bg1"/>
                </a:solidFill>
                <a:cs typeface="Arial"/>
              </a:rPr>
              <a:t>Available for economic opportunity presentations.</a:t>
            </a:r>
          </a:p>
          <a:p>
            <a:pPr marL="285750" indent="-285750">
              <a:buFont typeface="Arial"/>
              <a:buChar char="•"/>
            </a:pPr>
            <a:endParaRPr lang="en-US">
              <a:solidFill>
                <a:schemeClr val="bg1"/>
              </a:solidFill>
              <a:cs typeface="Arial"/>
            </a:endParaRPr>
          </a:p>
          <a:p>
            <a:pPr marL="285750" indent="-285750">
              <a:buFont typeface="Arial"/>
              <a:buChar char="•"/>
            </a:pPr>
            <a:r>
              <a:rPr lang="en-US">
                <a:solidFill>
                  <a:schemeClr val="bg1"/>
                </a:solidFill>
                <a:cs typeface="Arial"/>
              </a:rPr>
              <a:t>Share community and essential resources.</a:t>
            </a:r>
          </a:p>
          <a:p>
            <a:pPr marL="285750" indent="-285750">
              <a:buFont typeface="Arial"/>
              <a:buChar char="•"/>
            </a:pPr>
            <a:endParaRPr lang="en-US">
              <a:solidFill>
                <a:schemeClr val="bg1"/>
              </a:solidFill>
              <a:cs typeface="Arial"/>
            </a:endParaRPr>
          </a:p>
        </p:txBody>
      </p:sp>
    </p:spTree>
    <p:extLst>
      <p:ext uri="{BB962C8B-B14F-4D97-AF65-F5344CB8AC3E}">
        <p14:creationId xmlns:p14="http://schemas.microsoft.com/office/powerpoint/2010/main" val="4282812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BB5FED-D02E-8F8F-8BD3-72571F3CEB98}"/>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868822" y="2349162"/>
            <a:ext cx="10671537" cy="2584247"/>
          </a:xfrm>
        </p:spPr>
        <p:txBody>
          <a:bodyPr/>
          <a:lstStyle/>
          <a:p>
            <a:r>
              <a:rPr lang="en-US" sz="5000"/>
              <a:t>E-BID, BID TABULATIONS AND EMPLOYMENT OPPORTUNITY ANNOUCEMENTS (EOA)</a:t>
            </a:r>
          </a:p>
        </p:txBody>
      </p:sp>
    </p:spTree>
    <p:extLst>
      <p:ext uri="{BB962C8B-B14F-4D97-AF65-F5344CB8AC3E}">
        <p14:creationId xmlns:p14="http://schemas.microsoft.com/office/powerpoint/2010/main" val="58942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F09423-B3F7-4AE6-A2CB-373BF635CF2C}"/>
              </a:ext>
            </a:extLst>
          </p:cNvPr>
          <p:cNvSpPr>
            <a:spLocks noGrp="1"/>
          </p:cNvSpPr>
          <p:nvPr>
            <p:ph type="title" idx="4294967295"/>
          </p:nvPr>
        </p:nvSpPr>
        <p:spPr>
          <a:xfrm>
            <a:off x="987972" y="1476102"/>
            <a:ext cx="8634413" cy="588962"/>
          </a:xfrm>
          <a:prstGeom prst="rect">
            <a:avLst/>
          </a:prstGeom>
        </p:spPr>
        <p:txBody>
          <a:bodyPr/>
          <a:lstStyle/>
          <a:p>
            <a:r>
              <a:rPr lang="en-US">
                <a:solidFill>
                  <a:schemeClr val="bg1"/>
                </a:solidFill>
              </a:rPr>
              <a:t>E-BID Requirements</a:t>
            </a:r>
          </a:p>
        </p:txBody>
      </p:sp>
      <p:sp>
        <p:nvSpPr>
          <p:cNvPr id="6" name="Text Placeholder 5">
            <a:extLst>
              <a:ext uri="{FF2B5EF4-FFF2-40B4-BE49-F238E27FC236}">
                <a16:creationId xmlns:a16="http://schemas.microsoft.com/office/drawing/2014/main" id="{063DE480-2C91-4A9E-A06D-777F139692BB}"/>
              </a:ext>
            </a:extLst>
          </p:cNvPr>
          <p:cNvSpPr>
            <a:spLocks noGrp="1"/>
          </p:cNvSpPr>
          <p:nvPr>
            <p:ph type="body" sz="quarter" idx="4294967295"/>
          </p:nvPr>
        </p:nvSpPr>
        <p:spPr>
          <a:xfrm>
            <a:off x="987972" y="2188779"/>
            <a:ext cx="10794125" cy="4870450"/>
          </a:xfrm>
          <a:prstGeom prst="rect">
            <a:avLst/>
          </a:prstGeom>
        </p:spPr>
        <p:txBody>
          <a:bodyPr lIns="91440" tIns="45720" rIns="91440" bIns="45720" anchor="t"/>
          <a:lstStyle/>
          <a:p>
            <a:pPr>
              <a:buClr>
                <a:schemeClr val="tx1"/>
              </a:buClr>
            </a:pPr>
            <a:r>
              <a:rPr lang="en-US" sz="1500">
                <a:solidFill>
                  <a:schemeClr val="bg1"/>
                </a:solidFill>
              </a:rPr>
              <a:t>When contracting opportunities arise throughout the duration of the project, an </a:t>
            </a:r>
            <a:r>
              <a:rPr lang="en-US" sz="1500" b="1">
                <a:solidFill>
                  <a:schemeClr val="bg1"/>
                </a:solidFill>
              </a:rPr>
              <a:t>E-BID Announcement (E-BID) </a:t>
            </a:r>
            <a:r>
              <a:rPr lang="en-US" sz="1500">
                <a:solidFill>
                  <a:schemeClr val="bg1"/>
                </a:solidFill>
              </a:rPr>
              <a:t>must be submitted for dissemination to Section 3 Businesses in HCDD’s online directory.</a:t>
            </a:r>
            <a:br>
              <a:rPr lang="en-US" sz="1500">
                <a:solidFill>
                  <a:schemeClr val="bg1"/>
                </a:solidFill>
              </a:rPr>
            </a:br>
            <a:endParaRPr lang="en-US" sz="1500">
              <a:solidFill>
                <a:schemeClr val="bg1"/>
              </a:solidFill>
            </a:endParaRPr>
          </a:p>
          <a:p>
            <a:pPr>
              <a:buClr>
                <a:schemeClr val="tx1"/>
              </a:buClr>
            </a:pPr>
            <a:r>
              <a:rPr lang="en-US" sz="1500">
                <a:solidFill>
                  <a:schemeClr val="bg1"/>
                </a:solidFill>
              </a:rPr>
              <a:t>The E-Bid should be sent to the Section 3 Contract Administrator for dissemination to Section 3 Businesses in HCDD Section 3 Directory. </a:t>
            </a:r>
            <a:endParaRPr lang="en-US" sz="1500">
              <a:solidFill>
                <a:schemeClr val="bg1"/>
              </a:solidFill>
              <a:cs typeface="Arial"/>
            </a:endParaRPr>
          </a:p>
          <a:p>
            <a:pPr marL="0" indent="0">
              <a:buClr>
                <a:schemeClr val="tx1"/>
              </a:buClr>
              <a:buNone/>
            </a:pPr>
            <a:endParaRPr lang="en-US" sz="1500">
              <a:solidFill>
                <a:schemeClr val="bg1"/>
              </a:solidFill>
            </a:endParaRPr>
          </a:p>
          <a:p>
            <a:pPr>
              <a:buClr>
                <a:schemeClr val="tx1"/>
              </a:buClr>
            </a:pPr>
            <a:r>
              <a:rPr lang="en-US" sz="1500">
                <a:solidFill>
                  <a:schemeClr val="bg1"/>
                </a:solidFill>
              </a:rPr>
              <a:t>The contractor will review all bids received and should award contracts based on the Section 3 procurement guidelines, depending on if bid was construction or non-construction. </a:t>
            </a:r>
            <a:endParaRPr lang="en-US" sz="1500">
              <a:solidFill>
                <a:schemeClr val="bg1"/>
              </a:solidFill>
              <a:cs typeface="Arial"/>
            </a:endParaRPr>
          </a:p>
          <a:p>
            <a:pPr>
              <a:buClr>
                <a:schemeClr val="tx1"/>
              </a:buClr>
            </a:pPr>
            <a:endParaRPr lang="en-US" sz="1500">
              <a:solidFill>
                <a:schemeClr val="bg1"/>
              </a:solidFill>
            </a:endParaRPr>
          </a:p>
          <a:p>
            <a:pPr>
              <a:buClr>
                <a:schemeClr val="tx1"/>
              </a:buClr>
            </a:pPr>
            <a:r>
              <a:rPr lang="en-US" sz="1500">
                <a:solidFill>
                  <a:schemeClr val="bg1"/>
                </a:solidFill>
              </a:rPr>
              <a:t>The contractor will submit a </a:t>
            </a:r>
            <a:r>
              <a:rPr lang="en-US" sz="1500" b="1">
                <a:solidFill>
                  <a:schemeClr val="bg1"/>
                </a:solidFill>
              </a:rPr>
              <a:t>Bid Tabulation </a:t>
            </a:r>
            <a:r>
              <a:rPr lang="en-US" sz="1500">
                <a:solidFill>
                  <a:schemeClr val="bg1"/>
                </a:solidFill>
              </a:rPr>
              <a:t>after all bids are received. The bid tabulation should indicate which awarded contracts were to a Section 3 Business, if any, or indicate if Section 3 bids were not received. </a:t>
            </a:r>
            <a:endParaRPr lang="en-US" sz="1500">
              <a:solidFill>
                <a:schemeClr val="bg1"/>
              </a:solidFill>
              <a:cs typeface="Arial"/>
            </a:endParaRPr>
          </a:p>
          <a:p>
            <a:pPr>
              <a:buClr>
                <a:schemeClr val="tx1"/>
              </a:buClr>
            </a:pPr>
            <a:endParaRPr lang="en-US" sz="1500">
              <a:solidFill>
                <a:schemeClr val="bg1"/>
              </a:solidFill>
            </a:endParaRPr>
          </a:p>
          <a:p>
            <a:pPr>
              <a:buClr>
                <a:schemeClr val="tx1"/>
              </a:buClr>
            </a:pPr>
            <a:r>
              <a:rPr lang="en-US" sz="1500">
                <a:solidFill>
                  <a:schemeClr val="bg1"/>
                </a:solidFill>
              </a:rPr>
              <a:t>If a contractor fails to meet the numerical goal requirements, records that demonstrate efforts to comply with Section 3 goal requirements should remain readily available for reporting and auditing purposes.</a:t>
            </a:r>
            <a:endParaRPr lang="en-US" sz="1500">
              <a:solidFill>
                <a:schemeClr val="bg1"/>
              </a:solidFill>
              <a:cs typeface="Arial"/>
            </a:endParaRPr>
          </a:p>
          <a:p>
            <a:pPr>
              <a:buClr>
                <a:schemeClr val="tx1"/>
              </a:buClr>
            </a:pPr>
            <a:endParaRPr lang="en-US" sz="1500">
              <a:solidFill>
                <a:schemeClr val="bg1"/>
              </a:solidFill>
            </a:endParaRPr>
          </a:p>
        </p:txBody>
      </p:sp>
    </p:spTree>
    <p:extLst>
      <p:ext uri="{BB962C8B-B14F-4D97-AF65-F5344CB8AC3E}">
        <p14:creationId xmlns:p14="http://schemas.microsoft.com/office/powerpoint/2010/main" val="1964196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C0DEB-3519-A442-A3A0-82AA6EA0C593}"/>
              </a:ext>
            </a:extLst>
          </p:cNvPr>
          <p:cNvSpPr>
            <a:spLocks noGrp="1"/>
          </p:cNvSpPr>
          <p:nvPr>
            <p:ph type="title"/>
          </p:nvPr>
        </p:nvSpPr>
        <p:spPr>
          <a:xfrm>
            <a:off x="546312" y="3059852"/>
            <a:ext cx="5115337" cy="628787"/>
          </a:xfrm>
        </p:spPr>
        <p:txBody>
          <a:bodyPr/>
          <a:lstStyle/>
          <a:p>
            <a:pPr algn="ctr"/>
            <a:r>
              <a:rPr lang="en-US" sz="3600"/>
              <a:t>E-BID Announcement</a:t>
            </a:r>
          </a:p>
        </p:txBody>
      </p:sp>
      <p:pic>
        <p:nvPicPr>
          <p:cNvPr id="2" name="Picture 1">
            <a:extLst>
              <a:ext uri="{FF2B5EF4-FFF2-40B4-BE49-F238E27FC236}">
                <a16:creationId xmlns:a16="http://schemas.microsoft.com/office/drawing/2014/main" id="{943DF7BF-C65A-A968-AEB9-F68E057F906C}"/>
              </a:ext>
            </a:extLst>
          </p:cNvPr>
          <p:cNvPicPr>
            <a:picLocks noChangeAspect="1"/>
          </p:cNvPicPr>
          <p:nvPr/>
        </p:nvPicPr>
        <p:blipFill>
          <a:blip r:embed="rId2"/>
          <a:stretch>
            <a:fillRect/>
          </a:stretch>
        </p:blipFill>
        <p:spPr>
          <a:xfrm>
            <a:off x="6739866" y="356888"/>
            <a:ext cx="4746493" cy="6138252"/>
          </a:xfrm>
          <a:prstGeom prst="rect">
            <a:avLst/>
          </a:prstGeom>
        </p:spPr>
      </p:pic>
    </p:spTree>
    <p:extLst>
      <p:ext uri="{BB962C8B-B14F-4D97-AF65-F5344CB8AC3E}">
        <p14:creationId xmlns:p14="http://schemas.microsoft.com/office/powerpoint/2010/main" val="22683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C0DEB-3519-A442-A3A0-82AA6EA0C593}"/>
              </a:ext>
            </a:extLst>
          </p:cNvPr>
          <p:cNvSpPr>
            <a:spLocks noGrp="1"/>
          </p:cNvSpPr>
          <p:nvPr>
            <p:ph type="title"/>
          </p:nvPr>
        </p:nvSpPr>
        <p:spPr>
          <a:xfrm>
            <a:off x="640905" y="2888356"/>
            <a:ext cx="5115337" cy="628787"/>
          </a:xfrm>
        </p:spPr>
        <p:txBody>
          <a:bodyPr/>
          <a:lstStyle/>
          <a:p>
            <a:pPr algn="ctr"/>
            <a:r>
              <a:rPr lang="en-US" sz="3600"/>
              <a:t>Sample Bid Tabulation</a:t>
            </a:r>
          </a:p>
        </p:txBody>
      </p:sp>
      <p:pic>
        <p:nvPicPr>
          <p:cNvPr id="2" name="Picture 1">
            <a:extLst>
              <a:ext uri="{FF2B5EF4-FFF2-40B4-BE49-F238E27FC236}">
                <a16:creationId xmlns:a16="http://schemas.microsoft.com/office/drawing/2014/main" id="{14B1C4BE-3543-442A-0BC2-0D1AA493BBA9}"/>
              </a:ext>
            </a:extLst>
          </p:cNvPr>
          <p:cNvPicPr>
            <a:picLocks noChangeAspect="1"/>
          </p:cNvPicPr>
          <p:nvPr/>
        </p:nvPicPr>
        <p:blipFill>
          <a:blip r:embed="rId2"/>
          <a:stretch>
            <a:fillRect/>
          </a:stretch>
        </p:blipFill>
        <p:spPr>
          <a:xfrm>
            <a:off x="6816340" y="478148"/>
            <a:ext cx="4556567" cy="5903542"/>
          </a:xfrm>
          <a:prstGeom prst="rect">
            <a:avLst/>
          </a:prstGeom>
        </p:spPr>
      </p:pic>
    </p:spTree>
    <p:extLst>
      <p:ext uri="{BB962C8B-B14F-4D97-AF65-F5344CB8AC3E}">
        <p14:creationId xmlns:p14="http://schemas.microsoft.com/office/powerpoint/2010/main" val="38932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441D-7B32-A94D-8589-086E8C246383}"/>
              </a:ext>
            </a:extLst>
          </p:cNvPr>
          <p:cNvSpPr>
            <a:spLocks noGrp="1"/>
          </p:cNvSpPr>
          <p:nvPr>
            <p:ph type="title" idx="4294967295"/>
          </p:nvPr>
        </p:nvSpPr>
        <p:spPr>
          <a:xfrm>
            <a:off x="1093075" y="1775044"/>
            <a:ext cx="8632825" cy="603250"/>
          </a:xfrm>
          <a:prstGeom prst="rect">
            <a:avLst/>
          </a:prstGeom>
        </p:spPr>
        <p:txBody>
          <a:bodyPr/>
          <a:lstStyle/>
          <a:p>
            <a:r>
              <a:rPr lang="en-US" sz="3200">
                <a:solidFill>
                  <a:schemeClr val="bg1"/>
                </a:solidFill>
              </a:rPr>
              <a:t>Employment Opportunity Announcement</a:t>
            </a:r>
            <a:br>
              <a:rPr lang="en-US" sz="2400">
                <a:solidFill>
                  <a:schemeClr val="bg1"/>
                </a:solidFill>
              </a:rPr>
            </a:br>
            <a:r>
              <a:rPr lang="en-US" sz="2400">
                <a:solidFill>
                  <a:schemeClr val="bg1"/>
                </a:solidFill>
              </a:rPr>
              <a:t>(EOA) Requirements</a:t>
            </a:r>
          </a:p>
        </p:txBody>
      </p:sp>
      <p:sp>
        <p:nvSpPr>
          <p:cNvPr id="3" name="Text Placeholder 2">
            <a:extLst>
              <a:ext uri="{FF2B5EF4-FFF2-40B4-BE49-F238E27FC236}">
                <a16:creationId xmlns:a16="http://schemas.microsoft.com/office/drawing/2014/main" id="{73CC7BDD-7F70-0F46-94CD-C31A1F0DB0B7}"/>
              </a:ext>
            </a:extLst>
          </p:cNvPr>
          <p:cNvSpPr>
            <a:spLocks noGrp="1"/>
          </p:cNvSpPr>
          <p:nvPr>
            <p:ph type="body" sz="quarter" idx="4294967295"/>
          </p:nvPr>
        </p:nvSpPr>
        <p:spPr>
          <a:xfrm>
            <a:off x="1093075" y="2508635"/>
            <a:ext cx="11058525" cy="4979987"/>
          </a:xfrm>
          <a:prstGeom prst="rect">
            <a:avLst/>
          </a:prstGeom>
        </p:spPr>
        <p:txBody>
          <a:bodyPr lIns="91440" tIns="45720" rIns="91440" bIns="45720" anchor="t"/>
          <a:lstStyle/>
          <a:p>
            <a:pPr marL="0" indent="0">
              <a:lnSpc>
                <a:spcPct val="100000"/>
              </a:lnSpc>
              <a:buClr>
                <a:schemeClr val="tx1"/>
              </a:buClr>
              <a:buNone/>
            </a:pPr>
            <a:br>
              <a:rPr lang="en-US" sz="1800" dirty="0"/>
            </a:br>
            <a:r>
              <a:rPr lang="en-US" sz="1800" dirty="0">
                <a:solidFill>
                  <a:schemeClr val="bg1"/>
                </a:solidFill>
              </a:rPr>
              <a:t>When new hire opportunities arise throughout the duration of the project, an </a:t>
            </a:r>
            <a:r>
              <a:rPr lang="en-US" sz="1800" b="1" dirty="0">
                <a:solidFill>
                  <a:schemeClr val="bg1"/>
                </a:solidFill>
              </a:rPr>
              <a:t>Employment Opportunity Announcement (EOA) </a:t>
            </a:r>
            <a:r>
              <a:rPr lang="en-US" sz="1800" dirty="0">
                <a:solidFill>
                  <a:schemeClr val="bg1"/>
                </a:solidFill>
              </a:rPr>
              <a:t>must be submitted for dissemination to Section 3 Workers in HCDD’s online directory.</a:t>
            </a:r>
            <a:br>
              <a:rPr lang="en-US" sz="1800" dirty="0"/>
            </a:br>
            <a:endParaRPr lang="en-US" sz="1800">
              <a:solidFill>
                <a:schemeClr val="bg1"/>
              </a:solidFill>
            </a:endParaRPr>
          </a:p>
          <a:p>
            <a:pPr marL="227965" indent="-227965">
              <a:lnSpc>
                <a:spcPct val="100000"/>
              </a:lnSpc>
              <a:buClr>
                <a:schemeClr val="tx1"/>
              </a:buClr>
            </a:pPr>
            <a:r>
              <a:rPr lang="en-US" sz="1800" dirty="0">
                <a:solidFill>
                  <a:schemeClr val="bg1"/>
                </a:solidFill>
              </a:rPr>
              <a:t>HCDD must be notified of the results.</a:t>
            </a:r>
            <a:br>
              <a:rPr lang="en-US" sz="1800" dirty="0"/>
            </a:br>
            <a:endParaRPr lang="en-US" sz="1800">
              <a:solidFill>
                <a:schemeClr val="bg1"/>
              </a:solidFill>
              <a:cs typeface="Arial" panose="020B0604020202020204"/>
            </a:endParaRPr>
          </a:p>
          <a:p>
            <a:pPr marL="227965" indent="-227965">
              <a:lnSpc>
                <a:spcPct val="100000"/>
              </a:lnSpc>
              <a:buClr>
                <a:schemeClr val="tx1"/>
              </a:buClr>
            </a:pPr>
            <a:r>
              <a:rPr lang="en-US" sz="1800" dirty="0">
                <a:solidFill>
                  <a:schemeClr val="bg1"/>
                </a:solidFill>
              </a:rPr>
              <a:t>Results must include: </a:t>
            </a:r>
            <a:endParaRPr lang="en-US" sz="1800" dirty="0">
              <a:solidFill>
                <a:schemeClr val="bg1"/>
              </a:solidFill>
              <a:cs typeface="Arial"/>
            </a:endParaRPr>
          </a:p>
          <a:p>
            <a:pPr marL="0" indent="0">
              <a:lnSpc>
                <a:spcPct val="100000"/>
              </a:lnSpc>
              <a:buClr>
                <a:schemeClr val="tx1"/>
              </a:buClr>
              <a:buNone/>
            </a:pPr>
            <a:r>
              <a:rPr lang="en-US" sz="1800" dirty="0">
                <a:solidFill>
                  <a:schemeClr val="bg1"/>
                </a:solidFill>
              </a:rPr>
              <a:t>(1) Name of the New Hire; </a:t>
            </a:r>
            <a:endParaRPr lang="en-US" sz="1800" dirty="0">
              <a:solidFill>
                <a:schemeClr val="bg1"/>
              </a:solidFill>
              <a:cs typeface="Arial"/>
            </a:endParaRPr>
          </a:p>
          <a:p>
            <a:pPr marL="0" indent="0">
              <a:lnSpc>
                <a:spcPct val="100000"/>
              </a:lnSpc>
              <a:buNone/>
            </a:pPr>
            <a:r>
              <a:rPr lang="en-US" sz="1800" dirty="0">
                <a:solidFill>
                  <a:schemeClr val="bg1"/>
                </a:solidFill>
              </a:rPr>
              <a:t>(2) Section 3 Classification; and </a:t>
            </a:r>
          </a:p>
          <a:p>
            <a:pPr marL="0" indent="0">
              <a:lnSpc>
                <a:spcPct val="100000"/>
              </a:lnSpc>
              <a:buNone/>
            </a:pPr>
            <a:r>
              <a:rPr lang="en-US" sz="1800" dirty="0">
                <a:solidFill>
                  <a:schemeClr val="bg1"/>
                </a:solidFill>
              </a:rPr>
              <a:t>(3) Explanation, if a Section 3 Worker was not selected.   </a:t>
            </a:r>
            <a:endParaRPr lang="en-US" sz="1800" dirty="0">
              <a:solidFill>
                <a:schemeClr val="bg1"/>
              </a:solidFill>
              <a:cs typeface="Arial"/>
            </a:endParaRPr>
          </a:p>
          <a:p>
            <a:pPr marL="227965" indent="-227965">
              <a:buClr>
                <a:schemeClr val="tx1"/>
              </a:buClr>
            </a:pPr>
            <a:endParaRPr lang="en-US" sz="1800">
              <a:solidFill>
                <a:schemeClr val="bg1"/>
              </a:solidFill>
              <a:cs typeface="Arial"/>
            </a:endParaRPr>
          </a:p>
        </p:txBody>
      </p:sp>
    </p:spTree>
    <p:extLst>
      <p:ext uri="{BB962C8B-B14F-4D97-AF65-F5344CB8AC3E}">
        <p14:creationId xmlns:p14="http://schemas.microsoft.com/office/powerpoint/2010/main" val="353768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4009523" y="998612"/>
            <a:ext cx="8633791" cy="628787"/>
          </a:xfrm>
        </p:spPr>
        <p:txBody>
          <a:bodyPr/>
          <a:lstStyle/>
          <a:p>
            <a:r>
              <a:rPr lang="en-US" sz="3600">
                <a:solidFill>
                  <a:schemeClr val="tx2"/>
                </a:solidFill>
              </a:rPr>
              <a:t>Our Team Members</a:t>
            </a:r>
          </a:p>
        </p:txBody>
      </p:sp>
      <p:pic>
        <p:nvPicPr>
          <p:cNvPr id="14" name="Picture Placeholder 13">
            <a:extLst>
              <a:ext uri="{FF2B5EF4-FFF2-40B4-BE49-F238E27FC236}">
                <a16:creationId xmlns:a16="http://schemas.microsoft.com/office/drawing/2014/main" id="{A39952C7-3C63-F149-BC26-21353FE15124}"/>
              </a:ext>
            </a:extLst>
          </p:cNvPr>
          <p:cNvPicPr>
            <a:picLocks noGrp="1" noChangeAspect="1"/>
          </p:cNvPicPr>
          <p:nvPr>
            <p:ph type="pic" sz="quarter" idx="18"/>
          </p:nvPr>
        </p:nvPicPr>
        <p:blipFill>
          <a:blip r:embed="rId3"/>
          <a:srcRect t="38" b="38"/>
          <a:stretch/>
        </p:blipFill>
        <p:spPr>
          <a:xfrm>
            <a:off x="3155583" y="2356807"/>
            <a:ext cx="2196973" cy="2352560"/>
          </a:xfrm>
        </p:spPr>
      </p:pic>
      <p:sp>
        <p:nvSpPr>
          <p:cNvPr id="19" name="Text Placeholder 2">
            <a:extLst>
              <a:ext uri="{FF2B5EF4-FFF2-40B4-BE49-F238E27FC236}">
                <a16:creationId xmlns:a16="http://schemas.microsoft.com/office/drawing/2014/main" id="{07A57394-BA70-094C-B8B4-DAC9297CD08D}"/>
              </a:ext>
            </a:extLst>
          </p:cNvPr>
          <p:cNvSpPr txBox="1">
            <a:spLocks/>
          </p:cNvSpPr>
          <p:nvPr/>
        </p:nvSpPr>
        <p:spPr>
          <a:xfrm>
            <a:off x="2528946" y="4716124"/>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pPr>
            <a:r>
              <a:rPr lang="en-US">
                <a:solidFill>
                  <a:schemeClr val="tx2"/>
                </a:solidFill>
                <a:latin typeface="Arial" panose="020B0604020202020204" pitchFamily="34" charset="0"/>
                <a:cs typeface="Arial" panose="020B0604020202020204" pitchFamily="34" charset="0"/>
              </a:rPr>
              <a:t>Patricia Holcombe</a:t>
            </a:r>
          </a:p>
          <a:p>
            <a:pPr marL="0" indent="0">
              <a:spcBef>
                <a:spcPts val="0"/>
              </a:spcBef>
              <a:buClrTx/>
            </a:pPr>
            <a:r>
              <a:rPr lang="en-US" sz="1400" b="0">
                <a:solidFill>
                  <a:schemeClr val="tx2"/>
                </a:solidFill>
                <a:latin typeface="Arial"/>
                <a:cs typeface="Arial"/>
              </a:rPr>
              <a:t>Contract Administrator</a:t>
            </a:r>
            <a:br>
              <a:rPr lang="en-US" sz="1400" b="0">
                <a:solidFill>
                  <a:schemeClr val="tx2"/>
                </a:solidFill>
                <a:latin typeface="Arial" panose="020B0604020202020204" pitchFamily="34" charset="0"/>
                <a:cs typeface="Arial" panose="020B0604020202020204" pitchFamily="34" charset="0"/>
              </a:rPr>
            </a:b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53BA5B4C-D955-D281-0D8D-BCE465CB92FB}"/>
              </a:ext>
            </a:extLst>
          </p:cNvPr>
          <p:cNvSpPr txBox="1">
            <a:spLocks/>
          </p:cNvSpPr>
          <p:nvPr/>
        </p:nvSpPr>
        <p:spPr>
          <a:xfrm>
            <a:off x="6643508" y="4717719"/>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a:solidFill>
                  <a:schemeClr val="tx2"/>
                </a:solidFill>
                <a:latin typeface="Arial"/>
                <a:cs typeface="Arial"/>
              </a:rPr>
              <a:t>Kadina Seals</a:t>
            </a:r>
            <a:endParaRPr lang="en-US" sz="1400">
              <a:solidFill>
                <a:schemeClr val="tx2"/>
              </a:solidFill>
              <a:latin typeface="Arial"/>
              <a:cs typeface="Arial"/>
            </a:endParaRPr>
          </a:p>
          <a:p>
            <a:pPr marL="0" indent="0">
              <a:spcBef>
                <a:spcPts val="0"/>
              </a:spcBef>
              <a:buClrTx/>
            </a:pPr>
            <a:r>
              <a:rPr lang="en-US" sz="1400" b="0">
                <a:solidFill>
                  <a:schemeClr val="tx2"/>
                </a:solidFill>
                <a:latin typeface="Arial"/>
                <a:cs typeface="Arial"/>
              </a:rPr>
              <a:t>Contract Administrator</a:t>
            </a:r>
            <a:br>
              <a:rPr lang="en-US" sz="1400" b="0">
                <a:latin typeface="Arial" panose="020B0604020202020204" pitchFamily="34" charset="0"/>
                <a:cs typeface="Arial" panose="020B0604020202020204" pitchFamily="34" charset="0"/>
              </a:rPr>
            </a:b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5" name="Picture 4">
            <a:extLst>
              <a:ext uri="{FF2B5EF4-FFF2-40B4-BE49-F238E27FC236}">
                <a16:creationId xmlns:a16="http://schemas.microsoft.com/office/drawing/2014/main" id="{F3519E0C-0289-751E-26EE-11BB57730287}"/>
              </a:ext>
            </a:extLst>
          </p:cNvPr>
          <p:cNvPicPr>
            <a:picLocks noChangeAspect="1"/>
          </p:cNvPicPr>
          <p:nvPr/>
        </p:nvPicPr>
        <p:blipFill>
          <a:blip r:embed="rId4"/>
          <a:stretch>
            <a:fillRect/>
          </a:stretch>
        </p:blipFill>
        <p:spPr>
          <a:xfrm>
            <a:off x="7092202" y="2364439"/>
            <a:ext cx="2205320" cy="2353236"/>
          </a:xfrm>
          <a:prstGeom prst="ellipse">
            <a:avLst/>
          </a:prstGeom>
        </p:spPr>
      </p:pic>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C0DEB-3519-A442-A3A0-82AA6EA0C593}"/>
              </a:ext>
            </a:extLst>
          </p:cNvPr>
          <p:cNvSpPr>
            <a:spLocks noGrp="1"/>
          </p:cNvSpPr>
          <p:nvPr>
            <p:ph type="title"/>
          </p:nvPr>
        </p:nvSpPr>
        <p:spPr>
          <a:xfrm>
            <a:off x="577843" y="2580182"/>
            <a:ext cx="5115337" cy="628787"/>
          </a:xfrm>
        </p:spPr>
        <p:txBody>
          <a:bodyPr/>
          <a:lstStyle/>
          <a:p>
            <a:pPr algn="ctr"/>
            <a:r>
              <a:rPr lang="en-US" sz="3600"/>
              <a:t>Employment Opportunity Announcement</a:t>
            </a:r>
          </a:p>
        </p:txBody>
      </p:sp>
      <p:pic>
        <p:nvPicPr>
          <p:cNvPr id="2" name="Picture 1">
            <a:extLst>
              <a:ext uri="{FF2B5EF4-FFF2-40B4-BE49-F238E27FC236}">
                <a16:creationId xmlns:a16="http://schemas.microsoft.com/office/drawing/2014/main" id="{6776BBC1-336D-6508-8C20-076C89E66156}"/>
              </a:ext>
            </a:extLst>
          </p:cNvPr>
          <p:cNvPicPr>
            <a:picLocks noChangeAspect="1"/>
          </p:cNvPicPr>
          <p:nvPr/>
        </p:nvPicPr>
        <p:blipFill>
          <a:blip r:embed="rId2"/>
          <a:stretch>
            <a:fillRect/>
          </a:stretch>
        </p:blipFill>
        <p:spPr>
          <a:xfrm>
            <a:off x="6653514" y="371127"/>
            <a:ext cx="4710896" cy="6106099"/>
          </a:xfrm>
          <a:prstGeom prst="rect">
            <a:avLst/>
          </a:prstGeom>
        </p:spPr>
      </p:pic>
    </p:spTree>
    <p:extLst>
      <p:ext uri="{BB962C8B-B14F-4D97-AF65-F5344CB8AC3E}">
        <p14:creationId xmlns:p14="http://schemas.microsoft.com/office/powerpoint/2010/main" val="7497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5237-2AE3-5397-B567-E995C75B8D60}"/>
              </a:ext>
            </a:extLst>
          </p:cNvPr>
          <p:cNvSpPr/>
          <p:nvPr/>
        </p:nvSpPr>
        <p:spPr>
          <a:xfrm>
            <a:off x="0" y="2091558"/>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2655581" y="2422734"/>
            <a:ext cx="7140061" cy="2584247"/>
          </a:xfrm>
        </p:spPr>
        <p:txBody>
          <a:bodyPr/>
          <a:lstStyle/>
          <a:p>
            <a:r>
              <a:rPr lang="en-US"/>
              <a:t>POST AWARD ACTIVITIES</a:t>
            </a:r>
          </a:p>
        </p:txBody>
      </p:sp>
    </p:spTree>
    <p:extLst>
      <p:ext uri="{BB962C8B-B14F-4D97-AF65-F5344CB8AC3E}">
        <p14:creationId xmlns:p14="http://schemas.microsoft.com/office/powerpoint/2010/main" val="9920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4B0D-C1B2-4844-96BD-99A6477729A4}"/>
              </a:ext>
            </a:extLst>
          </p:cNvPr>
          <p:cNvSpPr>
            <a:spLocks noGrp="1"/>
          </p:cNvSpPr>
          <p:nvPr>
            <p:ph type="title" idx="4294967295"/>
          </p:nvPr>
        </p:nvSpPr>
        <p:spPr>
          <a:xfrm>
            <a:off x="1008993" y="1899745"/>
            <a:ext cx="8634413" cy="590550"/>
          </a:xfrm>
          <a:prstGeom prst="rect">
            <a:avLst/>
          </a:prstGeom>
        </p:spPr>
        <p:txBody>
          <a:bodyPr/>
          <a:lstStyle/>
          <a:p>
            <a:r>
              <a:rPr lang="en-US" sz="3200">
                <a:solidFill>
                  <a:schemeClr val="bg1"/>
                </a:solidFill>
              </a:rPr>
              <a:t>Contractor Requirements (Post Award)</a:t>
            </a:r>
          </a:p>
        </p:txBody>
      </p:sp>
      <p:sp>
        <p:nvSpPr>
          <p:cNvPr id="3" name="Text Placeholder 2">
            <a:extLst>
              <a:ext uri="{FF2B5EF4-FFF2-40B4-BE49-F238E27FC236}">
                <a16:creationId xmlns:a16="http://schemas.microsoft.com/office/drawing/2014/main" id="{58466CF3-2094-9B43-87B9-2BF879564DC0}"/>
              </a:ext>
            </a:extLst>
          </p:cNvPr>
          <p:cNvSpPr>
            <a:spLocks noGrp="1"/>
          </p:cNvSpPr>
          <p:nvPr>
            <p:ph type="body" sz="quarter" idx="4294967295"/>
          </p:nvPr>
        </p:nvSpPr>
        <p:spPr>
          <a:xfrm>
            <a:off x="839185" y="2732032"/>
            <a:ext cx="11058525" cy="3713163"/>
          </a:xfrm>
          <a:prstGeom prst="rect">
            <a:avLst/>
          </a:prstGeom>
        </p:spPr>
        <p:txBody>
          <a:bodyPr lIns="91440" tIns="45720" rIns="91440" bIns="45720" anchor="t"/>
          <a:lstStyle/>
          <a:p>
            <a:pPr marL="227965" indent="-227965">
              <a:buClr>
                <a:schemeClr val="tx1"/>
              </a:buClr>
            </a:pPr>
            <a:r>
              <a:rPr lang="en-US" sz="1800" dirty="0">
                <a:solidFill>
                  <a:schemeClr val="bg1"/>
                </a:solidFill>
              </a:rPr>
              <a:t>A Section 3 Participation Plan with Letters of Intent (LOI) must be executed with Pre-Award Services </a:t>
            </a:r>
            <a:r>
              <a:rPr lang="en-US" sz="1800" b="1" dirty="0">
                <a:solidFill>
                  <a:schemeClr val="bg1"/>
                </a:solidFill>
              </a:rPr>
              <a:t>prior</a:t>
            </a:r>
            <a:r>
              <a:rPr lang="en-US" sz="1800" dirty="0">
                <a:solidFill>
                  <a:schemeClr val="bg1"/>
                </a:solidFill>
              </a:rPr>
              <a:t> to scheduling a pre-construction meeting and obtaining the Notice to Proceed (NTP).</a:t>
            </a:r>
            <a:endParaRPr lang="en-US" dirty="0">
              <a:solidFill>
                <a:schemeClr val="bg1"/>
              </a:solidFill>
            </a:endParaRPr>
          </a:p>
          <a:p>
            <a:pPr marL="0" indent="0">
              <a:buClr>
                <a:schemeClr val="tx1"/>
              </a:buClr>
              <a:buNone/>
            </a:pPr>
            <a:endParaRPr lang="en-US" sz="1800">
              <a:solidFill>
                <a:schemeClr val="bg1"/>
              </a:solidFill>
            </a:endParaRPr>
          </a:p>
          <a:p>
            <a:pPr marL="227965" indent="-227965">
              <a:buClr>
                <a:schemeClr val="tx1"/>
              </a:buClr>
            </a:pPr>
            <a:r>
              <a:rPr lang="en-US" sz="1800" dirty="0">
                <a:solidFill>
                  <a:schemeClr val="bg1"/>
                </a:solidFill>
              </a:rPr>
              <a:t>A pre-construction meeting will be held with the Owner, Developer and Prime Contractor to discuss program rules and compliance expectations. </a:t>
            </a:r>
            <a:endParaRPr lang="en-US" sz="1800" dirty="0">
              <a:solidFill>
                <a:schemeClr val="bg1"/>
              </a:solidFill>
              <a:cs typeface="Arial"/>
            </a:endParaRPr>
          </a:p>
          <a:p>
            <a:pPr marL="0" indent="0">
              <a:buClr>
                <a:schemeClr val="tx1"/>
              </a:buClr>
              <a:buNone/>
            </a:pPr>
            <a:endParaRPr lang="en-US" sz="1800">
              <a:solidFill>
                <a:schemeClr val="bg1"/>
              </a:solidFill>
            </a:endParaRPr>
          </a:p>
          <a:p>
            <a:pPr marL="227965" indent="-227965">
              <a:buClr>
                <a:schemeClr val="tx1"/>
              </a:buClr>
            </a:pPr>
            <a:r>
              <a:rPr lang="en-US" sz="1800" dirty="0">
                <a:solidFill>
                  <a:schemeClr val="bg1"/>
                </a:solidFill>
              </a:rPr>
              <a:t>Contracted compliance personnel and subcontractors are strongly encouraged to attend the pre-construction meeting to ensure compliance requirements are understood before project activity commences.</a:t>
            </a:r>
            <a:endParaRPr lang="en-US" sz="1800" dirty="0">
              <a:solidFill>
                <a:schemeClr val="bg1"/>
              </a:solidFill>
              <a:cs typeface="Arial"/>
            </a:endParaRPr>
          </a:p>
          <a:p>
            <a:pPr marL="0" indent="0">
              <a:buClr>
                <a:schemeClr val="tx1"/>
              </a:buClr>
              <a:buNone/>
            </a:pPr>
            <a:endParaRPr lang="en-US" sz="1800">
              <a:solidFill>
                <a:schemeClr val="bg1"/>
              </a:solidFill>
            </a:endParaRPr>
          </a:p>
          <a:p>
            <a:pPr marL="0" indent="0">
              <a:buClr>
                <a:schemeClr val="tx1"/>
              </a:buClr>
              <a:buNone/>
            </a:pPr>
            <a:endParaRPr lang="en-US" sz="1800">
              <a:solidFill>
                <a:schemeClr val="bg1"/>
              </a:solidFill>
            </a:endParaRPr>
          </a:p>
          <a:p>
            <a:pPr marL="0" indent="0">
              <a:buClr>
                <a:schemeClr val="tx1"/>
              </a:buClr>
              <a:buNone/>
            </a:pPr>
            <a:endParaRPr lang="en-US" sz="1800">
              <a:solidFill>
                <a:schemeClr val="bg1"/>
              </a:solidFill>
            </a:endParaRPr>
          </a:p>
          <a:p>
            <a:pPr marL="0" indent="0">
              <a:buClr>
                <a:schemeClr val="tx1"/>
              </a:buClr>
              <a:buNone/>
            </a:pPr>
            <a:endParaRPr lang="en-US" sz="1800">
              <a:solidFill>
                <a:schemeClr val="bg1"/>
              </a:solidFill>
            </a:endParaRPr>
          </a:p>
        </p:txBody>
      </p:sp>
    </p:spTree>
    <p:extLst>
      <p:ext uri="{BB962C8B-B14F-4D97-AF65-F5344CB8AC3E}">
        <p14:creationId xmlns:p14="http://schemas.microsoft.com/office/powerpoint/2010/main" val="381897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4B0D-C1B2-4844-96BD-99A6477729A4}"/>
              </a:ext>
            </a:extLst>
          </p:cNvPr>
          <p:cNvSpPr>
            <a:spLocks noGrp="1"/>
          </p:cNvSpPr>
          <p:nvPr>
            <p:ph type="title" idx="4294967295"/>
          </p:nvPr>
        </p:nvSpPr>
        <p:spPr>
          <a:xfrm>
            <a:off x="1038225" y="1815991"/>
            <a:ext cx="10115550" cy="628650"/>
          </a:xfrm>
          <a:prstGeom prst="rect">
            <a:avLst/>
          </a:prstGeom>
        </p:spPr>
        <p:txBody>
          <a:bodyPr/>
          <a:lstStyle/>
          <a:p>
            <a:r>
              <a:rPr lang="en-US" sz="3600">
                <a:solidFill>
                  <a:schemeClr val="bg1"/>
                </a:solidFill>
              </a:rPr>
              <a:t>Contractor Requirements (Post Award) Cont.</a:t>
            </a:r>
          </a:p>
        </p:txBody>
      </p:sp>
      <p:sp>
        <p:nvSpPr>
          <p:cNvPr id="3" name="Text Placeholder 2">
            <a:extLst>
              <a:ext uri="{FF2B5EF4-FFF2-40B4-BE49-F238E27FC236}">
                <a16:creationId xmlns:a16="http://schemas.microsoft.com/office/drawing/2014/main" id="{58466CF3-2094-9B43-87B9-2BF879564DC0}"/>
              </a:ext>
            </a:extLst>
          </p:cNvPr>
          <p:cNvSpPr>
            <a:spLocks noGrp="1"/>
          </p:cNvSpPr>
          <p:nvPr>
            <p:ph type="body" sz="quarter" idx="4294967295"/>
          </p:nvPr>
        </p:nvSpPr>
        <p:spPr>
          <a:xfrm>
            <a:off x="1038225" y="2444641"/>
            <a:ext cx="11058525" cy="3714750"/>
          </a:xfrm>
          <a:prstGeom prst="rect">
            <a:avLst/>
          </a:prstGeom>
        </p:spPr>
        <p:txBody>
          <a:bodyPr lIns="91440" tIns="45720" rIns="91440" bIns="45720" anchor="t"/>
          <a:lstStyle/>
          <a:p>
            <a:pPr>
              <a:buClr>
                <a:schemeClr val="tx1"/>
              </a:buClr>
            </a:pPr>
            <a:r>
              <a:rPr lang="en-US" sz="1800">
                <a:solidFill>
                  <a:schemeClr val="bg1"/>
                </a:solidFill>
              </a:rPr>
              <a:t>Section 3 covered contracts must include the federal regulations 24 C.F.R. Part 75.</a:t>
            </a:r>
            <a:endParaRPr lang="en-US" sz="1800">
              <a:solidFill>
                <a:schemeClr val="bg1"/>
              </a:solidFill>
              <a:cs typeface="Arial" panose="020B0604020202020204"/>
            </a:endParaRPr>
          </a:p>
          <a:p>
            <a:pPr>
              <a:buClr>
                <a:schemeClr val="tx1"/>
              </a:buClr>
            </a:pPr>
            <a:r>
              <a:rPr lang="en-US" sz="1800">
                <a:solidFill>
                  <a:schemeClr val="bg1"/>
                </a:solidFill>
              </a:rPr>
              <a:t>DR17 Multi-family projects must include the Workforce Provision Appendix 15.</a:t>
            </a:r>
            <a:endParaRPr lang="en-US" sz="1800">
              <a:solidFill>
                <a:schemeClr val="bg1"/>
              </a:solidFill>
              <a:cs typeface="Arial"/>
            </a:endParaRPr>
          </a:p>
          <a:p>
            <a:pPr>
              <a:buClr>
                <a:schemeClr val="tx1"/>
              </a:buClr>
            </a:pPr>
            <a:r>
              <a:rPr lang="en-US" sz="1800">
                <a:solidFill>
                  <a:schemeClr val="bg1"/>
                </a:solidFill>
              </a:rPr>
              <a:t>Federal General Services Administration’s System for Award Management (SAMs) and Texas Comptroller search results for each contractor and subcontractor performing on project is required at the execution of a contract and </a:t>
            </a:r>
            <a:r>
              <a:rPr lang="en-US" sz="1800" b="1">
                <a:solidFill>
                  <a:schemeClr val="bg1"/>
                </a:solidFill>
              </a:rPr>
              <a:t>annually</a:t>
            </a:r>
            <a:r>
              <a:rPr lang="en-US" sz="1800">
                <a:solidFill>
                  <a:schemeClr val="bg1"/>
                </a:solidFill>
              </a:rPr>
              <a:t>.</a:t>
            </a:r>
          </a:p>
          <a:p>
            <a:pPr>
              <a:buClr>
                <a:schemeClr val="tx1"/>
              </a:buClr>
            </a:pPr>
            <a:r>
              <a:rPr lang="en-US" sz="1800">
                <a:solidFill>
                  <a:schemeClr val="bg1"/>
                </a:solidFill>
              </a:rPr>
              <a:t>The Prime Contractor must ensure all contractors comply with numerical goal, reporting requirements, and review documents for accuracy before submitting to HCDD.</a:t>
            </a:r>
          </a:p>
          <a:p>
            <a:pPr>
              <a:buClr>
                <a:schemeClr val="tx1"/>
              </a:buClr>
            </a:pPr>
            <a:r>
              <a:rPr lang="en-US" sz="1800">
                <a:solidFill>
                  <a:schemeClr val="bg1"/>
                </a:solidFill>
              </a:rPr>
              <a:t>The Prime Contractor must report and submit any contract changes and/or change orders in LCP Tracker.</a:t>
            </a:r>
          </a:p>
          <a:p>
            <a:pPr>
              <a:buClr>
                <a:schemeClr val="tx1"/>
              </a:buClr>
            </a:pPr>
            <a:r>
              <a:rPr lang="en-US" sz="1800">
                <a:solidFill>
                  <a:schemeClr val="bg1"/>
                </a:solidFill>
              </a:rPr>
              <a:t>Section 3 signage must be onsite at the project </a:t>
            </a:r>
            <a:r>
              <a:rPr lang="en-US" sz="1800" b="1">
                <a:solidFill>
                  <a:schemeClr val="bg1"/>
                </a:solidFill>
              </a:rPr>
              <a:t>in a size visible from street view</a:t>
            </a:r>
            <a:r>
              <a:rPr lang="en-US" sz="1800">
                <a:solidFill>
                  <a:schemeClr val="bg1"/>
                </a:solidFill>
              </a:rPr>
              <a:t>.</a:t>
            </a:r>
            <a:endParaRPr lang="en-US" sz="1800">
              <a:solidFill>
                <a:schemeClr val="bg1"/>
              </a:solidFill>
              <a:cs typeface="Arial"/>
            </a:endParaRPr>
          </a:p>
          <a:p>
            <a:pPr>
              <a:buClr>
                <a:schemeClr val="tx1"/>
              </a:buClr>
            </a:pPr>
            <a:endParaRPr lang="en-US" sz="1800">
              <a:solidFill>
                <a:schemeClr val="bg1"/>
              </a:solidFill>
            </a:endParaRPr>
          </a:p>
          <a:p>
            <a:pPr>
              <a:buClr>
                <a:schemeClr val="tx1"/>
              </a:buClr>
            </a:pPr>
            <a:endParaRPr lang="en-US" sz="1800">
              <a:solidFill>
                <a:schemeClr val="bg1"/>
              </a:solidFill>
            </a:endParaRPr>
          </a:p>
          <a:p>
            <a:pPr>
              <a:buClr>
                <a:schemeClr val="tx1"/>
              </a:buClr>
            </a:pPr>
            <a:endParaRPr lang="en-US" sz="1800">
              <a:solidFill>
                <a:schemeClr val="bg1"/>
              </a:solidFill>
            </a:endParaRPr>
          </a:p>
          <a:p>
            <a:pPr>
              <a:buClr>
                <a:schemeClr val="tx1"/>
              </a:buClr>
            </a:pPr>
            <a:endParaRPr lang="en-US" sz="1800">
              <a:solidFill>
                <a:schemeClr val="bg1"/>
              </a:solidFill>
            </a:endParaRPr>
          </a:p>
        </p:txBody>
      </p:sp>
    </p:spTree>
    <p:extLst>
      <p:ext uri="{BB962C8B-B14F-4D97-AF65-F5344CB8AC3E}">
        <p14:creationId xmlns:p14="http://schemas.microsoft.com/office/powerpoint/2010/main" val="3702743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C0DEB-3519-A442-A3A0-82AA6EA0C593}"/>
              </a:ext>
            </a:extLst>
          </p:cNvPr>
          <p:cNvSpPr>
            <a:spLocks noGrp="1"/>
          </p:cNvSpPr>
          <p:nvPr>
            <p:ph type="title"/>
          </p:nvPr>
        </p:nvSpPr>
        <p:spPr>
          <a:xfrm>
            <a:off x="588636" y="3038641"/>
            <a:ext cx="5115337" cy="628787"/>
          </a:xfrm>
        </p:spPr>
        <p:txBody>
          <a:bodyPr/>
          <a:lstStyle/>
          <a:p>
            <a:pPr algn="ctr"/>
            <a:r>
              <a:rPr lang="en-US" sz="3600">
                <a:latin typeface="Arial" panose="020B0604020202020204" pitchFamily="34" charset="0"/>
                <a:cs typeface="Arial" panose="020B0604020202020204" pitchFamily="34" charset="0"/>
              </a:rPr>
              <a:t>Signage Template</a:t>
            </a:r>
            <a:br>
              <a:rPr lang="en-US" sz="3600">
                <a:solidFill>
                  <a:srgbClr val="0067AC"/>
                </a:solidFill>
                <a:latin typeface="Arial" panose="020B0604020202020204" pitchFamily="34" charset="0"/>
                <a:cs typeface="Arial" panose="020B0604020202020204" pitchFamily="34" charset="0"/>
              </a:rPr>
            </a:br>
            <a:endParaRPr lang="en-US" sz="3600"/>
          </a:p>
        </p:txBody>
      </p:sp>
      <p:grpSp>
        <p:nvGrpSpPr>
          <p:cNvPr id="10" name="Group 9">
            <a:extLst>
              <a:ext uri="{FF2B5EF4-FFF2-40B4-BE49-F238E27FC236}">
                <a16:creationId xmlns:a16="http://schemas.microsoft.com/office/drawing/2014/main" id="{432D493F-359C-164B-A2B2-2AE566714788}"/>
              </a:ext>
            </a:extLst>
          </p:cNvPr>
          <p:cNvGrpSpPr/>
          <p:nvPr/>
        </p:nvGrpSpPr>
        <p:grpSpPr>
          <a:xfrm>
            <a:off x="6578741" y="593726"/>
            <a:ext cx="5024623" cy="5518616"/>
            <a:chOff x="4863853" y="0"/>
            <a:chExt cx="4180125" cy="5146900"/>
          </a:xfrm>
        </p:grpSpPr>
        <p:pic>
          <p:nvPicPr>
            <p:cNvPr id="11" name="Picture 2" descr="Custom Yard Signs &amp; Lawn Signs | Vistaprint">
              <a:extLst>
                <a:ext uri="{FF2B5EF4-FFF2-40B4-BE49-F238E27FC236}">
                  <a16:creationId xmlns:a16="http://schemas.microsoft.com/office/drawing/2014/main" id="{1A98F47D-059A-564A-A012-A2EC670C7F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6" t="9049" r="23460" b="13126"/>
            <a:stretch/>
          </p:blipFill>
          <p:spPr bwMode="auto">
            <a:xfrm flipH="1">
              <a:off x="4863853" y="0"/>
              <a:ext cx="4180125" cy="5146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B049191-B9E8-0240-BE34-FB717CA81A97}"/>
                </a:ext>
              </a:extLst>
            </p:cNvPr>
            <p:cNvPicPr>
              <a:picLocks noChangeAspect="1"/>
            </p:cNvPicPr>
            <p:nvPr/>
          </p:nvPicPr>
          <p:blipFill rotWithShape="1">
            <a:blip r:embed="rId3"/>
            <a:srcRect l="3645" t="10920" r="7491" b="4705"/>
            <a:stretch/>
          </p:blipFill>
          <p:spPr>
            <a:xfrm>
              <a:off x="5535543" y="1027247"/>
              <a:ext cx="2236857" cy="2535104"/>
            </a:xfrm>
            <a:prstGeom prst="rect">
              <a:avLst/>
            </a:prstGeom>
          </p:spPr>
        </p:pic>
      </p:grpSp>
    </p:spTree>
    <p:extLst>
      <p:ext uri="{BB962C8B-B14F-4D97-AF65-F5344CB8AC3E}">
        <p14:creationId xmlns:p14="http://schemas.microsoft.com/office/powerpoint/2010/main" val="323273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A78D2A-B0E3-99DE-8266-E9295DBB7B05}"/>
              </a:ext>
            </a:extLst>
          </p:cNvPr>
          <p:cNvSpPr/>
          <p:nvPr/>
        </p:nvSpPr>
        <p:spPr>
          <a:xfrm>
            <a:off x="0" y="2107424"/>
            <a:ext cx="12192000" cy="30321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68F2350-54D8-E342-85D7-1710B93D901C}"/>
              </a:ext>
            </a:extLst>
          </p:cNvPr>
          <p:cNvSpPr>
            <a:spLocks noGrp="1"/>
          </p:cNvSpPr>
          <p:nvPr>
            <p:ph type="body" sz="quarter" idx="10"/>
          </p:nvPr>
        </p:nvSpPr>
        <p:spPr>
          <a:xfrm>
            <a:off x="2126576" y="2223037"/>
            <a:ext cx="7938847" cy="2584247"/>
          </a:xfrm>
        </p:spPr>
        <p:txBody>
          <a:bodyPr/>
          <a:lstStyle/>
          <a:p>
            <a:r>
              <a:rPr lang="en-US"/>
              <a:t>COMPLIANCE FORMS PACKET</a:t>
            </a:r>
          </a:p>
          <a:p>
            <a:endParaRPr lang="en-US"/>
          </a:p>
        </p:txBody>
      </p:sp>
      <p:sp>
        <p:nvSpPr>
          <p:cNvPr id="9" name="Text Placeholder 8">
            <a:extLst>
              <a:ext uri="{FF2B5EF4-FFF2-40B4-BE49-F238E27FC236}">
                <a16:creationId xmlns:a16="http://schemas.microsoft.com/office/drawing/2014/main" id="{F323DA9A-CAC7-AE4F-AA86-0705E56825BE}"/>
              </a:ext>
            </a:extLst>
          </p:cNvPr>
          <p:cNvSpPr>
            <a:spLocks noGrp="1"/>
          </p:cNvSpPr>
          <p:nvPr>
            <p:ph type="body" sz="quarter" idx="11"/>
          </p:nvPr>
        </p:nvSpPr>
        <p:spPr>
          <a:xfrm>
            <a:off x="4368246" y="3961201"/>
            <a:ext cx="3455505" cy="762000"/>
          </a:xfrm>
          <a:prstGeom prst="rect">
            <a:avLst/>
          </a:prstGeom>
        </p:spPr>
        <p:txBody>
          <a:bodyPr lIns="91440" tIns="45720" rIns="91440" bIns="45720" anchor="t"/>
          <a:lstStyle/>
          <a:p>
            <a:pPr marL="0" indent="0" algn="ctr">
              <a:buNone/>
            </a:pPr>
            <a:r>
              <a:rPr lang="en-US">
                <a:solidFill>
                  <a:schemeClr val="tx2"/>
                </a:solidFill>
              </a:rPr>
              <a:t>FOR CONTRACTS GREATER THAN $100,000.00</a:t>
            </a:r>
          </a:p>
          <a:p>
            <a:pPr algn="ctr"/>
            <a:endParaRPr lang="en-US">
              <a:solidFill>
                <a:schemeClr val="tx2"/>
              </a:solidFill>
            </a:endParaRPr>
          </a:p>
        </p:txBody>
      </p:sp>
    </p:spTree>
    <p:extLst>
      <p:ext uri="{BB962C8B-B14F-4D97-AF65-F5344CB8AC3E}">
        <p14:creationId xmlns:p14="http://schemas.microsoft.com/office/powerpoint/2010/main" val="2371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F616-4EE4-F14C-8222-F48FD91239EA}"/>
              </a:ext>
            </a:extLst>
          </p:cNvPr>
          <p:cNvSpPr>
            <a:spLocks noGrp="1"/>
          </p:cNvSpPr>
          <p:nvPr>
            <p:ph type="title" idx="4294967295"/>
          </p:nvPr>
        </p:nvSpPr>
        <p:spPr>
          <a:xfrm>
            <a:off x="767255" y="1525971"/>
            <a:ext cx="8923338" cy="628650"/>
          </a:xfrm>
          <a:prstGeom prst="rect">
            <a:avLst/>
          </a:prstGeom>
        </p:spPr>
        <p:txBody>
          <a:bodyPr/>
          <a:lstStyle/>
          <a:p>
            <a:r>
              <a:rPr lang="en-US" sz="3600">
                <a:solidFill>
                  <a:schemeClr val="tx1"/>
                </a:solidFill>
                <a:latin typeface="Arial"/>
                <a:cs typeface="Arial"/>
              </a:rPr>
              <a:t>Compliance Forms Packet &gt;$100,000.00</a:t>
            </a:r>
            <a:endParaRPr lang="en-US" sz="3600">
              <a:solidFill>
                <a:schemeClr val="tx1"/>
              </a:solidFill>
            </a:endParaRPr>
          </a:p>
        </p:txBody>
      </p:sp>
      <p:sp>
        <p:nvSpPr>
          <p:cNvPr id="3" name="Content Placeholder 2">
            <a:extLst>
              <a:ext uri="{FF2B5EF4-FFF2-40B4-BE49-F238E27FC236}">
                <a16:creationId xmlns:a16="http://schemas.microsoft.com/office/drawing/2014/main" id="{F9A60221-0C07-6043-9E08-C85EDACAFADB}"/>
              </a:ext>
            </a:extLst>
          </p:cNvPr>
          <p:cNvSpPr>
            <a:spLocks noGrp="1"/>
          </p:cNvSpPr>
          <p:nvPr>
            <p:ph idx="4294967295"/>
          </p:nvPr>
        </p:nvSpPr>
        <p:spPr>
          <a:xfrm>
            <a:off x="462455" y="2154621"/>
            <a:ext cx="11109434" cy="5334000"/>
          </a:xfrm>
          <a:prstGeom prst="rect">
            <a:avLst/>
          </a:prstGeom>
        </p:spPr>
        <p:txBody>
          <a:bodyPr lIns="91440" tIns="45720" rIns="91440" bIns="45720" anchor="t">
            <a:noAutofit/>
          </a:bodyPr>
          <a:lstStyle/>
          <a:p>
            <a:pPr lvl="0">
              <a:lnSpc>
                <a:spcPct val="100000"/>
              </a:lnSpc>
              <a:spcBef>
                <a:spcPct val="20000"/>
              </a:spcBef>
              <a:buClr>
                <a:schemeClr val="tx1"/>
              </a:buClr>
            </a:pPr>
            <a:r>
              <a:rPr lang="en-US" sz="1200">
                <a:solidFill>
                  <a:schemeClr val="bg1"/>
                </a:solidFill>
              </a:rPr>
              <a:t>Compliance Forms must be submitted by contractors/subcontractors, no later than </a:t>
            </a:r>
            <a:r>
              <a:rPr lang="en-US" sz="1200" b="1">
                <a:solidFill>
                  <a:schemeClr val="bg1"/>
                </a:solidFill>
              </a:rPr>
              <a:t>five (5) business days</a:t>
            </a:r>
            <a:r>
              <a:rPr lang="en-US" sz="1200">
                <a:solidFill>
                  <a:schemeClr val="bg1"/>
                </a:solidFill>
              </a:rPr>
              <a:t> from execution of contract agreement. </a:t>
            </a:r>
            <a:endParaRPr lang="en-US" sz="1200" b="1">
              <a:solidFill>
                <a:schemeClr val="bg1"/>
              </a:solidFill>
              <a:cs typeface="Arial"/>
            </a:endParaRPr>
          </a:p>
          <a:p>
            <a:pPr lvl="0">
              <a:lnSpc>
                <a:spcPct val="100000"/>
              </a:lnSpc>
              <a:spcBef>
                <a:spcPct val="20000"/>
              </a:spcBef>
              <a:buClr>
                <a:schemeClr val="tx1"/>
              </a:buClr>
            </a:pPr>
            <a:endParaRPr lang="en-US" sz="1200" b="1">
              <a:solidFill>
                <a:schemeClr val="bg1"/>
              </a:solidFill>
              <a:cs typeface="Arial"/>
            </a:endParaRPr>
          </a:p>
          <a:p>
            <a:pPr lvl="0">
              <a:lnSpc>
                <a:spcPct val="100000"/>
              </a:lnSpc>
              <a:spcBef>
                <a:spcPct val="20000"/>
              </a:spcBef>
              <a:buClr>
                <a:schemeClr val="tx1"/>
              </a:buClr>
            </a:pPr>
            <a:r>
              <a:rPr lang="en-US" sz="1200" b="1">
                <a:solidFill>
                  <a:schemeClr val="bg1"/>
                </a:solidFill>
                <a:cs typeface="Arial"/>
              </a:rPr>
              <a:t>Initial Requirements:</a:t>
            </a:r>
          </a:p>
          <a:p>
            <a:pPr lvl="0">
              <a:lnSpc>
                <a:spcPct val="100000"/>
              </a:lnSpc>
              <a:spcBef>
                <a:spcPct val="20000"/>
              </a:spcBef>
              <a:buClr>
                <a:schemeClr val="tx1"/>
              </a:buClr>
            </a:pPr>
            <a:endParaRPr lang="en-US" sz="1200">
              <a:solidFill>
                <a:schemeClr val="bg1"/>
              </a:solidFill>
              <a:cs typeface="Arial"/>
            </a:endParaRPr>
          </a:p>
          <a:p>
            <a:pPr marL="342900" lvl="0" indent="-342900">
              <a:lnSpc>
                <a:spcPct val="110000"/>
              </a:lnSpc>
              <a:spcBef>
                <a:spcPct val="20000"/>
              </a:spcBef>
              <a:buClr>
                <a:schemeClr val="tx1"/>
              </a:buClr>
              <a:buFont typeface="Arial" panose="020B0604020202020204" pitchFamily="34" charset="0"/>
              <a:buChar char="•"/>
            </a:pPr>
            <a:r>
              <a:rPr lang="en-US" sz="1200" b="1">
                <a:solidFill>
                  <a:schemeClr val="bg1"/>
                </a:solidFill>
                <a:cs typeface="Arial"/>
              </a:rPr>
              <a:t>Compliance Cover Page: </a:t>
            </a:r>
            <a:r>
              <a:rPr lang="en-US" sz="1200">
                <a:solidFill>
                  <a:schemeClr val="bg1"/>
                </a:solidFill>
                <a:cs typeface="Arial"/>
              </a:rPr>
              <a:t>Captures vital contractor and subcontractor information and used to setup project in various systems.</a:t>
            </a:r>
          </a:p>
          <a:p>
            <a:pPr marL="342900" lvl="0" indent="-342900">
              <a:lnSpc>
                <a:spcPct val="110000"/>
              </a:lnSpc>
              <a:spcBef>
                <a:spcPct val="20000"/>
              </a:spcBef>
              <a:buClr>
                <a:schemeClr val="tx1"/>
              </a:buClr>
              <a:buFont typeface="Arial" panose="020B0604020202020204" pitchFamily="34" charset="0"/>
              <a:buChar char="•"/>
            </a:pPr>
            <a:endParaRPr lang="en-US" sz="1200">
              <a:solidFill>
                <a:schemeClr val="bg1"/>
              </a:solidFill>
            </a:endParaRPr>
          </a:p>
          <a:p>
            <a:pPr marL="342900" indent="-342900">
              <a:lnSpc>
                <a:spcPct val="110000"/>
              </a:lnSpc>
              <a:spcBef>
                <a:spcPct val="20000"/>
              </a:spcBef>
              <a:buClr>
                <a:schemeClr val="tx1"/>
              </a:buClr>
              <a:buFont typeface="Arial" panose="020B0604020202020204" pitchFamily="34" charset="0"/>
              <a:buChar char="•"/>
            </a:pPr>
            <a:r>
              <a:rPr lang="en-US" sz="1200" b="1">
                <a:solidFill>
                  <a:schemeClr val="bg1"/>
                </a:solidFill>
              </a:rPr>
              <a:t>Start of Work Notice: </a:t>
            </a:r>
            <a:r>
              <a:rPr lang="en-US" sz="1200">
                <a:solidFill>
                  <a:schemeClr val="bg1"/>
                </a:solidFill>
              </a:rPr>
              <a:t>Must be submitted </a:t>
            </a:r>
            <a:r>
              <a:rPr lang="en-US" sz="1200" b="1">
                <a:solidFill>
                  <a:schemeClr val="bg1"/>
                </a:solidFill>
              </a:rPr>
              <a:t>when work starts on a project</a:t>
            </a:r>
            <a:r>
              <a:rPr lang="en-US" sz="1200">
                <a:solidFill>
                  <a:schemeClr val="bg1"/>
                </a:solidFill>
              </a:rPr>
              <a:t>. </a:t>
            </a:r>
            <a:endParaRPr lang="en-US" sz="1200" b="1">
              <a:solidFill>
                <a:schemeClr val="bg1"/>
              </a:solidFill>
              <a:cs typeface="Arial"/>
            </a:endParaRPr>
          </a:p>
          <a:p>
            <a:pPr marL="342900" indent="-342900">
              <a:lnSpc>
                <a:spcPct val="110000"/>
              </a:lnSpc>
              <a:spcBef>
                <a:spcPct val="20000"/>
              </a:spcBef>
              <a:buClr>
                <a:schemeClr val="tx1"/>
              </a:buClr>
              <a:buFont typeface="Arial" panose="020B0604020202020204" pitchFamily="34" charset="0"/>
              <a:buChar char="•"/>
            </a:pPr>
            <a:endParaRPr lang="en-US" sz="1200">
              <a:solidFill>
                <a:schemeClr val="bg1"/>
              </a:solidFill>
            </a:endParaRPr>
          </a:p>
          <a:p>
            <a:pPr marL="342900" indent="-342900">
              <a:lnSpc>
                <a:spcPct val="110000"/>
              </a:lnSpc>
              <a:spcBef>
                <a:spcPct val="20000"/>
              </a:spcBef>
              <a:buClr>
                <a:schemeClr val="tx1"/>
              </a:buClr>
              <a:buFont typeface="Arial" panose="020B0604020202020204" pitchFamily="34" charset="0"/>
              <a:buChar char="•"/>
            </a:pPr>
            <a:r>
              <a:rPr lang="en-US" sz="1200" b="1">
                <a:solidFill>
                  <a:schemeClr val="bg1"/>
                </a:solidFill>
              </a:rPr>
              <a:t>Request for Contractor/Subcontractor Clearance: </a:t>
            </a:r>
            <a:r>
              <a:rPr lang="en-US" sz="1200">
                <a:solidFill>
                  <a:schemeClr val="bg1"/>
                </a:solidFill>
              </a:rPr>
              <a:t>A verification that contractors and subcontractors are eligible to perform on federally funded projects.</a:t>
            </a:r>
            <a:endParaRPr lang="en-US" sz="1200">
              <a:solidFill>
                <a:schemeClr val="bg1"/>
              </a:solidFill>
              <a:cs typeface="Arial"/>
            </a:endParaRPr>
          </a:p>
          <a:p>
            <a:pPr lvl="0">
              <a:lnSpc>
                <a:spcPct val="110000"/>
              </a:lnSpc>
              <a:spcBef>
                <a:spcPct val="20000"/>
              </a:spcBef>
              <a:buClr>
                <a:schemeClr val="tx1"/>
              </a:buClr>
            </a:pPr>
            <a:endParaRPr lang="en-US" sz="1200">
              <a:solidFill>
                <a:schemeClr val="bg1"/>
              </a:solidFill>
              <a:cs typeface="Arial"/>
            </a:endParaRPr>
          </a:p>
          <a:p>
            <a:pPr marL="342900" indent="-342900">
              <a:lnSpc>
                <a:spcPct val="110000"/>
              </a:lnSpc>
              <a:spcBef>
                <a:spcPct val="20000"/>
              </a:spcBef>
              <a:buClr>
                <a:schemeClr val="tx1"/>
              </a:buClr>
              <a:buFont typeface="Arial" panose="020B0604020202020204" pitchFamily="34" charset="0"/>
              <a:buChar char="•"/>
            </a:pPr>
            <a:r>
              <a:rPr lang="en-US" sz="1200" b="1">
                <a:solidFill>
                  <a:schemeClr val="bg1"/>
                </a:solidFill>
              </a:rPr>
              <a:t>SAM Results: </a:t>
            </a:r>
            <a:r>
              <a:rPr lang="en-US" sz="1200">
                <a:solidFill>
                  <a:schemeClr val="bg1"/>
                </a:solidFill>
              </a:rPr>
              <a:t>Verification that contractors and subcontractors are not on the Excluded Parties List.*</a:t>
            </a:r>
            <a:endParaRPr lang="en-US" sz="1200">
              <a:solidFill>
                <a:schemeClr val="bg1"/>
              </a:solidFill>
              <a:cs typeface="Arial"/>
            </a:endParaRPr>
          </a:p>
          <a:p>
            <a:pPr marL="342900" indent="-342900">
              <a:lnSpc>
                <a:spcPct val="110000"/>
              </a:lnSpc>
              <a:spcBef>
                <a:spcPct val="20000"/>
              </a:spcBef>
              <a:buClr>
                <a:schemeClr val="tx1"/>
              </a:buClr>
              <a:buFont typeface="Arial" panose="020B0604020202020204" pitchFamily="34" charset="0"/>
              <a:buChar char="•"/>
            </a:pPr>
            <a:endParaRPr lang="en-US" sz="1200" b="1">
              <a:solidFill>
                <a:schemeClr val="bg1"/>
              </a:solidFill>
            </a:endParaRPr>
          </a:p>
          <a:p>
            <a:pPr marL="342900" indent="-342900">
              <a:lnSpc>
                <a:spcPct val="110000"/>
              </a:lnSpc>
              <a:spcBef>
                <a:spcPct val="20000"/>
              </a:spcBef>
              <a:buClr>
                <a:schemeClr val="tx1"/>
              </a:buClr>
              <a:buFont typeface="Arial" panose="020B0604020202020204" pitchFamily="34" charset="0"/>
              <a:buChar char="•"/>
            </a:pPr>
            <a:r>
              <a:rPr lang="en-US" sz="1200" b="1">
                <a:solidFill>
                  <a:schemeClr val="bg1"/>
                </a:solidFill>
              </a:rPr>
              <a:t>Texas Comptroller: </a:t>
            </a:r>
            <a:r>
              <a:rPr lang="en-US" sz="1200">
                <a:solidFill>
                  <a:schemeClr val="bg1"/>
                </a:solidFill>
              </a:rPr>
              <a:t>Verification that contractors and subcontractors are not on the Debarred Vendor List.*</a:t>
            </a:r>
            <a:endParaRPr lang="en-US" sz="1200">
              <a:solidFill>
                <a:schemeClr val="bg1"/>
              </a:solidFill>
              <a:cs typeface="Arial"/>
            </a:endParaRPr>
          </a:p>
          <a:p>
            <a:pPr>
              <a:lnSpc>
                <a:spcPct val="110000"/>
              </a:lnSpc>
              <a:spcBef>
                <a:spcPct val="20000"/>
              </a:spcBef>
              <a:buClr>
                <a:schemeClr val="tx1"/>
              </a:buClr>
            </a:pPr>
            <a:endParaRPr lang="en-US" sz="1200" b="1">
              <a:solidFill>
                <a:schemeClr val="bg1"/>
              </a:solidFill>
            </a:endParaRPr>
          </a:p>
          <a:p>
            <a:pPr marL="342900" indent="-342900">
              <a:lnSpc>
                <a:spcPct val="110000"/>
              </a:lnSpc>
              <a:spcBef>
                <a:spcPct val="20000"/>
              </a:spcBef>
              <a:buClr>
                <a:schemeClr val="tx1"/>
              </a:buClr>
              <a:buFont typeface="Arial" panose="020B0604020202020204" pitchFamily="34" charset="0"/>
              <a:buChar char="•"/>
            </a:pPr>
            <a:r>
              <a:rPr lang="en-US" sz="1200" b="1">
                <a:solidFill>
                  <a:schemeClr val="bg1"/>
                </a:solidFill>
              </a:rPr>
              <a:t>Conflict of Interest: </a:t>
            </a:r>
            <a:r>
              <a:rPr lang="en-US" sz="1200">
                <a:solidFill>
                  <a:schemeClr val="bg1"/>
                </a:solidFill>
              </a:rPr>
              <a:t>Verification that owner(s), developer, contractors, and subcontractors have no conflicting relationships.*</a:t>
            </a:r>
            <a:endParaRPr lang="en-US" sz="1200" b="1">
              <a:solidFill>
                <a:schemeClr val="bg1"/>
              </a:solidFill>
              <a:cs typeface="Arial"/>
            </a:endParaRPr>
          </a:p>
          <a:p>
            <a:pPr marL="342900" lvl="0" indent="-342900">
              <a:lnSpc>
                <a:spcPct val="100000"/>
              </a:lnSpc>
              <a:spcBef>
                <a:spcPct val="20000"/>
              </a:spcBef>
              <a:buClr>
                <a:schemeClr val="tx1"/>
              </a:buClr>
              <a:buFont typeface="Arial" panose="020B0604020202020204" pitchFamily="34" charset="0"/>
              <a:buChar char="•"/>
            </a:pPr>
            <a:endParaRPr lang="en-US" sz="1200" b="1">
              <a:solidFill>
                <a:schemeClr val="bg1"/>
              </a:solidFill>
              <a:cs typeface="Arial"/>
            </a:endParaRPr>
          </a:p>
          <a:p>
            <a:pPr marL="342900" lvl="0" indent="-342900">
              <a:lnSpc>
                <a:spcPct val="100000"/>
              </a:lnSpc>
              <a:spcBef>
                <a:spcPct val="20000"/>
              </a:spcBef>
              <a:buClr>
                <a:schemeClr val="tx1"/>
              </a:buClr>
              <a:buFont typeface="Arial" panose="020B0604020202020204" pitchFamily="34" charset="0"/>
              <a:buChar char="•"/>
            </a:pPr>
            <a:endParaRPr lang="en-US" sz="1200" b="1">
              <a:solidFill>
                <a:schemeClr val="bg1"/>
              </a:solidFill>
              <a:cs typeface="Arial"/>
            </a:endParaRPr>
          </a:p>
          <a:p>
            <a:pPr algn="ctr">
              <a:lnSpc>
                <a:spcPct val="100000"/>
              </a:lnSpc>
              <a:spcBef>
                <a:spcPct val="20000"/>
              </a:spcBef>
              <a:buClr>
                <a:schemeClr val="tx1"/>
              </a:buClr>
            </a:pPr>
            <a:r>
              <a:rPr lang="en-US" sz="1200" b="1" i="1">
                <a:solidFill>
                  <a:schemeClr val="bg1"/>
                </a:solidFill>
              </a:rPr>
              <a:t>       *SAM, Texas Comptroller Results, and Conflict of Interest are also required annually*</a:t>
            </a:r>
            <a:endParaRPr lang="en-US" sz="1200" b="1" i="1">
              <a:solidFill>
                <a:schemeClr val="bg1"/>
              </a:solidFill>
              <a:cs typeface="Arial"/>
            </a:endParaRPr>
          </a:p>
          <a:p>
            <a:pPr>
              <a:buClr>
                <a:schemeClr val="tx1"/>
              </a:buClr>
            </a:pPr>
            <a:endParaRPr lang="en-US" sz="1200">
              <a:solidFill>
                <a:schemeClr val="bg1"/>
              </a:solidFill>
            </a:endParaRPr>
          </a:p>
        </p:txBody>
      </p:sp>
    </p:spTree>
    <p:extLst>
      <p:ext uri="{BB962C8B-B14F-4D97-AF65-F5344CB8AC3E}">
        <p14:creationId xmlns:p14="http://schemas.microsoft.com/office/powerpoint/2010/main" val="83726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F616-4EE4-F14C-8222-F48FD91239EA}"/>
              </a:ext>
            </a:extLst>
          </p:cNvPr>
          <p:cNvSpPr>
            <a:spLocks noGrp="1"/>
          </p:cNvSpPr>
          <p:nvPr>
            <p:ph type="title" idx="4294967295"/>
          </p:nvPr>
        </p:nvSpPr>
        <p:spPr>
          <a:xfrm>
            <a:off x="481012" y="1574089"/>
            <a:ext cx="11229975" cy="982662"/>
          </a:xfrm>
          <a:prstGeom prst="rect">
            <a:avLst/>
          </a:prstGeom>
        </p:spPr>
        <p:txBody>
          <a:bodyPr/>
          <a:lstStyle/>
          <a:p>
            <a:r>
              <a:rPr lang="en-US" sz="3600">
                <a:solidFill>
                  <a:schemeClr val="tx1"/>
                </a:solidFill>
                <a:latin typeface="Arial"/>
                <a:cs typeface="Arial"/>
              </a:rPr>
              <a:t>Compliance Forms Packet &gt;$100,000.00 (cont’d)</a:t>
            </a:r>
            <a:endParaRPr lang="en-US" sz="3600">
              <a:solidFill>
                <a:schemeClr val="tx1"/>
              </a:solidFill>
            </a:endParaRPr>
          </a:p>
        </p:txBody>
      </p:sp>
      <p:sp>
        <p:nvSpPr>
          <p:cNvPr id="3" name="Content Placeholder 2">
            <a:extLst>
              <a:ext uri="{FF2B5EF4-FFF2-40B4-BE49-F238E27FC236}">
                <a16:creationId xmlns:a16="http://schemas.microsoft.com/office/drawing/2014/main" id="{F9A60221-0C07-6043-9E08-C85EDACAFADB}"/>
              </a:ext>
            </a:extLst>
          </p:cNvPr>
          <p:cNvSpPr>
            <a:spLocks noGrp="1"/>
          </p:cNvSpPr>
          <p:nvPr>
            <p:ph idx="4294967295"/>
          </p:nvPr>
        </p:nvSpPr>
        <p:spPr>
          <a:xfrm>
            <a:off x="420414" y="2177174"/>
            <a:ext cx="11382703" cy="5218113"/>
          </a:xfrm>
          <a:prstGeom prst="rect">
            <a:avLst/>
          </a:prstGeom>
        </p:spPr>
        <p:txBody>
          <a:bodyPr lIns="91440" tIns="45720" rIns="91440" bIns="45720" anchor="t">
            <a:normAutofit/>
          </a:bodyPr>
          <a:lstStyle/>
          <a:p>
            <a:pPr>
              <a:lnSpc>
                <a:spcPct val="100000"/>
              </a:lnSpc>
              <a:spcBef>
                <a:spcPts val="0"/>
              </a:spcBef>
              <a:buClrTx/>
            </a:pPr>
            <a:r>
              <a:rPr lang="en-US" sz="1600" b="1">
                <a:solidFill>
                  <a:schemeClr val="bg1"/>
                </a:solidFill>
                <a:latin typeface="Arial"/>
                <a:cs typeface="Arial"/>
              </a:rPr>
              <a:t>Contractor’s Section 3 Compliance Certification: </a:t>
            </a:r>
            <a:r>
              <a:rPr lang="en-US" sz="1600">
                <a:solidFill>
                  <a:schemeClr val="bg1"/>
                </a:solidFill>
                <a:latin typeface="Arial"/>
                <a:cs typeface="Arial"/>
              </a:rPr>
              <a:t>Must be completed by The Prime, contractors, and subcontractors acknowledging to abide with Section 3 regulations (24 C.F.R. Part 75). </a:t>
            </a:r>
          </a:p>
          <a:p>
            <a:pPr lvl="0">
              <a:lnSpc>
                <a:spcPct val="100000"/>
              </a:lnSpc>
              <a:spcBef>
                <a:spcPts val="0"/>
              </a:spcBef>
              <a:buClrTx/>
            </a:pPr>
            <a:endParaRPr lang="en-US" sz="1600">
              <a:solidFill>
                <a:schemeClr val="bg1"/>
              </a:solidFill>
              <a:latin typeface="Arial" panose="020B0604020202020204" pitchFamily="34" charset="0"/>
              <a:cs typeface="Arial" panose="020B0604020202020204" pitchFamily="34" charset="0"/>
            </a:endParaRPr>
          </a:p>
          <a:p>
            <a:pPr>
              <a:lnSpc>
                <a:spcPct val="100000"/>
              </a:lnSpc>
              <a:spcBef>
                <a:spcPts val="0"/>
              </a:spcBef>
              <a:buClrTx/>
            </a:pPr>
            <a:r>
              <a:rPr lang="en-US" sz="1600" b="1">
                <a:solidFill>
                  <a:schemeClr val="bg1"/>
                </a:solidFill>
                <a:latin typeface="Arial"/>
                <a:cs typeface="Arial"/>
              </a:rPr>
              <a:t>Permanent Employee List: </a:t>
            </a:r>
            <a:r>
              <a:rPr lang="en-US" sz="1600">
                <a:solidFill>
                  <a:schemeClr val="bg1"/>
                </a:solidFill>
                <a:latin typeface="Arial"/>
                <a:cs typeface="Arial"/>
              </a:rPr>
              <a:t>List of all employees who are employed prior to start of work on a project </a:t>
            </a:r>
            <a:r>
              <a:rPr lang="en-US" sz="1600" b="1">
                <a:solidFill>
                  <a:schemeClr val="bg1"/>
                </a:solidFill>
                <a:latin typeface="Arial"/>
                <a:cs typeface="Arial"/>
              </a:rPr>
              <a:t>regardless if working on that particular project or not</a:t>
            </a:r>
            <a:r>
              <a:rPr lang="en-US" sz="1600">
                <a:solidFill>
                  <a:schemeClr val="bg1"/>
                </a:solidFill>
                <a:latin typeface="Arial"/>
                <a:cs typeface="Arial"/>
              </a:rPr>
              <a:t>. Submitted </a:t>
            </a:r>
            <a:r>
              <a:rPr lang="en-US" sz="1600" b="1">
                <a:solidFill>
                  <a:schemeClr val="bg1"/>
                </a:solidFill>
                <a:latin typeface="Arial"/>
                <a:cs typeface="Arial"/>
              </a:rPr>
              <a:t>once</a:t>
            </a:r>
            <a:r>
              <a:rPr lang="en-US" sz="1600">
                <a:solidFill>
                  <a:schemeClr val="bg1"/>
                </a:solidFill>
                <a:latin typeface="Arial"/>
                <a:cs typeface="Arial"/>
              </a:rPr>
              <a:t> unless a change occurs.</a:t>
            </a:r>
          </a:p>
          <a:p>
            <a:pPr lvl="0">
              <a:lnSpc>
                <a:spcPct val="100000"/>
              </a:lnSpc>
              <a:spcBef>
                <a:spcPts val="0"/>
              </a:spcBef>
              <a:buClrTx/>
            </a:pPr>
            <a:endParaRPr lang="en-US" sz="1600">
              <a:solidFill>
                <a:schemeClr val="bg1"/>
              </a:solidFill>
              <a:latin typeface="Arial" panose="020B0604020202020204" pitchFamily="34" charset="0"/>
              <a:cs typeface="Arial" panose="020B0604020202020204" pitchFamily="34" charset="0"/>
            </a:endParaRPr>
          </a:p>
          <a:p>
            <a:pPr lvl="0">
              <a:lnSpc>
                <a:spcPct val="100000"/>
              </a:lnSpc>
              <a:spcBef>
                <a:spcPts val="0"/>
              </a:spcBef>
              <a:buClrTx/>
            </a:pPr>
            <a:r>
              <a:rPr lang="en-US" sz="1600" b="1">
                <a:solidFill>
                  <a:schemeClr val="bg1"/>
                </a:solidFill>
                <a:latin typeface="Arial"/>
                <a:cs typeface="Arial"/>
              </a:rPr>
              <a:t>First Source Hiring Agreement: </a:t>
            </a:r>
            <a:r>
              <a:rPr lang="en-US" sz="1600">
                <a:solidFill>
                  <a:schemeClr val="bg1"/>
                </a:solidFill>
                <a:latin typeface="Arial"/>
                <a:cs typeface="Arial"/>
              </a:rPr>
              <a:t>Agreement to adhere to Section 3 policies when hiring individuals.</a:t>
            </a:r>
          </a:p>
          <a:p>
            <a:pPr lvl="0">
              <a:lnSpc>
                <a:spcPct val="100000"/>
              </a:lnSpc>
              <a:spcBef>
                <a:spcPts val="0"/>
              </a:spcBef>
              <a:buClrTx/>
            </a:pPr>
            <a:endParaRPr lang="en-US" sz="1600">
              <a:solidFill>
                <a:schemeClr val="bg1"/>
              </a:solidFill>
              <a:latin typeface="Arial" panose="020B0604020202020204" pitchFamily="34" charset="0"/>
              <a:cs typeface="Arial" panose="020B0604020202020204" pitchFamily="34" charset="0"/>
            </a:endParaRPr>
          </a:p>
          <a:p>
            <a:pPr lvl="0">
              <a:lnSpc>
                <a:spcPct val="100000"/>
              </a:lnSpc>
              <a:spcBef>
                <a:spcPts val="0"/>
              </a:spcBef>
              <a:buClrTx/>
            </a:pPr>
            <a:r>
              <a:rPr lang="en-US" sz="1600" b="1">
                <a:solidFill>
                  <a:schemeClr val="bg1"/>
                </a:solidFill>
                <a:latin typeface="Arial"/>
                <a:cs typeface="Arial"/>
              </a:rPr>
              <a:t>Workforce Analysis Form: </a:t>
            </a:r>
            <a:r>
              <a:rPr lang="en-US" sz="1600">
                <a:solidFill>
                  <a:schemeClr val="bg1"/>
                </a:solidFill>
                <a:latin typeface="Arial"/>
                <a:cs typeface="Arial"/>
              </a:rPr>
              <a:t>Indicates the need </a:t>
            </a:r>
            <a:r>
              <a:rPr lang="en-US" sz="1600" b="1">
                <a:solidFill>
                  <a:schemeClr val="bg1"/>
                </a:solidFill>
                <a:latin typeface="Arial"/>
                <a:cs typeface="Arial"/>
              </a:rPr>
              <a:t>or</a:t>
            </a:r>
            <a:r>
              <a:rPr lang="en-US" sz="1600">
                <a:solidFill>
                  <a:schemeClr val="bg1"/>
                </a:solidFill>
                <a:latin typeface="Arial"/>
                <a:cs typeface="Arial"/>
              </a:rPr>
              <a:t> no need for new hires. (Forecast)</a:t>
            </a:r>
          </a:p>
          <a:p>
            <a:pPr lvl="0">
              <a:lnSpc>
                <a:spcPct val="100000"/>
              </a:lnSpc>
              <a:spcBef>
                <a:spcPts val="0"/>
              </a:spcBef>
              <a:buClrTx/>
            </a:pPr>
            <a:endParaRPr lang="en-US" sz="1600">
              <a:solidFill>
                <a:schemeClr val="bg1"/>
              </a:solidFill>
              <a:latin typeface="Arial" panose="020B0604020202020204" pitchFamily="34" charset="0"/>
              <a:cs typeface="Arial" panose="020B0604020202020204" pitchFamily="34" charset="0"/>
            </a:endParaRPr>
          </a:p>
          <a:p>
            <a:pPr>
              <a:lnSpc>
                <a:spcPct val="100000"/>
              </a:lnSpc>
              <a:spcBef>
                <a:spcPts val="0"/>
              </a:spcBef>
              <a:buClrTx/>
            </a:pPr>
            <a:r>
              <a:rPr lang="en-US" sz="1600" b="1">
                <a:solidFill>
                  <a:schemeClr val="bg1"/>
                </a:solidFill>
                <a:latin typeface="Arial"/>
                <a:cs typeface="Arial"/>
              </a:rPr>
              <a:t>Internal Capacity Affidavit: </a:t>
            </a:r>
            <a:r>
              <a:rPr lang="en-US" sz="1600">
                <a:solidFill>
                  <a:schemeClr val="bg1"/>
                </a:solidFill>
                <a:latin typeface="Arial"/>
                <a:cs typeface="Arial"/>
              </a:rPr>
              <a:t>Affidavit should be submitted </a:t>
            </a:r>
            <a:r>
              <a:rPr lang="en-US" sz="1600" b="1">
                <a:solidFill>
                  <a:schemeClr val="bg1"/>
                </a:solidFill>
                <a:latin typeface="Arial"/>
                <a:cs typeface="Arial"/>
              </a:rPr>
              <a:t>once, </a:t>
            </a:r>
            <a:r>
              <a:rPr lang="en-US" sz="1600">
                <a:solidFill>
                  <a:schemeClr val="bg1"/>
                </a:solidFill>
                <a:latin typeface="Arial"/>
                <a:cs typeface="Arial"/>
              </a:rPr>
              <a:t>and only if subcontractor does not have a need for lower-tier subs or new hires for the duration of the project. </a:t>
            </a:r>
            <a:endParaRPr lang="en-US" sz="1600">
              <a:solidFill>
                <a:schemeClr val="bg1"/>
              </a:solidFill>
              <a:latin typeface="Arial" panose="020B0604020202020204" pitchFamily="34" charset="0"/>
              <a:cs typeface="Arial" panose="020B0604020202020204" pitchFamily="34" charset="0"/>
            </a:endParaRPr>
          </a:p>
          <a:p>
            <a:pPr lvl="0">
              <a:lnSpc>
                <a:spcPct val="100000"/>
              </a:lnSpc>
              <a:spcBef>
                <a:spcPts val="0"/>
              </a:spcBef>
              <a:buClrTx/>
            </a:pPr>
            <a:endParaRPr lang="en-US" sz="1600">
              <a:solidFill>
                <a:schemeClr val="bg1"/>
              </a:solidFill>
              <a:latin typeface="Arial" panose="020B0604020202020204" pitchFamily="34" charset="0"/>
              <a:cs typeface="Arial" panose="020B0604020202020204" pitchFamily="34" charset="0"/>
            </a:endParaRPr>
          </a:p>
          <a:p>
            <a:pPr>
              <a:lnSpc>
                <a:spcPct val="100000"/>
              </a:lnSpc>
              <a:spcBef>
                <a:spcPts val="0"/>
              </a:spcBef>
              <a:buClrTx/>
            </a:pPr>
            <a:r>
              <a:rPr lang="en-US" sz="1600" b="1">
                <a:solidFill>
                  <a:schemeClr val="bg1"/>
                </a:solidFill>
                <a:latin typeface="Arial"/>
                <a:cs typeface="Arial"/>
              </a:rPr>
              <a:t>Termination of Work Notice: </a:t>
            </a:r>
            <a:r>
              <a:rPr lang="en-US" sz="1600">
                <a:solidFill>
                  <a:schemeClr val="bg1"/>
                </a:solidFill>
                <a:latin typeface="Arial"/>
                <a:cs typeface="Arial"/>
              </a:rPr>
              <a:t>Must be submitted </a:t>
            </a:r>
            <a:r>
              <a:rPr lang="en-US" sz="1600" b="1">
                <a:solidFill>
                  <a:schemeClr val="bg1"/>
                </a:solidFill>
                <a:latin typeface="Arial"/>
                <a:cs typeface="Arial"/>
              </a:rPr>
              <a:t>when work ends on the project</a:t>
            </a:r>
            <a:r>
              <a:rPr lang="en-US" sz="1600">
                <a:solidFill>
                  <a:schemeClr val="bg1"/>
                </a:solidFill>
                <a:latin typeface="Arial"/>
                <a:cs typeface="Arial"/>
              </a:rPr>
              <a:t>.</a:t>
            </a:r>
          </a:p>
          <a:p>
            <a:endParaRPr lang="en-US" sz="1600">
              <a:solidFill>
                <a:schemeClr val="bg1"/>
              </a:solidFill>
            </a:endParaRPr>
          </a:p>
        </p:txBody>
      </p:sp>
    </p:spTree>
    <p:extLst>
      <p:ext uri="{BB962C8B-B14F-4D97-AF65-F5344CB8AC3E}">
        <p14:creationId xmlns:p14="http://schemas.microsoft.com/office/powerpoint/2010/main" val="120775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CEE34-FF88-3B64-4E8D-91D21DC7EC4B}"/>
              </a:ext>
            </a:extLst>
          </p:cNvPr>
          <p:cNvSpPr/>
          <p:nvPr/>
        </p:nvSpPr>
        <p:spPr>
          <a:xfrm>
            <a:off x="0" y="1923393"/>
            <a:ext cx="12192000" cy="30374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68F2350-54D8-E342-85D7-1710B93D901C}"/>
              </a:ext>
            </a:extLst>
          </p:cNvPr>
          <p:cNvSpPr>
            <a:spLocks noGrp="1"/>
          </p:cNvSpPr>
          <p:nvPr>
            <p:ph type="body" sz="quarter" idx="10"/>
          </p:nvPr>
        </p:nvSpPr>
        <p:spPr>
          <a:xfrm>
            <a:off x="826781" y="2136876"/>
            <a:ext cx="10303674" cy="2584247"/>
          </a:xfrm>
        </p:spPr>
        <p:txBody>
          <a:bodyPr/>
          <a:lstStyle/>
          <a:p>
            <a:r>
              <a:rPr lang="en-US">
                <a:cs typeface="Arial"/>
              </a:rPr>
              <a:t>Compliance Forms Packet &gt;$100,000.00</a:t>
            </a:r>
            <a:endParaRPr lang="en-US"/>
          </a:p>
        </p:txBody>
      </p:sp>
      <p:sp>
        <p:nvSpPr>
          <p:cNvPr id="9" name="Text Placeholder 8">
            <a:extLst>
              <a:ext uri="{FF2B5EF4-FFF2-40B4-BE49-F238E27FC236}">
                <a16:creationId xmlns:a16="http://schemas.microsoft.com/office/drawing/2014/main" id="{F323DA9A-CAC7-AE4F-AA86-0705E56825BE}"/>
              </a:ext>
            </a:extLst>
          </p:cNvPr>
          <p:cNvSpPr>
            <a:spLocks noGrp="1"/>
          </p:cNvSpPr>
          <p:nvPr>
            <p:ph type="body" sz="quarter" idx="11"/>
          </p:nvPr>
        </p:nvSpPr>
        <p:spPr>
          <a:xfrm>
            <a:off x="4471699" y="4004990"/>
            <a:ext cx="3455505" cy="762000"/>
          </a:xfrm>
          <a:prstGeom prst="rect">
            <a:avLst/>
          </a:prstGeom>
        </p:spPr>
        <p:txBody>
          <a:bodyPr/>
          <a:lstStyle/>
          <a:p>
            <a:pPr marL="0" indent="0" algn="ctr">
              <a:buNone/>
            </a:pPr>
            <a:r>
              <a:rPr lang="en-US" sz="2400">
                <a:solidFill>
                  <a:schemeClr val="tx2"/>
                </a:solidFill>
                <a:cs typeface="Arial"/>
              </a:rPr>
              <a:t>(Monthly Requirements)</a:t>
            </a:r>
            <a:endParaRPr lang="en-US">
              <a:solidFill>
                <a:schemeClr val="tx2"/>
              </a:solidFill>
            </a:endParaRPr>
          </a:p>
        </p:txBody>
      </p:sp>
    </p:spTree>
    <p:extLst>
      <p:ext uri="{BB962C8B-B14F-4D97-AF65-F5344CB8AC3E}">
        <p14:creationId xmlns:p14="http://schemas.microsoft.com/office/powerpoint/2010/main" val="19513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989001-1D93-BC41-85C2-136DE3F38FC4}"/>
              </a:ext>
            </a:extLst>
          </p:cNvPr>
          <p:cNvSpPr>
            <a:spLocks noGrp="1"/>
          </p:cNvSpPr>
          <p:nvPr>
            <p:ph type="title" idx="4294967295"/>
          </p:nvPr>
        </p:nvSpPr>
        <p:spPr>
          <a:xfrm>
            <a:off x="987972" y="1506373"/>
            <a:ext cx="8634413" cy="590550"/>
          </a:xfrm>
          <a:prstGeom prst="rect">
            <a:avLst/>
          </a:prstGeom>
        </p:spPr>
        <p:txBody>
          <a:bodyPr/>
          <a:lstStyle/>
          <a:p>
            <a:r>
              <a:rPr lang="en-US" sz="3200">
                <a:solidFill>
                  <a:schemeClr val="bg1"/>
                </a:solidFill>
                <a:latin typeface="Arial"/>
                <a:cs typeface="Arial"/>
              </a:rPr>
              <a:t>Compliance Forms Packet &gt;$100,000.00</a:t>
            </a:r>
            <a:endParaRPr lang="en-US" sz="3200">
              <a:solidFill>
                <a:schemeClr val="bg1"/>
              </a:solidFill>
            </a:endParaRPr>
          </a:p>
        </p:txBody>
      </p:sp>
      <p:graphicFrame>
        <p:nvGraphicFramePr>
          <p:cNvPr id="2" name="Diagram 1">
            <a:extLst>
              <a:ext uri="{FF2B5EF4-FFF2-40B4-BE49-F238E27FC236}">
                <a16:creationId xmlns:a16="http://schemas.microsoft.com/office/drawing/2014/main" id="{B5FAE930-8F0D-4442-9E7B-CD60EE4CB2E6}"/>
              </a:ext>
            </a:extLst>
          </p:cNvPr>
          <p:cNvGraphicFramePr/>
          <p:nvPr>
            <p:extLst>
              <p:ext uri="{D42A27DB-BD31-4B8C-83A1-F6EECF244321}">
                <p14:modId xmlns:p14="http://schemas.microsoft.com/office/powerpoint/2010/main" val="661747923"/>
              </p:ext>
            </p:extLst>
          </p:nvPr>
        </p:nvGraphicFramePr>
        <p:xfrm>
          <a:off x="1088143" y="2228193"/>
          <a:ext cx="7378106" cy="4158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988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1C0B-0F1F-8243-BEC9-49256896A27D}"/>
              </a:ext>
            </a:extLst>
          </p:cNvPr>
          <p:cNvSpPr>
            <a:spLocks noGrp="1"/>
          </p:cNvSpPr>
          <p:nvPr>
            <p:ph type="title"/>
          </p:nvPr>
        </p:nvSpPr>
        <p:spPr>
          <a:xfrm>
            <a:off x="-725440" y="2208461"/>
            <a:ext cx="5115337" cy="628787"/>
          </a:xfrm>
        </p:spPr>
        <p:txBody>
          <a:bodyPr vert="horz" lIns="91440" tIns="45720" rIns="91440" bIns="45720" rtlCol="0" anchor="ctr">
            <a:normAutofit fontScale="90000"/>
          </a:bodyPr>
          <a:lstStyle/>
          <a:p>
            <a:pPr algn="ctr"/>
            <a:r>
              <a:rPr lang="en-US" sz="4400"/>
              <a:t>Purpose</a:t>
            </a:r>
            <a:endParaRPr lang="en-US"/>
          </a:p>
        </p:txBody>
      </p:sp>
      <p:pic>
        <p:nvPicPr>
          <p:cNvPr id="7" name="Content Placeholder 6" descr="blueprint-tools_4460x4460.jpg">
            <a:extLst>
              <a:ext uri="{FF2B5EF4-FFF2-40B4-BE49-F238E27FC236}">
                <a16:creationId xmlns:a16="http://schemas.microsoft.com/office/drawing/2014/main" id="{7027073E-7CF5-3F4C-8ADC-3B01193F05DE}"/>
              </a:ext>
            </a:extLst>
          </p:cNvPr>
          <p:cNvPicPr>
            <a:picLocks noGrp="1" noChangeAspect="1"/>
          </p:cNvPicPr>
          <p:nvPr>
            <p:ph idx="22"/>
          </p:nvPr>
        </p:nvPicPr>
        <p:blipFill rotWithShape="1">
          <a:blip r:embed="rId2"/>
          <a:stretch/>
        </p:blipFill>
        <p:spPr>
          <a:xfrm>
            <a:off x="6329363" y="1706298"/>
            <a:ext cx="5432425" cy="362161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 Placeholder 2">
            <a:extLst>
              <a:ext uri="{FF2B5EF4-FFF2-40B4-BE49-F238E27FC236}">
                <a16:creationId xmlns:a16="http://schemas.microsoft.com/office/drawing/2014/main" id="{A91A3C67-21D9-104C-8C23-408AB3E0DBDA}"/>
              </a:ext>
            </a:extLst>
          </p:cNvPr>
          <p:cNvSpPr txBox="1">
            <a:spLocks/>
          </p:cNvSpPr>
          <p:nvPr/>
        </p:nvSpPr>
        <p:spPr>
          <a:xfrm>
            <a:off x="742525" y="2837248"/>
            <a:ext cx="5120113" cy="346222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0"/>
              </a:spcAft>
              <a:buClr>
                <a:srgbClr val="A0C65C"/>
              </a:buClr>
              <a:buSzTx/>
              <a:buNone/>
              <a:tabLst/>
              <a:defRPr/>
            </a:pPr>
            <a:r>
              <a:rPr kumimoji="0" lang="en-US" sz="1800" b="0" i="0" u="none" strike="noStrike" cap="none" spc="0" normalizeH="0" baseline="0" noProof="0">
                <a:ln>
                  <a:noFill/>
                </a:ln>
                <a:solidFill>
                  <a:schemeClr val="tx2"/>
                </a:solidFill>
                <a:effectLst/>
                <a:uLnTx/>
                <a:uFillTx/>
              </a:rPr>
              <a:t>The purpose of Section 3 of the Housing and Urban Development Act of 1968 is to provide jobs, training, and contracting opportunities for low-income persons and businesses that substantially employ them through certain HUD grants and funding programs.</a:t>
            </a:r>
          </a:p>
          <a:p>
            <a:pPr marL="0" marR="0" lvl="0" indent="-228600" fontAlgn="auto">
              <a:spcBef>
                <a:spcPts val="1000"/>
              </a:spcBef>
              <a:spcAft>
                <a:spcPts val="0"/>
              </a:spcAft>
              <a:buClr>
                <a:srgbClr val="A0C65C"/>
              </a:buClr>
              <a:buSzTx/>
              <a:tabLst/>
              <a:defRPr/>
            </a:pPr>
            <a:endParaRPr kumimoji="0" lang="en-US" sz="1800" b="0" i="0" u="none" strike="noStrike"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2319044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1CB55-F6C6-37CC-E9C3-8228E3E7B2F2}"/>
              </a:ext>
            </a:extLst>
          </p:cNvPr>
          <p:cNvSpPr>
            <a:spLocks noGrp="1"/>
          </p:cNvSpPr>
          <p:nvPr>
            <p:ph type="title" idx="4294967295"/>
          </p:nvPr>
        </p:nvSpPr>
        <p:spPr>
          <a:xfrm>
            <a:off x="838200" y="1659581"/>
            <a:ext cx="8634412" cy="628650"/>
          </a:xfrm>
          <a:prstGeom prst="rect">
            <a:avLst/>
          </a:prstGeom>
        </p:spPr>
        <p:txBody>
          <a:bodyPr vert="horz" lIns="91440" tIns="45720" rIns="91440" bIns="45720" rtlCol="0" anchor="ctr">
            <a:normAutofit fontScale="90000"/>
          </a:bodyPr>
          <a:lstStyle/>
          <a:p>
            <a:r>
              <a:rPr lang="en-US" sz="4400">
                <a:solidFill>
                  <a:schemeClr val="bg1"/>
                </a:solidFill>
                <a:latin typeface="+mj-lt"/>
                <a:cs typeface="+mj-cs"/>
              </a:rPr>
              <a:t>Compliance Forms Packet &gt;$100,000.00 (cont'd.)</a:t>
            </a:r>
          </a:p>
        </p:txBody>
      </p:sp>
      <p:graphicFrame>
        <p:nvGraphicFramePr>
          <p:cNvPr id="5" name="Diagram 4">
            <a:extLst>
              <a:ext uri="{FF2B5EF4-FFF2-40B4-BE49-F238E27FC236}">
                <a16:creationId xmlns:a16="http://schemas.microsoft.com/office/drawing/2014/main" id="{3C02D9BF-D490-150C-1F38-AC5E82F94C98}"/>
              </a:ext>
            </a:extLst>
          </p:cNvPr>
          <p:cNvGraphicFramePr/>
          <p:nvPr>
            <p:extLst>
              <p:ext uri="{D42A27DB-BD31-4B8C-83A1-F6EECF244321}">
                <p14:modId xmlns:p14="http://schemas.microsoft.com/office/powerpoint/2010/main" val="4227942960"/>
              </p:ext>
            </p:extLst>
          </p:nvPr>
        </p:nvGraphicFramePr>
        <p:xfrm>
          <a:off x="838200" y="210983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60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CE1E2-5DAB-AE42-BED0-3AAFA1CF80EB}"/>
              </a:ext>
            </a:extLst>
          </p:cNvPr>
          <p:cNvSpPr>
            <a:spLocks noGrp="1"/>
          </p:cNvSpPr>
          <p:nvPr>
            <p:ph type="title"/>
          </p:nvPr>
        </p:nvSpPr>
        <p:spPr>
          <a:xfrm>
            <a:off x="747095" y="4661231"/>
            <a:ext cx="5115337" cy="628787"/>
          </a:xfrm>
          <a:noFill/>
        </p:spPr>
        <p:txBody>
          <a:bodyPr vert="horz" lIns="91440" tIns="45720" rIns="91440" bIns="45720" rtlCol="0" anchor="b">
            <a:noAutofit/>
          </a:bodyPr>
          <a:lstStyle/>
          <a:p>
            <a:r>
              <a:rPr lang="en-US" sz="2400" b="0"/>
              <a:t>Located in C</a:t>
            </a:r>
            <a:r>
              <a:rPr lang="en-US" sz="2400" b="0" kern="1200">
                <a:latin typeface="+mj-lt"/>
                <a:ea typeface="+mj-ea"/>
                <a:cs typeface="+mj-cs"/>
              </a:rPr>
              <a:t>ompliance Forms Packet.</a:t>
            </a:r>
            <a:br>
              <a:rPr lang="en-US" sz="2400" b="0" kern="1200"/>
            </a:br>
            <a:br>
              <a:rPr lang="en-US" sz="2400" b="0" kern="1200"/>
            </a:br>
            <a:r>
              <a:rPr lang="en-US" sz="2400" b="0" kern="1200">
                <a:latin typeface="+mj-lt"/>
                <a:ea typeface="+mj-ea"/>
                <a:cs typeface="+mj-cs"/>
              </a:rPr>
              <a:t>Required from Prime Contractor, Subcontractors, and Lower-tier subcontractors.</a:t>
            </a:r>
            <a:br>
              <a:rPr lang="en-US" sz="2400" b="0" kern="1200"/>
            </a:br>
            <a:br>
              <a:rPr lang="en-US" sz="2400" b="0" kern="1200"/>
            </a:br>
            <a:r>
              <a:rPr lang="en-US" sz="2400" b="0" kern="1200">
                <a:latin typeface="+mj-lt"/>
                <a:ea typeface="+mj-ea"/>
                <a:cs typeface="+mj-cs"/>
              </a:rPr>
              <a:t>Must be completed and uploaded to LCP Tracker </a:t>
            </a:r>
            <a:r>
              <a:rPr lang="en-US" sz="2400" b="0"/>
              <a:t>along with executed contract </a:t>
            </a:r>
            <a:r>
              <a:rPr lang="en-US" sz="2400"/>
              <a:t>within</a:t>
            </a:r>
            <a:r>
              <a:rPr lang="en-US" sz="2400" kern="1200">
                <a:latin typeface="+mj-lt"/>
                <a:ea typeface="+mj-ea"/>
                <a:cs typeface="+mj-cs"/>
              </a:rPr>
              <a:t> five (5) business days</a:t>
            </a:r>
            <a:r>
              <a:rPr lang="en-US" sz="2400" b="0" kern="1200">
                <a:latin typeface="+mj-lt"/>
                <a:ea typeface="+mj-ea"/>
                <a:cs typeface="+mj-cs"/>
              </a:rPr>
              <a:t> </a:t>
            </a:r>
            <a:r>
              <a:rPr lang="en-US" sz="2400" b="0"/>
              <a:t>of the agreement</a:t>
            </a:r>
            <a:r>
              <a:rPr lang="en-US" sz="2400" b="0" kern="1200">
                <a:latin typeface="+mj-lt"/>
                <a:ea typeface="+mj-ea"/>
                <a:cs typeface="+mj-cs"/>
              </a:rPr>
              <a:t>.</a:t>
            </a:r>
          </a:p>
        </p:txBody>
      </p:sp>
      <p:pic>
        <p:nvPicPr>
          <p:cNvPr id="2" name="Picture 1">
            <a:extLst>
              <a:ext uri="{FF2B5EF4-FFF2-40B4-BE49-F238E27FC236}">
                <a16:creationId xmlns:a16="http://schemas.microsoft.com/office/drawing/2014/main" id="{C3A4B8F1-0075-F0F2-35C6-96B01C5B8481}"/>
              </a:ext>
            </a:extLst>
          </p:cNvPr>
          <p:cNvPicPr>
            <a:picLocks noChangeAspect="1"/>
          </p:cNvPicPr>
          <p:nvPr/>
        </p:nvPicPr>
        <p:blipFill>
          <a:blip r:embed="rId2"/>
          <a:stretch>
            <a:fillRect/>
          </a:stretch>
        </p:blipFill>
        <p:spPr>
          <a:xfrm>
            <a:off x="6827134" y="467583"/>
            <a:ext cx="4508339" cy="5845669"/>
          </a:xfrm>
          <a:prstGeom prst="rect">
            <a:avLst/>
          </a:prstGeom>
        </p:spPr>
      </p:pic>
    </p:spTree>
    <p:extLst>
      <p:ext uri="{BB962C8B-B14F-4D97-AF65-F5344CB8AC3E}">
        <p14:creationId xmlns:p14="http://schemas.microsoft.com/office/powerpoint/2010/main" val="183893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85B0-4ED5-1A66-25EB-1E62BF2BB010}"/>
              </a:ext>
            </a:extLst>
          </p:cNvPr>
          <p:cNvSpPr>
            <a:spLocks noGrp="1"/>
          </p:cNvSpPr>
          <p:nvPr>
            <p:ph type="title"/>
          </p:nvPr>
        </p:nvSpPr>
        <p:spPr>
          <a:xfrm>
            <a:off x="646531" y="1239190"/>
            <a:ext cx="5115337" cy="628787"/>
          </a:xfrm>
        </p:spPr>
        <p:txBody>
          <a:bodyPr vert="horz" lIns="91440" tIns="45720" rIns="91440" bIns="45720" rtlCol="0" anchor="ctr">
            <a:normAutofit fontScale="90000"/>
          </a:bodyPr>
          <a:lstStyle/>
          <a:p>
            <a:r>
              <a:rPr lang="en-US" sz="3700" kern="1200">
                <a:latin typeface="+mj-lt"/>
                <a:ea typeface="+mj-ea"/>
                <a:cs typeface="+mj-cs"/>
              </a:rPr>
              <a:t>Section 3 Utilization Plan</a:t>
            </a:r>
            <a:endParaRPr lang="en-US">
              <a:ea typeface="+mj-ea"/>
              <a:cs typeface="+mj-cs"/>
            </a:endParaRPr>
          </a:p>
        </p:txBody>
      </p:sp>
      <p:sp>
        <p:nvSpPr>
          <p:cNvPr id="6" name="TextBox 5">
            <a:extLst>
              <a:ext uri="{FF2B5EF4-FFF2-40B4-BE49-F238E27FC236}">
                <a16:creationId xmlns:a16="http://schemas.microsoft.com/office/drawing/2014/main" id="{518B5644-CFA5-622D-5F2D-A4E937CB7045}"/>
              </a:ext>
            </a:extLst>
          </p:cNvPr>
          <p:cNvSpPr txBox="1"/>
          <p:nvPr/>
        </p:nvSpPr>
        <p:spPr>
          <a:xfrm>
            <a:off x="646531" y="2173081"/>
            <a:ext cx="4683669" cy="390858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1700" dirty="0">
                <a:solidFill>
                  <a:schemeClr val="tx2"/>
                </a:solidFill>
              </a:rPr>
              <a:t>Monthly requirement from the Prime, Subcontractor(s) and Lower-Tier Subcontractors with a contract of $100K and higher.</a:t>
            </a:r>
          </a:p>
          <a:p>
            <a:pPr marL="285750" indent="-228600">
              <a:lnSpc>
                <a:spcPct val="90000"/>
              </a:lnSpc>
              <a:spcAft>
                <a:spcPts val="600"/>
              </a:spcAft>
              <a:buFont typeface="Arial" panose="020B0604020202020204" pitchFamily="34" charset="0"/>
              <a:buChar char="•"/>
            </a:pPr>
            <a:endParaRPr lang="en-US" sz="1700" dirty="0">
              <a:solidFill>
                <a:schemeClr val="tx2"/>
              </a:solidFill>
            </a:endParaRPr>
          </a:p>
          <a:p>
            <a:pPr marL="285750" indent="-228600">
              <a:lnSpc>
                <a:spcPct val="90000"/>
              </a:lnSpc>
              <a:spcAft>
                <a:spcPts val="600"/>
              </a:spcAft>
              <a:buFont typeface="Arial" panose="020B0604020202020204" pitchFamily="34" charset="0"/>
              <a:buChar char="•"/>
            </a:pPr>
            <a:r>
              <a:rPr lang="en-US" sz="1700" dirty="0">
                <a:solidFill>
                  <a:schemeClr val="tx2"/>
                </a:solidFill>
              </a:rPr>
              <a:t>Prime Contractors and Subcontractors (over $100,000.00) must list all Subcontractors and Lower-Tier Subcontractors providing services on the project for the reporting month.</a:t>
            </a:r>
          </a:p>
          <a:p>
            <a:pPr marL="285750" indent="-228600">
              <a:lnSpc>
                <a:spcPct val="90000"/>
              </a:lnSpc>
              <a:spcAft>
                <a:spcPts val="600"/>
              </a:spcAft>
              <a:buFont typeface="Arial" panose="020B0604020202020204" pitchFamily="34" charset="0"/>
              <a:buChar char="•"/>
            </a:pPr>
            <a:endParaRPr lang="en-US" sz="1700" dirty="0">
              <a:solidFill>
                <a:schemeClr val="tx2"/>
              </a:solidFill>
            </a:endParaRPr>
          </a:p>
          <a:p>
            <a:pPr marL="285750" indent="-228600">
              <a:lnSpc>
                <a:spcPct val="90000"/>
              </a:lnSpc>
              <a:spcAft>
                <a:spcPts val="600"/>
              </a:spcAft>
              <a:buFont typeface="Arial" panose="020B0604020202020204" pitchFamily="34" charset="0"/>
              <a:buChar char="•"/>
            </a:pPr>
            <a:r>
              <a:rPr lang="en-US" sz="1700" dirty="0">
                <a:solidFill>
                  <a:schemeClr val="tx2"/>
                </a:solidFill>
              </a:rPr>
              <a:t>Tracks achievement of hard and soft cost Section 3 numerical goals.</a:t>
            </a:r>
          </a:p>
          <a:p>
            <a:pPr marL="285750" indent="-228600">
              <a:lnSpc>
                <a:spcPct val="90000"/>
              </a:lnSpc>
              <a:spcAft>
                <a:spcPts val="600"/>
              </a:spcAft>
              <a:buFont typeface="Arial" panose="020B0604020202020204" pitchFamily="34" charset="0"/>
              <a:buChar char="•"/>
            </a:pPr>
            <a:endParaRPr lang="en-US" sz="1700" dirty="0">
              <a:solidFill>
                <a:schemeClr val="tx2"/>
              </a:solidFill>
            </a:endParaRPr>
          </a:p>
          <a:p>
            <a:pPr marL="285750" indent="-228600">
              <a:lnSpc>
                <a:spcPct val="90000"/>
              </a:lnSpc>
              <a:spcAft>
                <a:spcPts val="600"/>
              </a:spcAft>
              <a:buFont typeface="Arial" panose="020B0604020202020204" pitchFamily="34" charset="0"/>
              <a:buChar char="•"/>
            </a:pPr>
            <a:endParaRPr lang="en-US" sz="1700" dirty="0">
              <a:solidFill>
                <a:schemeClr val="tx2"/>
              </a:solidFill>
            </a:endParaRPr>
          </a:p>
        </p:txBody>
      </p:sp>
      <p:pic>
        <p:nvPicPr>
          <p:cNvPr id="7" name="Picture 6">
            <a:extLst>
              <a:ext uri="{FF2B5EF4-FFF2-40B4-BE49-F238E27FC236}">
                <a16:creationId xmlns:a16="http://schemas.microsoft.com/office/drawing/2014/main" id="{DB9F6885-3C86-DDA9-9B88-8317E57CAA23}"/>
              </a:ext>
            </a:extLst>
          </p:cNvPr>
          <p:cNvPicPr>
            <a:picLocks noChangeAspect="1"/>
          </p:cNvPicPr>
          <p:nvPr/>
        </p:nvPicPr>
        <p:blipFill>
          <a:blip r:embed="rId2"/>
          <a:stretch>
            <a:fillRect/>
          </a:stretch>
        </p:blipFill>
        <p:spPr>
          <a:xfrm rot="5400000">
            <a:off x="7015224" y="848583"/>
            <a:ext cx="4045351" cy="5228353"/>
          </a:xfrm>
          <a:prstGeom prst="rect">
            <a:avLst/>
          </a:prstGeom>
        </p:spPr>
      </p:pic>
    </p:spTree>
    <p:extLst>
      <p:ext uri="{BB962C8B-B14F-4D97-AF65-F5344CB8AC3E}">
        <p14:creationId xmlns:p14="http://schemas.microsoft.com/office/powerpoint/2010/main" val="3957437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654CF-BCA4-BAC3-AB66-9793E660C982}"/>
              </a:ext>
            </a:extLst>
          </p:cNvPr>
          <p:cNvSpPr>
            <a:spLocks noGrp="1"/>
          </p:cNvSpPr>
          <p:nvPr>
            <p:ph type="title"/>
          </p:nvPr>
        </p:nvSpPr>
        <p:spPr>
          <a:xfrm>
            <a:off x="515180" y="1928540"/>
            <a:ext cx="5115337" cy="628787"/>
          </a:xfrm>
        </p:spPr>
        <p:txBody>
          <a:bodyPr vert="horz" lIns="91440" tIns="45720" rIns="91440" bIns="45720" rtlCol="0" anchor="b">
            <a:normAutofit fontScale="90000"/>
          </a:bodyPr>
          <a:lstStyle/>
          <a:p>
            <a:r>
              <a:rPr lang="en-US" sz="5000" kern="1200">
                <a:solidFill>
                  <a:srgbClr val="FFFFFF"/>
                </a:solidFill>
                <a:latin typeface="+mj-lt"/>
                <a:ea typeface="+mj-ea"/>
                <a:cs typeface="+mj-cs"/>
              </a:rPr>
              <a:t>Monthly Internal Capacity Report</a:t>
            </a:r>
          </a:p>
        </p:txBody>
      </p:sp>
      <p:sp>
        <p:nvSpPr>
          <p:cNvPr id="2" name="Text Placeholder 1">
            <a:extLst>
              <a:ext uri="{FF2B5EF4-FFF2-40B4-BE49-F238E27FC236}">
                <a16:creationId xmlns:a16="http://schemas.microsoft.com/office/drawing/2014/main" id="{9C439001-409E-5A7D-C61C-C4B756204986}"/>
              </a:ext>
            </a:extLst>
          </p:cNvPr>
          <p:cNvSpPr>
            <a:spLocks noGrp="1"/>
          </p:cNvSpPr>
          <p:nvPr>
            <p:ph type="body" sz="half" idx="1"/>
          </p:nvPr>
        </p:nvSpPr>
        <p:spPr>
          <a:xfrm>
            <a:off x="430698" y="2767880"/>
            <a:ext cx="5284302" cy="4750905"/>
          </a:xfrm>
        </p:spPr>
        <p:txBody>
          <a:bodyPr vert="horz" lIns="91440" tIns="45720" rIns="91440" bIns="45720" rtlCol="0" anchor="t">
            <a:normAutofit/>
          </a:bodyPr>
          <a:lstStyle/>
          <a:p>
            <a:pPr marL="342900" indent="-228600">
              <a:buFont typeface="Arial" panose="020B0604020202020204" pitchFamily="34" charset="0"/>
              <a:buChar char="•"/>
            </a:pPr>
            <a:r>
              <a:rPr lang="en-US" sz="1700">
                <a:solidFill>
                  <a:srgbClr val="FFFFFF"/>
                </a:solidFill>
              </a:rPr>
              <a:t>Required from subcontractors with a contract of $100k and higher who are self-performing the scope of work indicated in the contract.</a:t>
            </a:r>
          </a:p>
          <a:p>
            <a:pPr marL="342900" indent="-228600">
              <a:buFont typeface="Arial" panose="020B0604020202020204" pitchFamily="34" charset="0"/>
              <a:buChar char="•"/>
            </a:pPr>
            <a:endParaRPr lang="en-US" sz="1700">
              <a:solidFill>
                <a:srgbClr val="FFFFFF"/>
              </a:solidFill>
            </a:endParaRPr>
          </a:p>
          <a:p>
            <a:pPr marL="342900" indent="-228600">
              <a:buFont typeface="Arial" panose="020B0604020202020204" pitchFamily="34" charset="0"/>
              <a:buChar char="•"/>
            </a:pPr>
            <a:r>
              <a:rPr lang="en-US" sz="1700">
                <a:solidFill>
                  <a:srgbClr val="FFFFFF"/>
                </a:solidFill>
              </a:rPr>
              <a:t>Should subcontractor status change (I.e. a lower-tier or workers are hired), the subcontractor must inform Prime Contractor who in turn informs the assigned HCDD Contract Administrator.</a:t>
            </a:r>
            <a:endParaRPr lang="en-US" sz="1700">
              <a:solidFill>
                <a:srgbClr val="FFFFFF"/>
              </a:solidFill>
              <a:cs typeface="Arial"/>
            </a:endParaRPr>
          </a:p>
          <a:p>
            <a:pPr marL="342900" indent="-228600">
              <a:buFont typeface="Arial" panose="020B0604020202020204" pitchFamily="34" charset="0"/>
              <a:buChar char="•"/>
            </a:pPr>
            <a:endParaRPr lang="en-US" sz="1700">
              <a:solidFill>
                <a:srgbClr val="FFFFFF"/>
              </a:solidFill>
            </a:endParaRPr>
          </a:p>
          <a:p>
            <a:pPr marL="342900" indent="-228600">
              <a:buFont typeface="Arial" panose="020B0604020202020204" pitchFamily="34" charset="0"/>
              <a:buChar char="•"/>
            </a:pPr>
            <a:r>
              <a:rPr lang="en-US" sz="1700">
                <a:solidFill>
                  <a:srgbClr val="FFFFFF"/>
                </a:solidFill>
              </a:rPr>
              <a:t>Monthly compliance reporting submissions will be adjusted when the Internal Capacity status changes.</a:t>
            </a:r>
            <a:endParaRPr lang="en-US" sz="1700">
              <a:solidFill>
                <a:srgbClr val="FFFFFF"/>
              </a:solidFill>
              <a:cs typeface="Arial"/>
            </a:endParaRPr>
          </a:p>
          <a:p>
            <a:pPr marL="342900" indent="-228600">
              <a:buFont typeface="Arial" panose="020B0604020202020204" pitchFamily="34" charset="0"/>
              <a:buChar char="•"/>
            </a:pPr>
            <a:endParaRPr lang="en-US" sz="1700">
              <a:solidFill>
                <a:srgbClr val="FFFFFF"/>
              </a:solidFill>
            </a:endParaRPr>
          </a:p>
          <a:p>
            <a:pPr marL="342900" indent="-228600">
              <a:buFont typeface="Arial" panose="020B0604020202020204" pitchFamily="34" charset="0"/>
              <a:buChar char="•"/>
            </a:pPr>
            <a:endParaRPr lang="en-US" sz="1700">
              <a:solidFill>
                <a:srgbClr val="FFFFFF"/>
              </a:solidFill>
            </a:endParaRPr>
          </a:p>
          <a:p>
            <a:pPr marL="342900" indent="-228600">
              <a:buFont typeface="Arial" panose="020B0604020202020204" pitchFamily="34" charset="0"/>
              <a:buChar char="•"/>
            </a:pPr>
            <a:endParaRPr lang="en-US" sz="1700">
              <a:solidFill>
                <a:srgbClr val="FFFFFF"/>
              </a:solidFill>
            </a:endParaRPr>
          </a:p>
          <a:p>
            <a:pPr marL="342900" indent="-228600">
              <a:buFont typeface="Arial" panose="020B0604020202020204" pitchFamily="34" charset="0"/>
              <a:buChar char="•"/>
            </a:pPr>
            <a:endParaRPr lang="en-US" sz="1700">
              <a:solidFill>
                <a:srgbClr val="FFFFFF"/>
              </a:solidFill>
            </a:endParaRPr>
          </a:p>
        </p:txBody>
      </p:sp>
      <p:pic>
        <p:nvPicPr>
          <p:cNvPr id="7" name="Content Placeholder 6">
            <a:extLst>
              <a:ext uri="{FF2B5EF4-FFF2-40B4-BE49-F238E27FC236}">
                <a16:creationId xmlns:a16="http://schemas.microsoft.com/office/drawing/2014/main" id="{B7FF888E-D1F2-4B4C-63CF-450D531AF9CE}"/>
              </a:ext>
            </a:extLst>
          </p:cNvPr>
          <p:cNvPicPr>
            <a:picLocks noGrp="1" noChangeAspect="1"/>
          </p:cNvPicPr>
          <p:nvPr>
            <p:ph idx="22"/>
          </p:nvPr>
        </p:nvPicPr>
        <p:blipFill>
          <a:blip r:embed="rId2"/>
          <a:stretch>
            <a:fillRect/>
          </a:stretch>
        </p:blipFill>
        <p:spPr>
          <a:xfrm>
            <a:off x="6834661" y="506918"/>
            <a:ext cx="4518005" cy="5846830"/>
          </a:xfrm>
        </p:spPr>
      </p:pic>
    </p:spTree>
    <p:extLst>
      <p:ext uri="{BB962C8B-B14F-4D97-AF65-F5344CB8AC3E}">
        <p14:creationId xmlns:p14="http://schemas.microsoft.com/office/powerpoint/2010/main" val="3005717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28EDBF-CB8E-9B51-40E1-E8D7FACC472B}"/>
              </a:ext>
            </a:extLst>
          </p:cNvPr>
          <p:cNvSpPr>
            <a:spLocks noGrp="1"/>
          </p:cNvSpPr>
          <p:nvPr>
            <p:ph type="title"/>
          </p:nvPr>
        </p:nvSpPr>
        <p:spPr>
          <a:xfrm>
            <a:off x="599663" y="1476596"/>
            <a:ext cx="5115337" cy="628787"/>
          </a:xfrm>
        </p:spPr>
        <p:txBody>
          <a:bodyPr vert="horz" lIns="91440" tIns="45720" rIns="91440" bIns="45720" rtlCol="0" anchor="ctr">
            <a:normAutofit fontScale="90000"/>
          </a:bodyPr>
          <a:lstStyle/>
          <a:p>
            <a:r>
              <a:rPr lang="en-US">
                <a:latin typeface="+mj-lt"/>
                <a:cs typeface="+mj-cs"/>
              </a:rPr>
              <a:t>Section 3 Monthly Activity Report</a:t>
            </a:r>
            <a:endParaRPr lang="en-US">
              <a:cs typeface="+mj-cs"/>
            </a:endParaRPr>
          </a:p>
        </p:txBody>
      </p:sp>
      <p:sp>
        <p:nvSpPr>
          <p:cNvPr id="2" name="Text Placeholder 1">
            <a:extLst>
              <a:ext uri="{FF2B5EF4-FFF2-40B4-BE49-F238E27FC236}">
                <a16:creationId xmlns:a16="http://schemas.microsoft.com/office/drawing/2014/main" id="{C96334C6-5530-A754-E94B-87A4C8FB461E}"/>
              </a:ext>
            </a:extLst>
          </p:cNvPr>
          <p:cNvSpPr>
            <a:spLocks noGrp="1"/>
          </p:cNvSpPr>
          <p:nvPr>
            <p:ph type="body" sz="half" idx="1"/>
          </p:nvPr>
        </p:nvSpPr>
        <p:spPr>
          <a:xfrm>
            <a:off x="430698" y="2368487"/>
            <a:ext cx="5284302" cy="4750905"/>
          </a:xfrm>
        </p:spPr>
        <p:txBody>
          <a:bodyPr vert="horz" lIns="91440" tIns="45720" rIns="91440" bIns="45720" rtlCol="0" anchor="t">
            <a:normAutofit/>
          </a:bodyPr>
          <a:lstStyle/>
          <a:p>
            <a:pPr marL="342265" indent="-228600"/>
            <a:r>
              <a:rPr lang="en-US" sz="1700">
                <a:solidFill>
                  <a:schemeClr val="tx2"/>
                </a:solidFill>
              </a:rPr>
              <a:t>Required from the Prime and subcontractors with a contract of $100k and higher who have lower-tier subcontractors to perform scope of work indicated in the contract.</a:t>
            </a:r>
            <a:endParaRPr lang="en-US">
              <a:solidFill>
                <a:schemeClr val="tx2"/>
              </a:solidFill>
            </a:endParaRPr>
          </a:p>
          <a:p>
            <a:pPr marL="342265" indent="-228600"/>
            <a:endParaRPr lang="en-US" sz="1700">
              <a:solidFill>
                <a:schemeClr val="tx2"/>
              </a:solidFill>
              <a:cs typeface="Arial" panose="020B0604020202020204"/>
            </a:endParaRPr>
          </a:p>
          <a:p>
            <a:pPr marL="342265" indent="-228600"/>
            <a:r>
              <a:rPr lang="en-US" sz="1700">
                <a:solidFill>
                  <a:schemeClr val="tx2"/>
                </a:solidFill>
              </a:rPr>
              <a:t>Should subcontractor status change (I.e. Internal Capacity is claimed), the subcontractor must inform Prime Contractor who in turn informs the assigned HCDD Contract Administrator.</a:t>
            </a:r>
            <a:endParaRPr lang="en-US" sz="1700">
              <a:solidFill>
                <a:schemeClr val="tx2"/>
              </a:solidFill>
              <a:cs typeface="Arial"/>
            </a:endParaRPr>
          </a:p>
          <a:p>
            <a:pPr marL="342265" indent="-228600"/>
            <a:endParaRPr lang="en-US" sz="1700">
              <a:solidFill>
                <a:schemeClr val="tx2"/>
              </a:solidFill>
              <a:cs typeface="Arial"/>
            </a:endParaRPr>
          </a:p>
          <a:p>
            <a:pPr marL="342265" indent="-228600"/>
            <a:r>
              <a:rPr lang="en-US" sz="1700">
                <a:solidFill>
                  <a:schemeClr val="tx2"/>
                </a:solidFill>
              </a:rPr>
              <a:t>Monthly compliance reporting submissions will be adjusted when the subcontractors status changes.</a:t>
            </a:r>
            <a:endParaRPr lang="en-US" sz="1700">
              <a:solidFill>
                <a:schemeClr val="tx2"/>
              </a:solidFill>
              <a:cs typeface="Arial"/>
            </a:endParaRPr>
          </a:p>
          <a:p>
            <a:pPr marL="342265" indent="-228600"/>
            <a:endParaRPr lang="en-US" sz="1700">
              <a:solidFill>
                <a:schemeClr val="tx2"/>
              </a:solidFill>
              <a:cs typeface="Arial"/>
            </a:endParaRPr>
          </a:p>
        </p:txBody>
      </p:sp>
      <p:pic>
        <p:nvPicPr>
          <p:cNvPr id="7" name="Content Placeholder 6">
            <a:extLst>
              <a:ext uri="{FF2B5EF4-FFF2-40B4-BE49-F238E27FC236}">
                <a16:creationId xmlns:a16="http://schemas.microsoft.com/office/drawing/2014/main" id="{340D3AD4-BCBE-D652-4AF8-0E70C5FEAF47}"/>
              </a:ext>
            </a:extLst>
          </p:cNvPr>
          <p:cNvPicPr>
            <a:picLocks noGrp="1" noChangeAspect="1"/>
          </p:cNvPicPr>
          <p:nvPr>
            <p:ph idx="22"/>
          </p:nvPr>
        </p:nvPicPr>
        <p:blipFill>
          <a:blip r:embed="rId2"/>
          <a:stretch>
            <a:fillRect/>
          </a:stretch>
        </p:blipFill>
        <p:spPr>
          <a:xfrm>
            <a:off x="6853952" y="506918"/>
            <a:ext cx="4518005" cy="5846830"/>
          </a:xfrm>
        </p:spPr>
      </p:pic>
    </p:spTree>
    <p:extLst>
      <p:ext uri="{BB962C8B-B14F-4D97-AF65-F5344CB8AC3E}">
        <p14:creationId xmlns:p14="http://schemas.microsoft.com/office/powerpoint/2010/main" val="4134328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1D0061-7331-B68D-AAEA-93B84D372AE2}"/>
              </a:ext>
            </a:extLst>
          </p:cNvPr>
          <p:cNvSpPr txBox="1"/>
          <p:nvPr/>
        </p:nvSpPr>
        <p:spPr>
          <a:xfrm>
            <a:off x="7427537" y="1538546"/>
            <a:ext cx="3455097" cy="395935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1500">
                <a:solidFill>
                  <a:schemeClr val="tx2"/>
                </a:solidFill>
              </a:rPr>
              <a:t>Submitted by the Prime for all subcontractors working monthly on the project.</a:t>
            </a: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r>
              <a:rPr lang="en-US" sz="1500">
                <a:solidFill>
                  <a:schemeClr val="tx2"/>
                </a:solidFill>
              </a:rPr>
              <a:t>Tracks achievement of 25% Section 3 Worker and 5% Section 3 Targeted Worker Labor Goal requirements.</a:t>
            </a: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r>
              <a:rPr lang="en-US" sz="1500">
                <a:solidFill>
                  <a:schemeClr val="tx2"/>
                </a:solidFill>
              </a:rPr>
              <a:t>Excel version of the document available which includes formulas to assist with completing report.</a:t>
            </a: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r>
              <a:rPr lang="en-US" sz="1500">
                <a:solidFill>
                  <a:schemeClr val="tx2"/>
                </a:solidFill>
              </a:rPr>
              <a:t>Must use Payroll Detail Report in LCP Tracker to retrieve monthly project labor hours.</a:t>
            </a:r>
            <a:endParaRPr lang="en-US" sz="1500">
              <a:solidFill>
                <a:schemeClr val="tx2"/>
              </a:solidFill>
              <a:cs typeface="Arial"/>
            </a:endParaRPr>
          </a:p>
          <a:p>
            <a:pPr marL="285750" indent="-228600">
              <a:lnSpc>
                <a:spcPct val="90000"/>
              </a:lnSpc>
              <a:spcAft>
                <a:spcPts val="600"/>
              </a:spcAft>
              <a:buFont typeface="Arial" panose="020B0604020202020204" pitchFamily="34" charset="0"/>
              <a:buChar char="•"/>
            </a:pPr>
            <a:endParaRPr lang="en-US" sz="1500"/>
          </a:p>
        </p:txBody>
      </p:sp>
      <p:sp>
        <p:nvSpPr>
          <p:cNvPr id="2" name="Title 1">
            <a:extLst>
              <a:ext uri="{FF2B5EF4-FFF2-40B4-BE49-F238E27FC236}">
                <a16:creationId xmlns:a16="http://schemas.microsoft.com/office/drawing/2014/main" id="{77C6E9B7-73AC-0F20-89FC-212982484035}"/>
              </a:ext>
            </a:extLst>
          </p:cNvPr>
          <p:cNvSpPr>
            <a:spLocks noGrp="1"/>
          </p:cNvSpPr>
          <p:nvPr>
            <p:ph type="title"/>
          </p:nvPr>
        </p:nvSpPr>
        <p:spPr>
          <a:xfrm>
            <a:off x="747301" y="2888319"/>
            <a:ext cx="5115337" cy="628787"/>
          </a:xfrm>
        </p:spPr>
        <p:txBody>
          <a:bodyPr vert="horz" lIns="91440" tIns="45720" rIns="91440" bIns="45720" rtlCol="0" anchor="ctr">
            <a:normAutofit fontScale="90000"/>
          </a:bodyPr>
          <a:lstStyle/>
          <a:p>
            <a:r>
              <a:rPr lang="en-US" sz="3600">
                <a:latin typeface="+mj-lt"/>
                <a:cs typeface="+mj-cs"/>
              </a:rPr>
              <a:t>Monthly Labor Hour and Employee Report</a:t>
            </a:r>
            <a:endParaRPr lang="en-US" sz="3600">
              <a:cs typeface="Arial"/>
            </a:endParaRPr>
          </a:p>
        </p:txBody>
      </p:sp>
      <p:pic>
        <p:nvPicPr>
          <p:cNvPr id="7" name="Content Placeholder 6">
            <a:extLst>
              <a:ext uri="{FF2B5EF4-FFF2-40B4-BE49-F238E27FC236}">
                <a16:creationId xmlns:a16="http://schemas.microsoft.com/office/drawing/2014/main" id="{6525A25F-9E83-1B84-774E-C34308864ABF}"/>
              </a:ext>
            </a:extLst>
          </p:cNvPr>
          <p:cNvPicPr>
            <a:picLocks noGrp="1" noChangeAspect="1"/>
          </p:cNvPicPr>
          <p:nvPr>
            <p:ph idx="22"/>
          </p:nvPr>
        </p:nvPicPr>
        <p:blipFill>
          <a:blip r:embed="rId2"/>
          <a:stretch>
            <a:fillRect/>
          </a:stretch>
        </p:blipFill>
        <p:spPr>
          <a:xfrm rot="5400000">
            <a:off x="6868166" y="743491"/>
            <a:ext cx="4276866" cy="5538172"/>
          </a:xfrm>
        </p:spPr>
      </p:pic>
    </p:spTree>
    <p:extLst>
      <p:ext uri="{BB962C8B-B14F-4D97-AF65-F5344CB8AC3E}">
        <p14:creationId xmlns:p14="http://schemas.microsoft.com/office/powerpoint/2010/main" val="92850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992A8C-E579-C000-E54E-C7537923F03A}"/>
              </a:ext>
            </a:extLst>
          </p:cNvPr>
          <p:cNvSpPr/>
          <p:nvPr/>
        </p:nvSpPr>
        <p:spPr>
          <a:xfrm>
            <a:off x="0" y="1954924"/>
            <a:ext cx="12192000" cy="31110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68F2350-54D8-E342-85D7-1710B93D901C}"/>
              </a:ext>
            </a:extLst>
          </p:cNvPr>
          <p:cNvSpPr>
            <a:spLocks noGrp="1"/>
          </p:cNvSpPr>
          <p:nvPr>
            <p:ph type="body" sz="quarter" idx="10"/>
          </p:nvPr>
        </p:nvSpPr>
        <p:spPr>
          <a:xfrm>
            <a:off x="973926" y="2158632"/>
            <a:ext cx="9988364" cy="2584247"/>
          </a:xfrm>
        </p:spPr>
        <p:txBody>
          <a:bodyPr/>
          <a:lstStyle/>
          <a:p>
            <a:r>
              <a:rPr lang="en-US"/>
              <a:t>COMPLIANCE FORMS PACKET</a:t>
            </a:r>
          </a:p>
        </p:txBody>
      </p:sp>
      <p:sp>
        <p:nvSpPr>
          <p:cNvPr id="9" name="Text Placeholder 8">
            <a:extLst>
              <a:ext uri="{FF2B5EF4-FFF2-40B4-BE49-F238E27FC236}">
                <a16:creationId xmlns:a16="http://schemas.microsoft.com/office/drawing/2014/main" id="{F323DA9A-CAC7-AE4F-AA86-0705E56825BE}"/>
              </a:ext>
            </a:extLst>
          </p:cNvPr>
          <p:cNvSpPr>
            <a:spLocks noGrp="1"/>
          </p:cNvSpPr>
          <p:nvPr>
            <p:ph type="body" sz="quarter" idx="11"/>
          </p:nvPr>
        </p:nvSpPr>
        <p:spPr>
          <a:xfrm>
            <a:off x="4240355" y="3815342"/>
            <a:ext cx="3455505" cy="762000"/>
          </a:xfrm>
          <a:prstGeom prst="rect">
            <a:avLst/>
          </a:prstGeom>
        </p:spPr>
        <p:txBody>
          <a:bodyPr/>
          <a:lstStyle/>
          <a:p>
            <a:pPr marL="0" indent="0" algn="ctr">
              <a:buNone/>
            </a:pPr>
            <a:r>
              <a:rPr lang="en-US" sz="2400">
                <a:solidFill>
                  <a:schemeClr val="tx2"/>
                </a:solidFill>
              </a:rPr>
              <a:t>(FOR CONTRACTS LESS THAN $100,000.00) </a:t>
            </a:r>
          </a:p>
        </p:txBody>
      </p:sp>
    </p:spTree>
    <p:extLst>
      <p:ext uri="{BB962C8B-B14F-4D97-AF65-F5344CB8AC3E}">
        <p14:creationId xmlns:p14="http://schemas.microsoft.com/office/powerpoint/2010/main" val="4206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EAEB4-F7E4-094F-A195-CB864F0C9F5D}"/>
              </a:ext>
            </a:extLst>
          </p:cNvPr>
          <p:cNvSpPr>
            <a:spLocks noGrp="1"/>
          </p:cNvSpPr>
          <p:nvPr>
            <p:ph type="title" idx="4294967295"/>
          </p:nvPr>
        </p:nvSpPr>
        <p:spPr>
          <a:xfrm>
            <a:off x="672413" y="1681351"/>
            <a:ext cx="8634413" cy="590550"/>
          </a:xfrm>
          <a:prstGeom prst="rect">
            <a:avLst/>
          </a:prstGeom>
        </p:spPr>
        <p:txBody>
          <a:bodyPr/>
          <a:lstStyle/>
          <a:p>
            <a:r>
              <a:rPr lang="en-US" sz="3200">
                <a:solidFill>
                  <a:schemeClr val="tx1"/>
                </a:solidFill>
              </a:rPr>
              <a:t>Compliance Forms Packet &lt;$100,000.00</a:t>
            </a:r>
          </a:p>
        </p:txBody>
      </p:sp>
      <p:grpSp>
        <p:nvGrpSpPr>
          <p:cNvPr id="7" name="Group 6">
            <a:extLst>
              <a:ext uri="{FF2B5EF4-FFF2-40B4-BE49-F238E27FC236}">
                <a16:creationId xmlns:a16="http://schemas.microsoft.com/office/drawing/2014/main" id="{203C38AA-12D9-6D46-8B8E-239C68343D17}"/>
              </a:ext>
            </a:extLst>
          </p:cNvPr>
          <p:cNvGrpSpPr/>
          <p:nvPr/>
        </p:nvGrpSpPr>
        <p:grpSpPr>
          <a:xfrm>
            <a:off x="718016" y="2460949"/>
            <a:ext cx="10997177" cy="3862270"/>
            <a:chOff x="0" y="1962149"/>
            <a:chExt cx="9147876" cy="2270820"/>
          </a:xfrm>
        </p:grpSpPr>
        <p:sp>
          <p:nvSpPr>
            <p:cNvPr id="9" name="Rectangle 8">
              <a:extLst>
                <a:ext uri="{FF2B5EF4-FFF2-40B4-BE49-F238E27FC236}">
                  <a16:creationId xmlns:a16="http://schemas.microsoft.com/office/drawing/2014/main" id="{49848AD0-834C-4941-BB35-72F1F635175D}"/>
                </a:ext>
              </a:extLst>
            </p:cNvPr>
            <p:cNvSpPr/>
            <p:nvPr/>
          </p:nvSpPr>
          <p:spPr>
            <a:xfrm>
              <a:off x="4585958" y="3499877"/>
              <a:ext cx="1559515" cy="733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B6C9F76-1E01-8141-BBA4-FD33EEE84068}"/>
                </a:ext>
              </a:extLst>
            </p:cNvPr>
            <p:cNvSpPr/>
            <p:nvPr/>
          </p:nvSpPr>
          <p:spPr>
            <a:xfrm>
              <a:off x="1267144" y="3499877"/>
              <a:ext cx="1670522" cy="733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9D83E4AF-B2F8-154B-A670-CF17198144F0}"/>
                </a:ext>
              </a:extLst>
            </p:cNvPr>
            <p:cNvSpPr/>
            <p:nvPr/>
          </p:nvSpPr>
          <p:spPr>
            <a:xfrm>
              <a:off x="6447294" y="1962149"/>
              <a:ext cx="2700582" cy="142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245FE02-159F-3C4F-A844-24C7BF66EAFF}"/>
                </a:ext>
              </a:extLst>
            </p:cNvPr>
            <p:cNvSpPr/>
            <p:nvPr/>
          </p:nvSpPr>
          <p:spPr>
            <a:xfrm>
              <a:off x="3138406" y="1962149"/>
              <a:ext cx="2700582" cy="142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B44F5422-10AD-8049-BD5E-3DBA0E9E1FA6}"/>
                </a:ext>
              </a:extLst>
            </p:cNvPr>
            <p:cNvSpPr/>
            <p:nvPr/>
          </p:nvSpPr>
          <p:spPr>
            <a:xfrm>
              <a:off x="0" y="1962149"/>
              <a:ext cx="2590800" cy="142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4" name="Chevron 13">
              <a:extLst>
                <a:ext uri="{FF2B5EF4-FFF2-40B4-BE49-F238E27FC236}">
                  <a16:creationId xmlns:a16="http://schemas.microsoft.com/office/drawing/2014/main" id="{928E3093-3674-A845-A3C6-8935089CC906}"/>
                </a:ext>
              </a:extLst>
            </p:cNvPr>
            <p:cNvSpPr/>
            <p:nvPr/>
          </p:nvSpPr>
          <p:spPr>
            <a:xfrm>
              <a:off x="2674103" y="2381250"/>
              <a:ext cx="381000" cy="38100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chemeClr val="tx1"/>
                </a:solidFill>
              </a:endParaRPr>
            </a:p>
          </p:txBody>
        </p:sp>
        <p:sp>
          <p:nvSpPr>
            <p:cNvPr id="15" name="Rectangle 14">
              <a:extLst>
                <a:ext uri="{FF2B5EF4-FFF2-40B4-BE49-F238E27FC236}">
                  <a16:creationId xmlns:a16="http://schemas.microsoft.com/office/drawing/2014/main" id="{D673ACC5-4D55-8F43-8BCC-851A255FD82F}"/>
                </a:ext>
              </a:extLst>
            </p:cNvPr>
            <p:cNvSpPr/>
            <p:nvPr/>
          </p:nvSpPr>
          <p:spPr>
            <a:xfrm>
              <a:off x="0" y="2381250"/>
              <a:ext cx="2527518" cy="461440"/>
            </a:xfrm>
            <a:prstGeom prst="rect">
              <a:avLst/>
            </a:prstGeom>
          </p:spPr>
          <p:txBody>
            <a:bodyPr wrap="square">
              <a:spAutoFit/>
            </a:bodyPr>
            <a:lstStyle/>
            <a:p>
              <a:pPr lvl="0" algn="ctr"/>
              <a:r>
                <a:rPr lang="en-US" sz="1500">
                  <a:solidFill>
                    <a:schemeClr val="tx2"/>
                  </a:solidFill>
                  <a:latin typeface="Arial" panose="020B0604020202020204" pitchFamily="34" charset="0"/>
                  <a:cs typeface="Arial" panose="020B0604020202020204" pitchFamily="34" charset="0"/>
                </a:rPr>
                <a:t>Contracts under $100,000.00 </a:t>
              </a:r>
              <a:r>
                <a:rPr lang="en-US" sz="1500" b="1">
                  <a:solidFill>
                    <a:schemeClr val="tx2"/>
                  </a:solidFill>
                  <a:latin typeface="Arial" panose="020B0604020202020204" pitchFamily="34" charset="0"/>
                  <a:cs typeface="Arial" panose="020B0604020202020204" pitchFamily="34" charset="0"/>
                </a:rPr>
                <a:t>are not</a:t>
              </a:r>
              <a:r>
                <a:rPr lang="en-US" sz="1500">
                  <a:solidFill>
                    <a:schemeClr val="tx2"/>
                  </a:solidFill>
                  <a:latin typeface="Arial" panose="020B0604020202020204" pitchFamily="34" charset="0"/>
                  <a:cs typeface="Arial" panose="020B0604020202020204" pitchFamily="34" charset="0"/>
                </a:rPr>
                <a:t> subject to Section 3 requirements.</a:t>
              </a:r>
            </a:p>
          </p:txBody>
        </p:sp>
        <p:sp>
          <p:nvSpPr>
            <p:cNvPr id="16" name="Rectangle 15">
              <a:extLst>
                <a:ext uri="{FF2B5EF4-FFF2-40B4-BE49-F238E27FC236}">
                  <a16:creationId xmlns:a16="http://schemas.microsoft.com/office/drawing/2014/main" id="{9202BA83-FDD8-484E-BF59-01A108702281}"/>
                </a:ext>
              </a:extLst>
            </p:cNvPr>
            <p:cNvSpPr/>
            <p:nvPr/>
          </p:nvSpPr>
          <p:spPr>
            <a:xfrm>
              <a:off x="3184904" y="2340895"/>
              <a:ext cx="2590800" cy="461440"/>
            </a:xfrm>
            <a:prstGeom prst="rect">
              <a:avLst/>
            </a:prstGeom>
          </p:spPr>
          <p:txBody>
            <a:bodyPr wrap="square">
              <a:spAutoFit/>
            </a:bodyPr>
            <a:lstStyle/>
            <a:p>
              <a:pPr lvl="0" algn="ctr"/>
              <a:r>
                <a:rPr lang="en-US" sz="1500">
                  <a:solidFill>
                    <a:schemeClr val="tx2"/>
                  </a:solidFill>
                  <a:latin typeface="Arial" panose="020B0604020202020204" pitchFamily="34" charset="0"/>
                  <a:cs typeface="Arial" panose="020B0604020202020204" pitchFamily="34" charset="0"/>
                </a:rPr>
                <a:t>Contractors with contracts less than $</a:t>
              </a:r>
              <a:r>
                <a:rPr lang="en-US" sz="1400">
                  <a:solidFill>
                    <a:schemeClr val="tx2"/>
                  </a:solidFill>
                  <a:latin typeface="Arial" panose="020B0604020202020204" pitchFamily="34" charset="0"/>
                  <a:cs typeface="Arial" panose="020B0604020202020204" pitchFamily="34" charset="0"/>
                </a:rPr>
                <a:t>100,000</a:t>
              </a:r>
              <a:r>
                <a:rPr lang="en-US" sz="1500">
                  <a:solidFill>
                    <a:schemeClr val="tx2"/>
                  </a:solidFill>
                  <a:latin typeface="Arial" panose="020B0604020202020204" pitchFamily="34" charset="0"/>
                  <a:cs typeface="Arial" panose="020B0604020202020204" pitchFamily="34" charset="0"/>
                </a:rPr>
                <a:t> are only required to submit the below documents:</a:t>
              </a:r>
            </a:p>
          </p:txBody>
        </p:sp>
        <p:sp>
          <p:nvSpPr>
            <p:cNvPr id="17" name="Rectangle 16">
              <a:extLst>
                <a:ext uri="{FF2B5EF4-FFF2-40B4-BE49-F238E27FC236}">
                  <a16:creationId xmlns:a16="http://schemas.microsoft.com/office/drawing/2014/main" id="{AC63717B-4871-B043-9ED1-1531D4B3F11C}"/>
                </a:ext>
              </a:extLst>
            </p:cNvPr>
            <p:cNvSpPr/>
            <p:nvPr/>
          </p:nvSpPr>
          <p:spPr>
            <a:xfrm>
              <a:off x="1316707" y="3706223"/>
              <a:ext cx="1657677" cy="325723"/>
            </a:xfrm>
            <a:prstGeom prst="rect">
              <a:avLst/>
            </a:prstGeom>
          </p:spPr>
          <p:txBody>
            <a:bodyPr wrap="square" lIns="91440" tIns="45720" rIns="91440" bIns="45720" anchor="ctr">
              <a:spAutoFit/>
            </a:bodyPr>
            <a:lstStyle/>
            <a:p>
              <a:pPr lvl="0" algn="ctr"/>
              <a:r>
                <a:rPr lang="en-US" sz="1000">
                  <a:solidFill>
                    <a:schemeClr val="tx2"/>
                  </a:solidFill>
                  <a:latin typeface="Arial"/>
                  <a:cs typeface="Arial"/>
                </a:rPr>
                <a:t>Sam.gov Search Results for Business Name, Owner Name(s) and EIN</a:t>
              </a:r>
            </a:p>
          </p:txBody>
        </p:sp>
        <p:sp>
          <p:nvSpPr>
            <p:cNvPr id="18" name="Rectangle 17">
              <a:extLst>
                <a:ext uri="{FF2B5EF4-FFF2-40B4-BE49-F238E27FC236}">
                  <a16:creationId xmlns:a16="http://schemas.microsoft.com/office/drawing/2014/main" id="{8337527F-2B56-864E-9C3E-6353DF5A6BE0}"/>
                </a:ext>
              </a:extLst>
            </p:cNvPr>
            <p:cNvSpPr/>
            <p:nvPr/>
          </p:nvSpPr>
          <p:spPr>
            <a:xfrm>
              <a:off x="4546820" y="3678418"/>
              <a:ext cx="1559514" cy="235245"/>
            </a:xfrm>
            <a:prstGeom prst="rect">
              <a:avLst/>
            </a:prstGeom>
          </p:spPr>
          <p:txBody>
            <a:bodyPr wrap="square" lIns="91440" tIns="45720" rIns="91440" bIns="45720" anchor="ctr">
              <a:spAutoFit/>
            </a:bodyPr>
            <a:lstStyle/>
            <a:p>
              <a:pPr lvl="0" algn="ctr"/>
              <a:r>
                <a:rPr lang="en-US" sz="1000">
                  <a:solidFill>
                    <a:schemeClr val="tx2"/>
                  </a:solidFill>
                  <a:latin typeface="Arial"/>
                  <a:cs typeface="Arial"/>
                </a:rPr>
                <a:t>Contract Agreement, MSA, and/or Purchase Order</a:t>
              </a:r>
            </a:p>
          </p:txBody>
        </p:sp>
        <p:sp>
          <p:nvSpPr>
            <p:cNvPr id="20" name="Rectangle 19">
              <a:extLst>
                <a:ext uri="{FF2B5EF4-FFF2-40B4-BE49-F238E27FC236}">
                  <a16:creationId xmlns:a16="http://schemas.microsoft.com/office/drawing/2014/main" id="{E93EEA5B-2387-1441-8610-AD7C11C4A8A3}"/>
                </a:ext>
              </a:extLst>
            </p:cNvPr>
            <p:cNvSpPr/>
            <p:nvPr/>
          </p:nvSpPr>
          <p:spPr>
            <a:xfrm>
              <a:off x="6603432" y="2309157"/>
              <a:ext cx="2415890" cy="560967"/>
            </a:xfrm>
            <a:prstGeom prst="rect">
              <a:avLst/>
            </a:prstGeom>
          </p:spPr>
          <p:txBody>
            <a:bodyPr wrap="square" lIns="91440" tIns="45720" rIns="91440" bIns="45720" anchor="t">
              <a:spAutoFit/>
            </a:bodyPr>
            <a:lstStyle/>
            <a:p>
              <a:pPr algn="ctr"/>
              <a:r>
                <a:rPr lang="en-US" sz="1400" b="1">
                  <a:solidFill>
                    <a:schemeClr val="tx2"/>
                  </a:solidFill>
                  <a:latin typeface="Arial"/>
                  <a:cs typeface="Arial"/>
                </a:rPr>
                <a:t>However, should your contract increase to $100,000.00 or higher, Section 3 requirements will be enforced. </a:t>
              </a:r>
              <a:endParaRPr lang="en-US" sz="1400" b="1">
                <a:solidFill>
                  <a:schemeClr val="tx2"/>
                </a:solidFill>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E404CEDD-1341-2B49-9D4C-DF99EFCD3FC6}"/>
              </a:ext>
            </a:extLst>
          </p:cNvPr>
          <p:cNvSpPr/>
          <p:nvPr/>
        </p:nvSpPr>
        <p:spPr>
          <a:xfrm>
            <a:off x="8205739" y="5076357"/>
            <a:ext cx="1874781" cy="1246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en-US" sz="1000">
                <a:solidFill>
                  <a:schemeClr val="tx2"/>
                </a:solidFill>
                <a:latin typeface="Arial" panose="020B0604020202020204" pitchFamily="34" charset="0"/>
                <a:cs typeface="Arial" panose="020B0604020202020204" pitchFamily="34" charset="0"/>
              </a:rPr>
              <a:t>Confirmation of Subcontractor Contract Amount Form (COSCA)</a:t>
            </a:r>
          </a:p>
        </p:txBody>
      </p:sp>
      <p:sp>
        <p:nvSpPr>
          <p:cNvPr id="22" name="Rectangle 21">
            <a:extLst>
              <a:ext uri="{FF2B5EF4-FFF2-40B4-BE49-F238E27FC236}">
                <a16:creationId xmlns:a16="http://schemas.microsoft.com/office/drawing/2014/main" id="{112308CC-BF35-4EC1-B4E3-2D5999CED58A}"/>
              </a:ext>
            </a:extLst>
          </p:cNvPr>
          <p:cNvSpPr/>
          <p:nvPr/>
        </p:nvSpPr>
        <p:spPr>
          <a:xfrm>
            <a:off x="4349454" y="5068407"/>
            <a:ext cx="1781696" cy="1246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991909E-4B25-45A2-ADFC-78B08CA189FA}"/>
              </a:ext>
            </a:extLst>
          </p:cNvPr>
          <p:cNvSpPr/>
          <p:nvPr/>
        </p:nvSpPr>
        <p:spPr>
          <a:xfrm>
            <a:off x="4402309" y="5342214"/>
            <a:ext cx="1706050" cy="707886"/>
          </a:xfrm>
          <a:prstGeom prst="rect">
            <a:avLst/>
          </a:prstGeom>
        </p:spPr>
        <p:txBody>
          <a:bodyPr wrap="square" lIns="91440" tIns="45720" rIns="91440" bIns="45720" anchor="ctr">
            <a:spAutoFit/>
          </a:bodyPr>
          <a:lstStyle/>
          <a:p>
            <a:pPr lvl="0" algn="ctr"/>
            <a:r>
              <a:rPr lang="en-US" sz="1000">
                <a:solidFill>
                  <a:schemeClr val="tx2"/>
                </a:solidFill>
                <a:latin typeface="Arial"/>
                <a:cs typeface="Arial"/>
              </a:rPr>
              <a:t>Conflict of Interest and Texas Comptroller Debarred Vendor Search Results</a:t>
            </a:r>
          </a:p>
        </p:txBody>
      </p:sp>
      <p:sp>
        <p:nvSpPr>
          <p:cNvPr id="24" name="Rectangle 23">
            <a:extLst>
              <a:ext uri="{FF2B5EF4-FFF2-40B4-BE49-F238E27FC236}">
                <a16:creationId xmlns:a16="http://schemas.microsoft.com/office/drawing/2014/main" id="{6AF94125-D9C7-41E4-A830-7CA278B6D830}"/>
              </a:ext>
            </a:extLst>
          </p:cNvPr>
          <p:cNvSpPr/>
          <p:nvPr/>
        </p:nvSpPr>
        <p:spPr>
          <a:xfrm>
            <a:off x="10168803" y="5075111"/>
            <a:ext cx="1459063" cy="1246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en-US" sz="1000">
                <a:solidFill>
                  <a:schemeClr val="tx2"/>
                </a:solidFill>
                <a:latin typeface="Arial" panose="020B0604020202020204" pitchFamily="34" charset="0"/>
                <a:cs typeface="Arial" panose="020B0604020202020204" pitchFamily="34" charset="0"/>
              </a:rPr>
              <a:t>Termination of Work </a:t>
            </a:r>
          </a:p>
          <a:p>
            <a:pPr lvl="0" algn="ctr"/>
            <a:r>
              <a:rPr lang="en-US" sz="1000">
                <a:solidFill>
                  <a:schemeClr val="tx2"/>
                </a:solidFill>
                <a:latin typeface="Arial" panose="020B0604020202020204" pitchFamily="34" charset="0"/>
                <a:cs typeface="Arial" panose="020B0604020202020204" pitchFamily="34" charset="0"/>
              </a:rPr>
              <a:t>(TOW)</a:t>
            </a:r>
          </a:p>
        </p:txBody>
      </p:sp>
      <p:sp>
        <p:nvSpPr>
          <p:cNvPr id="25" name="Rectangle 24">
            <a:extLst>
              <a:ext uri="{FF2B5EF4-FFF2-40B4-BE49-F238E27FC236}">
                <a16:creationId xmlns:a16="http://schemas.microsoft.com/office/drawing/2014/main" id="{5DE310B5-2B54-43E9-A936-4688BCFA6CA0}"/>
              </a:ext>
            </a:extLst>
          </p:cNvPr>
          <p:cNvSpPr/>
          <p:nvPr/>
        </p:nvSpPr>
        <p:spPr>
          <a:xfrm>
            <a:off x="672413" y="5056823"/>
            <a:ext cx="1459063" cy="1246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en-US" sz="1000">
                <a:solidFill>
                  <a:schemeClr val="tx2"/>
                </a:solidFill>
                <a:latin typeface="Arial" panose="020B0604020202020204" pitchFamily="34" charset="0"/>
                <a:cs typeface="Arial" panose="020B0604020202020204" pitchFamily="34" charset="0"/>
              </a:rPr>
              <a:t>Start of Work </a:t>
            </a:r>
          </a:p>
          <a:p>
            <a:pPr lvl="0" algn="ctr"/>
            <a:r>
              <a:rPr lang="en-US" sz="1000">
                <a:solidFill>
                  <a:schemeClr val="tx2"/>
                </a:solidFill>
                <a:latin typeface="Arial" panose="020B0604020202020204" pitchFamily="34" charset="0"/>
                <a:cs typeface="Arial" panose="020B0604020202020204" pitchFamily="34" charset="0"/>
              </a:rPr>
              <a:t>(SOW)</a:t>
            </a:r>
          </a:p>
        </p:txBody>
      </p:sp>
      <p:sp>
        <p:nvSpPr>
          <p:cNvPr id="2" name="Arrow: Down 1">
            <a:extLst>
              <a:ext uri="{FF2B5EF4-FFF2-40B4-BE49-F238E27FC236}">
                <a16:creationId xmlns:a16="http://schemas.microsoft.com/office/drawing/2014/main" id="{B1CF3157-C03E-66E1-C535-81ACE2A2D1FF}"/>
              </a:ext>
            </a:extLst>
          </p:cNvPr>
          <p:cNvSpPr/>
          <p:nvPr/>
        </p:nvSpPr>
        <p:spPr>
          <a:xfrm>
            <a:off x="7256329" y="3672700"/>
            <a:ext cx="482278" cy="974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8 Points 2">
            <a:extLst>
              <a:ext uri="{FF2B5EF4-FFF2-40B4-BE49-F238E27FC236}">
                <a16:creationId xmlns:a16="http://schemas.microsoft.com/office/drawing/2014/main" id="{E58BD851-2DF7-CD1E-DC3D-B058F0560649}"/>
              </a:ext>
            </a:extLst>
          </p:cNvPr>
          <p:cNvSpPr/>
          <p:nvPr/>
        </p:nvSpPr>
        <p:spPr>
          <a:xfrm>
            <a:off x="8105834" y="1632246"/>
            <a:ext cx="4186175" cy="3544404"/>
          </a:xfrm>
          <a:prstGeom prst="irregularSeal1">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04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AA2171-6940-4D86-B9F5-AA8DBE041A82}"/>
              </a:ext>
            </a:extLst>
          </p:cNvPr>
          <p:cNvSpPr>
            <a:spLocks noGrp="1"/>
          </p:cNvSpPr>
          <p:nvPr>
            <p:ph type="body" sz="half" idx="1"/>
          </p:nvPr>
        </p:nvSpPr>
        <p:spPr>
          <a:xfrm>
            <a:off x="430699" y="737838"/>
            <a:ext cx="5284302" cy="5916316"/>
          </a:xfrm>
        </p:spPr>
        <p:txBody>
          <a:bodyPr vert="horz" lIns="91440" tIns="45720" rIns="91440" bIns="45720" rtlCol="0" anchor="t">
            <a:normAutofit/>
          </a:bodyPr>
          <a:lstStyle/>
          <a:p>
            <a:pPr marL="113665" indent="0" algn="ctr">
              <a:buClr>
                <a:schemeClr val="tx1"/>
              </a:buClr>
              <a:buNone/>
            </a:pPr>
            <a:r>
              <a:rPr lang="en-US" sz="1800" dirty="0">
                <a:solidFill>
                  <a:schemeClr val="tx2"/>
                </a:solidFill>
                <a:latin typeface="+mj-lt"/>
                <a:ea typeface="+mj-ea"/>
                <a:cs typeface="Arial"/>
              </a:rPr>
              <a:t>START OF WORK NOTICE</a:t>
            </a:r>
            <a:endParaRPr lang="en-US">
              <a:ea typeface="+mj-ea"/>
              <a:cs typeface="Arial" panose="020B0604020202020204"/>
            </a:endParaRPr>
          </a:p>
          <a:p>
            <a:pPr marL="113665" indent="0" algn="ctr">
              <a:buNone/>
            </a:pPr>
            <a:endParaRPr lang="en-US" sz="1800" dirty="0">
              <a:solidFill>
                <a:schemeClr val="tx2"/>
              </a:solidFill>
              <a:latin typeface="+mj-lt"/>
              <a:ea typeface="+mj-ea"/>
              <a:cs typeface="+mj-cs"/>
            </a:endParaRPr>
          </a:p>
          <a:p>
            <a:pPr marL="342265" indent="-228600">
              <a:buClr>
                <a:schemeClr val="tx1"/>
              </a:buClr>
              <a:buFont typeface="Arial" panose="020B0604020202020204" pitchFamily="34" charset="0"/>
              <a:buChar char="•"/>
            </a:pPr>
            <a:r>
              <a:rPr lang="en-US" sz="1800" kern="1200" dirty="0">
                <a:solidFill>
                  <a:schemeClr val="tx2"/>
                </a:solidFill>
                <a:latin typeface="+mj-lt"/>
                <a:ea typeface="+mj-ea"/>
                <a:cs typeface="+mj-cs"/>
              </a:rPr>
              <a:t>Required from the Prime Contractor, Subcontractors, and Lower-tier subcontractors.</a:t>
            </a:r>
            <a:endParaRPr lang="en-US" sz="1800" kern="1200" dirty="0">
              <a:solidFill>
                <a:schemeClr val="tx2"/>
              </a:solidFill>
              <a:latin typeface="+mj-lt"/>
              <a:ea typeface="+mj-ea"/>
              <a:cs typeface="Arial"/>
            </a:endParaRPr>
          </a:p>
          <a:p>
            <a:pPr marL="342265" indent="-228600">
              <a:buClr>
                <a:schemeClr val="tx1"/>
              </a:buClr>
            </a:pPr>
            <a:endParaRPr lang="en-US" sz="1800" dirty="0">
              <a:solidFill>
                <a:schemeClr val="tx2"/>
              </a:solidFill>
              <a:latin typeface="+mj-lt"/>
              <a:ea typeface="+mj-ea"/>
              <a:cs typeface="+mj-cs"/>
            </a:endParaRPr>
          </a:p>
          <a:p>
            <a:pPr marL="342265" indent="-228600">
              <a:buClr>
                <a:schemeClr val="tx1"/>
              </a:buClr>
              <a:buFont typeface="Arial" panose="020B0604020202020204" pitchFamily="34" charset="0"/>
              <a:buChar char="•"/>
            </a:pPr>
            <a:r>
              <a:rPr lang="en-US" sz="1800" dirty="0">
                <a:solidFill>
                  <a:schemeClr val="tx2"/>
                </a:solidFill>
                <a:latin typeface="+mj-lt"/>
                <a:ea typeface="+mj-ea"/>
                <a:cs typeface="+mj-cs"/>
              </a:rPr>
              <a:t>Indicates to assigned Contractor Administrator when to begin monitoring and collecting applicable compliance documents from the Prime Contractor, Subcontractors, and Lower-tier subcontractors.</a:t>
            </a:r>
            <a:endParaRPr lang="en-US" sz="1800" dirty="0">
              <a:solidFill>
                <a:schemeClr val="tx2"/>
              </a:solidFill>
              <a:cs typeface="Arial"/>
            </a:endParaRPr>
          </a:p>
        </p:txBody>
      </p:sp>
      <p:pic>
        <p:nvPicPr>
          <p:cNvPr id="2" name="Picture 1">
            <a:extLst>
              <a:ext uri="{FF2B5EF4-FFF2-40B4-BE49-F238E27FC236}">
                <a16:creationId xmlns:a16="http://schemas.microsoft.com/office/drawing/2014/main" id="{DA25793B-3539-7D93-85FA-E530C5C84C82}"/>
              </a:ext>
            </a:extLst>
          </p:cNvPr>
          <p:cNvPicPr>
            <a:picLocks noChangeAspect="1"/>
          </p:cNvPicPr>
          <p:nvPr/>
        </p:nvPicPr>
        <p:blipFill>
          <a:blip r:embed="rId2"/>
          <a:stretch>
            <a:fillRect/>
          </a:stretch>
        </p:blipFill>
        <p:spPr>
          <a:xfrm>
            <a:off x="6653514" y="332545"/>
            <a:ext cx="4778415" cy="6192910"/>
          </a:xfrm>
          <a:prstGeom prst="rect">
            <a:avLst/>
          </a:prstGeom>
        </p:spPr>
      </p:pic>
    </p:spTree>
    <p:extLst>
      <p:ext uri="{BB962C8B-B14F-4D97-AF65-F5344CB8AC3E}">
        <p14:creationId xmlns:p14="http://schemas.microsoft.com/office/powerpoint/2010/main" val="2756542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CE1E2-5DAB-AE42-BED0-3AAFA1CF80EB}"/>
              </a:ext>
            </a:extLst>
          </p:cNvPr>
          <p:cNvSpPr>
            <a:spLocks noGrp="1"/>
          </p:cNvSpPr>
          <p:nvPr>
            <p:ph type="title"/>
          </p:nvPr>
        </p:nvSpPr>
        <p:spPr>
          <a:xfrm>
            <a:off x="577843" y="4860927"/>
            <a:ext cx="5115337" cy="628787"/>
          </a:xfrm>
        </p:spPr>
        <p:txBody>
          <a:bodyPr vert="horz" lIns="91440" tIns="45720" rIns="91440" bIns="45720" rtlCol="0" anchor="b">
            <a:normAutofit fontScale="90000"/>
          </a:bodyPr>
          <a:lstStyle/>
          <a:p>
            <a:br>
              <a:rPr lang="en-US" sz="2700" b="0" dirty="0">
                <a:latin typeface="+mj-lt"/>
                <a:cs typeface="+mj-cs"/>
              </a:rPr>
            </a:br>
            <a:br>
              <a:rPr lang="en-US" sz="2700" b="0" dirty="0">
                <a:latin typeface="+mj-lt"/>
                <a:cs typeface="+mj-cs"/>
              </a:rPr>
            </a:br>
            <a:br>
              <a:rPr lang="en-US" sz="2700" b="0" dirty="0">
                <a:latin typeface="+mj-lt"/>
                <a:cs typeface="+mj-cs"/>
              </a:rPr>
            </a:br>
            <a:r>
              <a:rPr lang="en-US" sz="2700" b="0" kern="1200" dirty="0">
                <a:latin typeface="+mj-lt"/>
                <a:ea typeface="+mj-ea"/>
                <a:cs typeface="+mj-cs"/>
              </a:rPr>
              <a:t>Required from the Prime Contractor, Subcontractors, and Lower-tier subcontractors with every executed contract agreement and </a:t>
            </a:r>
            <a:r>
              <a:rPr lang="en-US" sz="2700" kern="1200" dirty="0">
                <a:latin typeface="+mj-lt"/>
                <a:ea typeface="+mj-ea"/>
                <a:cs typeface="+mj-cs"/>
              </a:rPr>
              <a:t>annually.</a:t>
            </a:r>
            <a:br>
              <a:rPr lang="en-US" sz="2700" kern="1200" dirty="0"/>
            </a:br>
            <a:br>
              <a:rPr lang="en-US" sz="2700" b="0" kern="1200" dirty="0"/>
            </a:br>
            <a:r>
              <a:rPr lang="en-US" sz="2700" b="0" kern="1200" dirty="0">
                <a:latin typeface="+mj-lt"/>
                <a:ea typeface="+mj-ea"/>
                <a:cs typeface="+mj-cs"/>
              </a:rPr>
              <a:t>Date and website details must be visible on search results for Business name, Owner(s) names and Employer Identification Number (EIN).</a:t>
            </a:r>
            <a:br>
              <a:rPr lang="en-US" sz="2700" b="0" kern="1200" dirty="0"/>
            </a:br>
            <a:br>
              <a:rPr lang="en-US" sz="2700" b="0" kern="1200" dirty="0"/>
            </a:br>
            <a:endParaRPr lang="en-US" sz="1600" b="0" kern="1200">
              <a:latin typeface="+mj-lt"/>
              <a:cs typeface="Arial"/>
            </a:endParaRPr>
          </a:p>
        </p:txBody>
      </p:sp>
      <p:pic>
        <p:nvPicPr>
          <p:cNvPr id="2" name="Content Placeholder 1">
            <a:extLst>
              <a:ext uri="{FF2B5EF4-FFF2-40B4-BE49-F238E27FC236}">
                <a16:creationId xmlns:a16="http://schemas.microsoft.com/office/drawing/2014/main" id="{A1638029-4BFA-2DF9-D58D-4049899D090C}"/>
              </a:ext>
            </a:extLst>
          </p:cNvPr>
          <p:cNvPicPr>
            <a:picLocks noGrp="1" noChangeAspect="1"/>
          </p:cNvPicPr>
          <p:nvPr>
            <p:ph idx="22"/>
          </p:nvPr>
        </p:nvPicPr>
        <p:blipFill>
          <a:blip r:embed="rId2"/>
          <a:stretch>
            <a:fillRect/>
          </a:stretch>
        </p:blipFill>
        <p:spPr>
          <a:xfrm>
            <a:off x="6786432" y="593728"/>
            <a:ext cx="4518005" cy="5846830"/>
          </a:xfrm>
        </p:spPr>
      </p:pic>
    </p:spTree>
    <p:extLst>
      <p:ext uri="{BB962C8B-B14F-4D97-AF65-F5344CB8AC3E}">
        <p14:creationId xmlns:p14="http://schemas.microsoft.com/office/powerpoint/2010/main" val="97054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C421-7B61-6041-A00B-0BA30E062BDA}"/>
              </a:ext>
            </a:extLst>
          </p:cNvPr>
          <p:cNvSpPr>
            <a:spLocks noGrp="1"/>
          </p:cNvSpPr>
          <p:nvPr>
            <p:ph type="title" idx="4294967295"/>
          </p:nvPr>
        </p:nvSpPr>
        <p:spPr>
          <a:xfrm>
            <a:off x="552341" y="1426813"/>
            <a:ext cx="8026381" cy="548737"/>
          </a:xfrm>
          <a:prstGeom prst="rect">
            <a:avLst/>
          </a:prstGeom>
        </p:spPr>
        <p:txBody>
          <a:bodyPr/>
          <a:lstStyle/>
          <a:p>
            <a:r>
              <a:rPr lang="en-US" sz="3600">
                <a:solidFill>
                  <a:schemeClr val="bg1"/>
                </a:solidFill>
                <a:latin typeface="Arial"/>
                <a:cs typeface="Arial"/>
              </a:rPr>
              <a:t>Section 3 Benefits</a:t>
            </a:r>
            <a:endParaRPr lang="en-US" sz="3600">
              <a:solidFill>
                <a:schemeClr val="bg1"/>
              </a:solidFill>
            </a:endParaRPr>
          </a:p>
        </p:txBody>
      </p:sp>
      <p:sp>
        <p:nvSpPr>
          <p:cNvPr id="13" name="Oval 12">
            <a:extLst>
              <a:ext uri="{FF2B5EF4-FFF2-40B4-BE49-F238E27FC236}">
                <a16:creationId xmlns:a16="http://schemas.microsoft.com/office/drawing/2014/main" id="{26301D0A-D923-B74E-94DF-815C1C25FE8A}"/>
              </a:ext>
            </a:extLst>
          </p:cNvPr>
          <p:cNvSpPr/>
          <p:nvPr/>
        </p:nvSpPr>
        <p:spPr>
          <a:xfrm>
            <a:off x="1007937" y="3616439"/>
            <a:ext cx="1296441" cy="1296441"/>
          </a:xfrm>
          <a:prstGeom prst="ellipse">
            <a:avLst/>
          </a:prstGeom>
          <a:solidFill>
            <a:schemeClr val="tx1"/>
          </a:solidFill>
          <a:ln w="12700" cap="flat" cmpd="sng" algn="ctr">
            <a:noFill/>
            <a:prstDash val="solid"/>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61B4F6CA-3D5F-984D-B0FC-A8744DB96D40}"/>
              </a:ext>
            </a:extLst>
          </p:cNvPr>
          <p:cNvSpPr/>
          <p:nvPr/>
        </p:nvSpPr>
        <p:spPr>
          <a:xfrm>
            <a:off x="1007937" y="5160584"/>
            <a:ext cx="1296441" cy="1296441"/>
          </a:xfrm>
          <a:prstGeom prst="ellipse">
            <a:avLst/>
          </a:prstGeom>
          <a:solidFill>
            <a:srgbClr val="26A6CB"/>
          </a:solidFill>
          <a:ln w="12700" cap="flat" cmpd="sng" algn="ctr">
            <a:noFill/>
            <a:prstDash val="solid"/>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404595BC-3D55-2C47-B7F3-8C25B05B5CB0}"/>
              </a:ext>
            </a:extLst>
          </p:cNvPr>
          <p:cNvSpPr/>
          <p:nvPr/>
        </p:nvSpPr>
        <p:spPr>
          <a:xfrm>
            <a:off x="1007937" y="2091812"/>
            <a:ext cx="1296441" cy="1296441"/>
          </a:xfrm>
          <a:prstGeom prst="ellipse">
            <a:avLst/>
          </a:prstGeom>
          <a:solidFill>
            <a:srgbClr val="003261"/>
          </a:solidFill>
          <a:ln w="12700" cap="flat" cmpd="sng" algn="ctr">
            <a:noFill/>
            <a:prstDash val="solid"/>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160"/>
              </a:solidFill>
              <a:effectLst/>
              <a:uLnTx/>
              <a:uFillTx/>
              <a:latin typeface="Arial" panose="020B0604020202020204"/>
              <a:ea typeface="+mn-ea"/>
              <a:cs typeface="+mn-cs"/>
            </a:endParaRPr>
          </a:p>
        </p:txBody>
      </p:sp>
      <p:pic>
        <p:nvPicPr>
          <p:cNvPr id="16" name="Picture 15" descr="A picture containing drawing, light&#10;&#10;Description automatically generated">
            <a:extLst>
              <a:ext uri="{FF2B5EF4-FFF2-40B4-BE49-F238E27FC236}">
                <a16:creationId xmlns:a16="http://schemas.microsoft.com/office/drawing/2014/main" id="{51528527-9321-6A4B-82A4-0116B817A20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234796" y="2281407"/>
            <a:ext cx="848534" cy="859142"/>
          </a:xfrm>
          <a:prstGeom prst="rect">
            <a:avLst/>
          </a:prstGeom>
        </p:spPr>
      </p:pic>
      <p:pic>
        <p:nvPicPr>
          <p:cNvPr id="17" name="Picture 16" descr="A picture containing kitchenware, grater&#10;&#10;Description automatically generated">
            <a:extLst>
              <a:ext uri="{FF2B5EF4-FFF2-40B4-BE49-F238E27FC236}">
                <a16:creationId xmlns:a16="http://schemas.microsoft.com/office/drawing/2014/main" id="{46D7B749-F31B-954C-8B70-4D7C2F905B40}"/>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312964" y="3864253"/>
            <a:ext cx="775866" cy="775866"/>
          </a:xfrm>
          <a:prstGeom prst="rect">
            <a:avLst/>
          </a:prstGeom>
        </p:spPr>
      </p:pic>
      <p:pic>
        <p:nvPicPr>
          <p:cNvPr id="18" name="Picture 17" descr="A close up of a sign&#10;&#10;Description automatically generated">
            <a:extLst>
              <a:ext uri="{FF2B5EF4-FFF2-40B4-BE49-F238E27FC236}">
                <a16:creationId xmlns:a16="http://schemas.microsoft.com/office/drawing/2014/main" id="{F2D92307-CEAE-A24C-88B6-7A4CF3D8F8C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05490" y="5456923"/>
            <a:ext cx="1088950" cy="693938"/>
          </a:xfrm>
          <a:prstGeom prst="rect">
            <a:avLst/>
          </a:prstGeom>
        </p:spPr>
      </p:pic>
      <p:sp>
        <p:nvSpPr>
          <p:cNvPr id="3" name="TextBox 2">
            <a:extLst>
              <a:ext uri="{FF2B5EF4-FFF2-40B4-BE49-F238E27FC236}">
                <a16:creationId xmlns:a16="http://schemas.microsoft.com/office/drawing/2014/main" id="{A4FD204D-750C-4371-91E2-E3F1E6676112}"/>
              </a:ext>
            </a:extLst>
          </p:cNvPr>
          <p:cNvSpPr txBox="1"/>
          <p:nvPr/>
        </p:nvSpPr>
        <p:spPr>
          <a:xfrm>
            <a:off x="2677605" y="5368999"/>
            <a:ext cx="68964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160"/>
                </a:solidFill>
              </a:rPr>
              <a:t>Provides preference and regular alerts to certified business concerns and workers when contracting and employment opportunities arise.</a:t>
            </a:r>
            <a:endParaRPr lang="en-US">
              <a:solidFill>
                <a:srgbClr val="003160"/>
              </a:solidFill>
              <a:cs typeface="Arial"/>
            </a:endParaRPr>
          </a:p>
        </p:txBody>
      </p:sp>
      <p:sp>
        <p:nvSpPr>
          <p:cNvPr id="4" name="TextBox 3">
            <a:extLst>
              <a:ext uri="{FF2B5EF4-FFF2-40B4-BE49-F238E27FC236}">
                <a16:creationId xmlns:a16="http://schemas.microsoft.com/office/drawing/2014/main" id="{1B68F4AD-4F0E-4D65-92B3-B3ED4E1B3B2C}"/>
              </a:ext>
            </a:extLst>
          </p:cNvPr>
          <p:cNvSpPr txBox="1"/>
          <p:nvPr/>
        </p:nvSpPr>
        <p:spPr>
          <a:xfrm>
            <a:off x="2484329" y="3958185"/>
            <a:ext cx="68964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160"/>
                </a:solidFill>
                <a:cs typeface="Arial"/>
              </a:rPr>
              <a:t>Helps businesses and workers foster relationships on community development projects.</a:t>
            </a:r>
            <a:endParaRPr lang="en-US"/>
          </a:p>
        </p:txBody>
      </p:sp>
      <p:sp>
        <p:nvSpPr>
          <p:cNvPr id="5" name="TextBox 4">
            <a:extLst>
              <a:ext uri="{FF2B5EF4-FFF2-40B4-BE49-F238E27FC236}">
                <a16:creationId xmlns:a16="http://schemas.microsoft.com/office/drawing/2014/main" id="{A554793A-54F5-498C-9B11-02D37BC57B5A}"/>
              </a:ext>
            </a:extLst>
          </p:cNvPr>
          <p:cNvSpPr txBox="1"/>
          <p:nvPr/>
        </p:nvSpPr>
        <p:spPr>
          <a:xfrm>
            <a:off x="2484329" y="2288750"/>
            <a:ext cx="6579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160"/>
                </a:solidFill>
                <a:cs typeface="Arial"/>
              </a:rPr>
              <a:t>Contracting, employment and training opportunities generated for low and very low income persons and businesses that employ such individuals.</a:t>
            </a:r>
            <a:endParaRPr lang="en-US"/>
          </a:p>
        </p:txBody>
      </p:sp>
    </p:spTree>
    <p:extLst>
      <p:ext uri="{BB962C8B-B14F-4D97-AF65-F5344CB8AC3E}">
        <p14:creationId xmlns:p14="http://schemas.microsoft.com/office/powerpoint/2010/main" val="234244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901922-7719-40FC-BFE8-24991C885BFB}"/>
              </a:ext>
            </a:extLst>
          </p:cNvPr>
          <p:cNvPicPr>
            <a:picLocks noChangeAspect="1"/>
          </p:cNvPicPr>
          <p:nvPr/>
        </p:nvPicPr>
        <p:blipFill>
          <a:blip r:embed="rId2"/>
          <a:stretch>
            <a:fillRect/>
          </a:stretch>
        </p:blipFill>
        <p:spPr>
          <a:xfrm>
            <a:off x="6221225" y="925169"/>
            <a:ext cx="5607485" cy="4664864"/>
          </a:xfrm>
          <a:prstGeom prst="rect">
            <a:avLst/>
          </a:prstGeom>
        </p:spPr>
      </p:pic>
      <p:sp>
        <p:nvSpPr>
          <p:cNvPr id="4" name="Title 3">
            <a:extLst>
              <a:ext uri="{FF2B5EF4-FFF2-40B4-BE49-F238E27FC236}">
                <a16:creationId xmlns:a16="http://schemas.microsoft.com/office/drawing/2014/main" id="{143CE1E2-5DAB-AE42-BED0-3AAFA1CF80EB}"/>
              </a:ext>
            </a:extLst>
          </p:cNvPr>
          <p:cNvSpPr>
            <a:spLocks noGrp="1"/>
          </p:cNvSpPr>
          <p:nvPr>
            <p:ph type="title"/>
          </p:nvPr>
        </p:nvSpPr>
        <p:spPr>
          <a:xfrm>
            <a:off x="598863" y="4030610"/>
            <a:ext cx="5115337" cy="628787"/>
          </a:xfrm>
        </p:spPr>
        <p:txBody>
          <a:bodyPr vert="horz" lIns="91440" tIns="45720" rIns="91440" bIns="45720" rtlCol="0" anchor="b">
            <a:normAutofit fontScale="90000"/>
          </a:bodyPr>
          <a:lstStyle/>
          <a:p>
            <a:r>
              <a:rPr lang="en-US" sz="2400" b="0" kern="1200">
                <a:latin typeface="+mj-lt"/>
                <a:ea typeface="+mj-ea"/>
                <a:cs typeface="+mj-cs"/>
              </a:rPr>
              <a:t>Required from the Prime Contractor, Subcontractors, and Lower-tier subcontractors with every executed contract agreement and </a:t>
            </a:r>
            <a:r>
              <a:rPr lang="en-US" sz="2400" kern="1200">
                <a:latin typeface="+mj-lt"/>
                <a:ea typeface="+mj-ea"/>
                <a:cs typeface="+mj-cs"/>
              </a:rPr>
              <a:t>annually.</a:t>
            </a:r>
            <a:br>
              <a:rPr lang="en-US" sz="2400" kern="1200"/>
            </a:br>
            <a:br>
              <a:rPr lang="en-US" sz="2400" b="0" kern="1200"/>
            </a:br>
            <a:br>
              <a:rPr lang="en-US" sz="2400" b="0" kern="1200"/>
            </a:br>
            <a:r>
              <a:rPr lang="en-US" sz="2400" b="0" kern="1200">
                <a:latin typeface="+mj-lt"/>
                <a:ea typeface="+mj-ea"/>
                <a:cs typeface="+mj-cs"/>
              </a:rPr>
              <a:t>Date and website details must be visible on search results.</a:t>
            </a:r>
            <a:br>
              <a:rPr lang="en-US" sz="1600" b="0" kern="1200"/>
            </a:br>
            <a:br>
              <a:rPr lang="en-US" sz="1600" b="0" kern="1200"/>
            </a:br>
            <a:endParaRPr lang="en-US" sz="1600" kern="1200">
              <a:solidFill>
                <a:schemeClr val="tx1"/>
              </a:solidFill>
              <a:latin typeface="+mj-lt"/>
              <a:ea typeface="+mj-ea"/>
              <a:cs typeface="+mj-cs"/>
            </a:endParaRPr>
          </a:p>
        </p:txBody>
      </p:sp>
    </p:spTree>
    <p:extLst>
      <p:ext uri="{BB962C8B-B14F-4D97-AF65-F5344CB8AC3E}">
        <p14:creationId xmlns:p14="http://schemas.microsoft.com/office/powerpoint/2010/main" val="16376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6F12-3CFB-4231-9201-2109196BBEE0}"/>
              </a:ext>
            </a:extLst>
          </p:cNvPr>
          <p:cNvSpPr>
            <a:spLocks noGrp="1"/>
          </p:cNvSpPr>
          <p:nvPr>
            <p:ph type="title" idx="4294967295"/>
          </p:nvPr>
        </p:nvSpPr>
        <p:spPr>
          <a:xfrm>
            <a:off x="839185" y="1525532"/>
            <a:ext cx="8632825" cy="590550"/>
          </a:xfrm>
          <a:prstGeom prst="rect">
            <a:avLst/>
          </a:prstGeom>
        </p:spPr>
        <p:txBody>
          <a:bodyPr/>
          <a:lstStyle/>
          <a:p>
            <a:r>
              <a:rPr lang="en-US">
                <a:solidFill>
                  <a:schemeClr val="tx1"/>
                </a:solidFill>
              </a:rPr>
              <a:t>Contract Agreements</a:t>
            </a:r>
          </a:p>
        </p:txBody>
      </p:sp>
      <p:sp>
        <p:nvSpPr>
          <p:cNvPr id="7" name="Text Placeholder 2">
            <a:extLst>
              <a:ext uri="{FF2B5EF4-FFF2-40B4-BE49-F238E27FC236}">
                <a16:creationId xmlns:a16="http://schemas.microsoft.com/office/drawing/2014/main" id="{E53D1613-5D15-450E-A3E1-734995505570}"/>
              </a:ext>
            </a:extLst>
          </p:cNvPr>
          <p:cNvSpPr>
            <a:spLocks noGrp="1"/>
          </p:cNvSpPr>
          <p:nvPr>
            <p:ph type="body" sz="quarter" idx="4294967295"/>
          </p:nvPr>
        </p:nvSpPr>
        <p:spPr>
          <a:xfrm>
            <a:off x="839185" y="2116082"/>
            <a:ext cx="11058525" cy="4976813"/>
          </a:xfrm>
          <a:prstGeom prst="rect">
            <a:avLst/>
          </a:prstGeom>
        </p:spPr>
        <p:txBody>
          <a:bodyPr vert="horz" lIns="91440" tIns="45720" rIns="91440" bIns="45720" rtlCol="0" anchor="t">
            <a:normAutofit/>
          </a:bodyPr>
          <a:lstStyle/>
          <a:p>
            <a:pPr marL="57150" indent="-285750">
              <a:buClr>
                <a:schemeClr val="tx1"/>
              </a:buClr>
              <a:buFont typeface="Wingdings" panose="05000000000000000000" pitchFamily="2" charset="2"/>
              <a:buChar char="Ø"/>
            </a:pPr>
            <a:endParaRPr lang="en-US" sz="1300">
              <a:solidFill>
                <a:schemeClr val="bg1">
                  <a:lumMod val="90000"/>
                  <a:lumOff val="10000"/>
                </a:schemeClr>
              </a:solidFill>
            </a:endParaRPr>
          </a:p>
          <a:p>
            <a:pPr marL="57150" indent="-285750">
              <a:buClr>
                <a:schemeClr val="tx1"/>
              </a:buClr>
              <a:buFont typeface="Arial" panose="020B0604020202020204" pitchFamily="34" charset="0"/>
              <a:buChar char="•"/>
            </a:pPr>
            <a:r>
              <a:rPr lang="en-US" sz="1300">
                <a:solidFill>
                  <a:schemeClr val="accent2"/>
                </a:solidFill>
              </a:rPr>
              <a:t>A contract agreement, MSA, and/or Purchase Order is required from the Prime Contractor, Subcontractors and Lower-tier subcontractors performing on the project.</a:t>
            </a:r>
            <a:endParaRPr lang="en-US" sz="1300">
              <a:solidFill>
                <a:schemeClr val="accent2"/>
              </a:solidFill>
              <a:cs typeface="Arial"/>
            </a:endParaRPr>
          </a:p>
          <a:p>
            <a:pPr marL="57150" indent="-285750">
              <a:buClr>
                <a:schemeClr val="tx1"/>
              </a:buClr>
              <a:buFont typeface="Arial" panose="020B0604020202020204" pitchFamily="34" charset="0"/>
              <a:buChar char="•"/>
            </a:pPr>
            <a:r>
              <a:rPr lang="en-US" sz="1300">
                <a:solidFill>
                  <a:schemeClr val="accent2"/>
                </a:solidFill>
              </a:rPr>
              <a:t>Executed contract agreements must be submitted within </a:t>
            </a:r>
            <a:r>
              <a:rPr lang="en-US" sz="1300" b="1">
                <a:solidFill>
                  <a:schemeClr val="accent2"/>
                </a:solidFill>
              </a:rPr>
              <a:t>five (5) business days</a:t>
            </a:r>
            <a:r>
              <a:rPr lang="en-US" sz="1300">
                <a:solidFill>
                  <a:schemeClr val="accent2"/>
                </a:solidFill>
              </a:rPr>
              <a:t> to HCDD.</a:t>
            </a:r>
            <a:br>
              <a:rPr lang="en-US" sz="1300"/>
            </a:br>
            <a:endParaRPr lang="en-US" sz="1300">
              <a:solidFill>
                <a:schemeClr val="accent2"/>
              </a:solidFill>
            </a:endParaRPr>
          </a:p>
          <a:p>
            <a:pPr marL="0" indent="0">
              <a:buClr>
                <a:schemeClr val="tx1"/>
              </a:buClr>
              <a:buNone/>
            </a:pPr>
            <a:r>
              <a:rPr lang="en-US" sz="1300" b="1">
                <a:solidFill>
                  <a:schemeClr val="accent2"/>
                </a:solidFill>
              </a:rPr>
              <a:t>All executed contracts must include:</a:t>
            </a:r>
            <a:endParaRPr lang="en-US" sz="1300" b="1">
              <a:solidFill>
                <a:schemeClr val="accent2"/>
              </a:solidFill>
              <a:cs typeface="Arial"/>
            </a:endParaRPr>
          </a:p>
          <a:p>
            <a:pPr marL="285750" indent="-285750">
              <a:buClr>
                <a:schemeClr val="tx1"/>
              </a:buClr>
            </a:pPr>
            <a:r>
              <a:rPr lang="en-US" sz="1300">
                <a:solidFill>
                  <a:schemeClr val="accent2"/>
                </a:solidFill>
              </a:rPr>
              <a:t>Contract Date and Project Name</a:t>
            </a:r>
            <a:endParaRPr lang="en-US" sz="1300">
              <a:solidFill>
                <a:schemeClr val="accent2"/>
              </a:solidFill>
              <a:cs typeface="Arial"/>
            </a:endParaRPr>
          </a:p>
          <a:p>
            <a:pPr marL="285750" indent="-285750">
              <a:buClr>
                <a:schemeClr val="tx1"/>
              </a:buClr>
              <a:buFont typeface="Arial" panose="020B0604020202020204" pitchFamily="34" charset="0"/>
              <a:buChar char="•"/>
            </a:pPr>
            <a:r>
              <a:rPr lang="en-US" sz="1300">
                <a:solidFill>
                  <a:schemeClr val="accent2"/>
                </a:solidFill>
              </a:rPr>
              <a:t>Contracting Parties Business Name(s)</a:t>
            </a:r>
            <a:endParaRPr lang="en-US" sz="1300">
              <a:solidFill>
                <a:schemeClr val="accent2"/>
              </a:solidFill>
              <a:cs typeface="Arial"/>
            </a:endParaRPr>
          </a:p>
          <a:p>
            <a:pPr marL="285750" indent="-285750">
              <a:buClr>
                <a:schemeClr val="tx1"/>
              </a:buClr>
              <a:buFont typeface="Arial" panose="020B0604020202020204" pitchFamily="34" charset="0"/>
              <a:buChar char="•"/>
            </a:pPr>
            <a:r>
              <a:rPr lang="en-US" sz="1300">
                <a:solidFill>
                  <a:schemeClr val="accent2"/>
                </a:solidFill>
              </a:rPr>
              <a:t>Contract Amount</a:t>
            </a:r>
            <a:endParaRPr lang="en-US" sz="1300">
              <a:solidFill>
                <a:schemeClr val="accent2"/>
              </a:solidFill>
              <a:cs typeface="Arial"/>
            </a:endParaRPr>
          </a:p>
          <a:p>
            <a:pPr marL="285750" indent="-285750">
              <a:buClr>
                <a:schemeClr val="tx1"/>
              </a:buClr>
              <a:buFont typeface="Arial" panose="020B0604020202020204" pitchFamily="34" charset="0"/>
              <a:buChar char="•"/>
            </a:pPr>
            <a:r>
              <a:rPr lang="en-US" sz="1300">
                <a:solidFill>
                  <a:schemeClr val="accent2"/>
                </a:solidFill>
              </a:rPr>
              <a:t>Scope of Work</a:t>
            </a:r>
            <a:endParaRPr lang="en-US" sz="1300">
              <a:solidFill>
                <a:schemeClr val="accent2"/>
              </a:solidFill>
              <a:cs typeface="Arial"/>
            </a:endParaRPr>
          </a:p>
          <a:p>
            <a:pPr marL="285750" indent="-285750">
              <a:buClr>
                <a:schemeClr val="tx1"/>
              </a:buClr>
              <a:buFont typeface="Arial" panose="020B0604020202020204" pitchFamily="34" charset="0"/>
              <a:buChar char="•"/>
            </a:pPr>
            <a:r>
              <a:rPr lang="en-US" sz="1300">
                <a:solidFill>
                  <a:schemeClr val="accent2"/>
                </a:solidFill>
              </a:rPr>
              <a:t>Signatures and dates for Prime, Subcontractor and/or Lower-tier Subcontractors</a:t>
            </a:r>
            <a:endParaRPr lang="en-US" sz="1300">
              <a:solidFill>
                <a:schemeClr val="accent2"/>
              </a:solidFill>
              <a:cs typeface="Arial"/>
            </a:endParaRPr>
          </a:p>
          <a:p>
            <a:pPr marL="285750" indent="-285750">
              <a:buClr>
                <a:schemeClr val="tx1"/>
              </a:buClr>
            </a:pPr>
            <a:r>
              <a:rPr lang="en-US" sz="1300">
                <a:solidFill>
                  <a:schemeClr val="accent2"/>
                </a:solidFill>
              </a:rPr>
              <a:t>Address(es) of home(s) - </a:t>
            </a:r>
            <a:r>
              <a:rPr lang="en-US" sz="1300" b="1">
                <a:solidFill>
                  <a:schemeClr val="accent2"/>
                </a:solidFill>
              </a:rPr>
              <a:t>*Single Family Projects*</a:t>
            </a:r>
            <a:endParaRPr lang="en-US" sz="1300" b="1">
              <a:solidFill>
                <a:schemeClr val="accent2"/>
              </a:solidFill>
              <a:cs typeface="Arial"/>
            </a:endParaRPr>
          </a:p>
          <a:p>
            <a:pPr marL="285750" indent="-285750">
              <a:buClr>
                <a:schemeClr val="tx1"/>
              </a:buClr>
            </a:pPr>
            <a:r>
              <a:rPr lang="en-US" sz="1300">
                <a:solidFill>
                  <a:schemeClr val="accent2"/>
                </a:solidFill>
              </a:rPr>
              <a:t>Federal Regulations (24 C.F.R </a:t>
            </a:r>
            <a:r>
              <a:rPr lang="en-US" sz="1300" b="0">
                <a:solidFill>
                  <a:schemeClr val="accent2"/>
                </a:solidFill>
                <a:effectLst/>
              </a:rPr>
              <a:t>§ </a:t>
            </a:r>
            <a:r>
              <a:rPr lang="en-US" sz="1300">
                <a:solidFill>
                  <a:schemeClr val="accent2"/>
                </a:solidFill>
              </a:rPr>
              <a:t>75, </a:t>
            </a:r>
            <a:r>
              <a:rPr lang="en-US" sz="1300" b="0">
                <a:solidFill>
                  <a:schemeClr val="accent2"/>
                </a:solidFill>
                <a:effectLst/>
              </a:rPr>
              <a:t>2 C.F.R. § 200.322</a:t>
            </a:r>
            <a:r>
              <a:rPr lang="en-US" sz="1300">
                <a:solidFill>
                  <a:schemeClr val="accent2"/>
                </a:solidFill>
              </a:rPr>
              <a:t>) </a:t>
            </a:r>
            <a:r>
              <a:rPr lang="en-US" sz="1300" b="1" i="1">
                <a:solidFill>
                  <a:schemeClr val="tx1"/>
                </a:solidFill>
              </a:rPr>
              <a:t>*for contracts $100K and higher*</a:t>
            </a:r>
            <a:endParaRPr lang="en-US" sz="1300" b="1" i="1">
              <a:solidFill>
                <a:schemeClr val="tx1"/>
              </a:solidFill>
              <a:cs typeface="Arial"/>
            </a:endParaRPr>
          </a:p>
          <a:p>
            <a:pPr marL="285750" indent="-285750">
              <a:buClr>
                <a:schemeClr val="tx1"/>
              </a:buClr>
            </a:pPr>
            <a:r>
              <a:rPr lang="en-US" sz="1300">
                <a:solidFill>
                  <a:schemeClr val="accent2"/>
                </a:solidFill>
                <a:cs typeface="Arial"/>
              </a:rPr>
              <a:t>DR17 Workforce Provisions Appendix 15 - </a:t>
            </a:r>
            <a:r>
              <a:rPr lang="en-US" sz="1300" b="1">
                <a:solidFill>
                  <a:schemeClr val="accent2"/>
                </a:solidFill>
                <a:cs typeface="Arial"/>
              </a:rPr>
              <a:t>*DR17 Multi Family Projects*</a:t>
            </a:r>
          </a:p>
          <a:p>
            <a:pPr marL="0">
              <a:buClr>
                <a:schemeClr val="tx1"/>
              </a:buClr>
            </a:pPr>
            <a:endParaRPr lang="en-US" sz="1300">
              <a:solidFill>
                <a:schemeClr val="tx1"/>
              </a:solidFill>
              <a:cs typeface="Arial" panose="020B0604020202020204"/>
            </a:endParaRPr>
          </a:p>
        </p:txBody>
      </p:sp>
    </p:spTree>
    <p:extLst>
      <p:ext uri="{BB962C8B-B14F-4D97-AF65-F5344CB8AC3E}">
        <p14:creationId xmlns:p14="http://schemas.microsoft.com/office/powerpoint/2010/main" val="3836842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CE1E2-5DAB-AE42-BED0-3AAFA1CF80EB}"/>
              </a:ext>
            </a:extLst>
          </p:cNvPr>
          <p:cNvSpPr>
            <a:spLocks noGrp="1"/>
          </p:cNvSpPr>
          <p:nvPr>
            <p:ph type="title"/>
          </p:nvPr>
        </p:nvSpPr>
        <p:spPr>
          <a:xfrm>
            <a:off x="703967" y="4661230"/>
            <a:ext cx="5115337" cy="628787"/>
          </a:xfrm>
        </p:spPr>
        <p:txBody>
          <a:bodyPr vert="horz" lIns="91440" tIns="45720" rIns="91440" bIns="45720" rtlCol="0" anchor="b">
            <a:normAutofit fontScale="90000"/>
          </a:bodyPr>
          <a:lstStyle/>
          <a:p>
            <a:r>
              <a:rPr lang="en-US" sz="3100" b="0" kern="1200" dirty="0">
                <a:latin typeface="+mj-lt"/>
                <a:ea typeface="+mj-ea"/>
                <a:cs typeface="+mj-cs"/>
              </a:rPr>
              <a:t>Required from Subcontractors, and Lower-tier subcontractors.</a:t>
            </a:r>
            <a:br>
              <a:rPr lang="en-US" sz="3100" b="0" kern="1200" dirty="0">
                <a:latin typeface="+mj-lt"/>
                <a:ea typeface="+mj-ea"/>
                <a:cs typeface="+mj-cs"/>
              </a:rPr>
            </a:br>
            <a:br>
              <a:rPr lang="en-US" sz="3100" b="0" kern="1200" dirty="0">
                <a:latin typeface="+mj-lt"/>
                <a:ea typeface="+mj-ea"/>
                <a:cs typeface="+mj-cs"/>
              </a:rPr>
            </a:br>
            <a:r>
              <a:rPr lang="en-US" sz="3100" b="0" kern="1200" dirty="0">
                <a:latin typeface="+mj-lt"/>
                <a:ea typeface="+mj-ea"/>
                <a:cs typeface="+mj-cs"/>
              </a:rPr>
              <a:t>If the changes occur to increase the contract amount to equal or greater than $100,000.00, an updated form is required, and Section 3 monthly monitoring will begin.</a:t>
            </a:r>
            <a:br>
              <a:rPr lang="en-US" sz="1900" b="0" kern="1200" dirty="0">
                <a:solidFill>
                  <a:schemeClr val="tx1"/>
                </a:solidFill>
                <a:latin typeface="+mj-lt"/>
                <a:ea typeface="+mj-ea"/>
                <a:cs typeface="+mj-cs"/>
              </a:rPr>
            </a:br>
            <a:endParaRPr lang="en-US" sz="1900" kern="1200" dirty="0">
              <a:solidFill>
                <a:schemeClr val="tx1"/>
              </a:solidFill>
              <a:latin typeface="+mj-lt"/>
              <a:ea typeface="+mj-ea"/>
              <a:cs typeface="+mj-cs"/>
            </a:endParaRPr>
          </a:p>
        </p:txBody>
      </p:sp>
      <p:pic>
        <p:nvPicPr>
          <p:cNvPr id="2" name="Picture 1">
            <a:extLst>
              <a:ext uri="{FF2B5EF4-FFF2-40B4-BE49-F238E27FC236}">
                <a16:creationId xmlns:a16="http://schemas.microsoft.com/office/drawing/2014/main" id="{BA8AF44A-0516-F76E-B3E1-7EB5D6147001}"/>
              </a:ext>
            </a:extLst>
          </p:cNvPr>
          <p:cNvPicPr>
            <a:picLocks noChangeAspect="1"/>
          </p:cNvPicPr>
          <p:nvPr/>
        </p:nvPicPr>
        <p:blipFill>
          <a:blip r:embed="rId2"/>
          <a:stretch>
            <a:fillRect/>
          </a:stretch>
        </p:blipFill>
        <p:spPr>
          <a:xfrm>
            <a:off x="6875362" y="419355"/>
            <a:ext cx="4517984" cy="5855315"/>
          </a:xfrm>
          <a:prstGeom prst="rect">
            <a:avLst/>
          </a:prstGeom>
        </p:spPr>
      </p:pic>
    </p:spTree>
    <p:extLst>
      <p:ext uri="{BB962C8B-B14F-4D97-AF65-F5344CB8AC3E}">
        <p14:creationId xmlns:p14="http://schemas.microsoft.com/office/powerpoint/2010/main" val="59178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019C-9800-4541-9265-DA5265A3D4CB}"/>
              </a:ext>
            </a:extLst>
          </p:cNvPr>
          <p:cNvSpPr>
            <a:spLocks noGrp="1"/>
          </p:cNvSpPr>
          <p:nvPr>
            <p:ph type="title"/>
          </p:nvPr>
        </p:nvSpPr>
        <p:spPr>
          <a:xfrm>
            <a:off x="504271" y="1266389"/>
            <a:ext cx="5115337" cy="628787"/>
          </a:xfrm>
        </p:spPr>
        <p:txBody>
          <a:bodyPr/>
          <a:lstStyle/>
          <a:p>
            <a:pPr indent="-228600"/>
            <a:r>
              <a:rPr lang="en-US" sz="2000" b="0" kern="1200">
                <a:latin typeface="+mj-lt"/>
                <a:ea typeface="+mj-ea"/>
                <a:cs typeface="+mj-cs"/>
              </a:rPr>
              <a:t>Required from the Prime Contractor, Subcontractors, and Lower-tier subcontractors.</a:t>
            </a:r>
            <a:br>
              <a:rPr lang="en-US" sz="2000" b="0" kern="1200">
                <a:latin typeface="+mj-lt"/>
                <a:ea typeface="+mj-ea"/>
                <a:cs typeface="+mj-cs"/>
              </a:rPr>
            </a:br>
            <a:br>
              <a:rPr lang="en-US" sz="2000" b="0" kern="1200">
                <a:latin typeface="+mj-lt"/>
                <a:ea typeface="+mj-ea"/>
                <a:cs typeface="+mj-cs"/>
              </a:rPr>
            </a:br>
            <a:r>
              <a:rPr lang="en-US" sz="2000" b="0" kern="1200">
                <a:latin typeface="+mj-lt"/>
                <a:ea typeface="+mj-ea"/>
                <a:cs typeface="+mj-cs"/>
              </a:rPr>
              <a:t>Submitted when scope of work performed by </a:t>
            </a:r>
            <a:r>
              <a:rPr lang="en-US" sz="2000" b="0">
                <a:latin typeface="+mj-lt"/>
                <a:ea typeface="+mj-ea"/>
                <a:cs typeface="+mj-cs"/>
              </a:rPr>
              <a:t>Prime Contractor, Subcontractors, and Lower-tier subcontractors is complete.</a:t>
            </a:r>
            <a:br>
              <a:rPr lang="en-US" sz="2000" b="0">
                <a:latin typeface="+mj-lt"/>
                <a:ea typeface="+mj-ea"/>
                <a:cs typeface="+mj-cs"/>
              </a:rPr>
            </a:br>
            <a:br>
              <a:rPr lang="en-US" sz="2000" b="0">
                <a:latin typeface="+mj-lt"/>
                <a:ea typeface="+mj-ea"/>
                <a:cs typeface="+mj-cs"/>
              </a:rPr>
            </a:br>
            <a:r>
              <a:rPr lang="en-US" sz="2000" b="0">
                <a:latin typeface="+mj-lt"/>
                <a:ea typeface="+mj-ea"/>
                <a:cs typeface="+mj-cs"/>
              </a:rPr>
              <a:t>Indication to assigned Contractor Administrator that applicable Section 3 compliance forms are no longer required.</a:t>
            </a:r>
            <a:br>
              <a:rPr lang="en-US" sz="2000" b="0">
                <a:latin typeface="+mj-lt"/>
                <a:ea typeface="+mj-ea"/>
                <a:cs typeface="+mj-cs"/>
              </a:rPr>
            </a:br>
            <a:br>
              <a:rPr lang="en-US" sz="2000" b="0"/>
            </a:br>
            <a:r>
              <a:rPr lang="en-US" sz="2000" b="0"/>
              <a:t>Also, used to determine whether Prime Contractor, Subcontractor, and Lower-tier are excluded from annual search requirements (SAM, Texas Comptroller and Conflict of Interest).</a:t>
            </a:r>
            <a:br>
              <a:rPr lang="en-US" sz="2000" b="0"/>
            </a:br>
            <a:endParaRPr lang="en-US" sz="2000" b="0"/>
          </a:p>
        </p:txBody>
      </p:sp>
      <p:pic>
        <p:nvPicPr>
          <p:cNvPr id="3" name="Picture 2">
            <a:extLst>
              <a:ext uri="{FF2B5EF4-FFF2-40B4-BE49-F238E27FC236}">
                <a16:creationId xmlns:a16="http://schemas.microsoft.com/office/drawing/2014/main" id="{3908EAEF-98B1-9DD0-EEFF-3ECABF651EDB}"/>
              </a:ext>
            </a:extLst>
          </p:cNvPr>
          <p:cNvPicPr>
            <a:picLocks noChangeAspect="1"/>
          </p:cNvPicPr>
          <p:nvPr/>
        </p:nvPicPr>
        <p:blipFill>
          <a:blip r:embed="rId2"/>
          <a:stretch>
            <a:fillRect/>
          </a:stretch>
        </p:blipFill>
        <p:spPr>
          <a:xfrm>
            <a:off x="6711387" y="322900"/>
            <a:ext cx="4759124" cy="6173619"/>
          </a:xfrm>
          <a:prstGeom prst="rect">
            <a:avLst/>
          </a:prstGeom>
        </p:spPr>
      </p:pic>
    </p:spTree>
    <p:extLst>
      <p:ext uri="{BB962C8B-B14F-4D97-AF65-F5344CB8AC3E}">
        <p14:creationId xmlns:p14="http://schemas.microsoft.com/office/powerpoint/2010/main" val="3957591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9526F-D0D2-A14C-80B9-9013A2BB2B4C}"/>
              </a:ext>
            </a:extLst>
          </p:cNvPr>
          <p:cNvSpPr>
            <a:spLocks noGrp="1"/>
          </p:cNvSpPr>
          <p:nvPr>
            <p:ph type="title" idx="4294967295"/>
          </p:nvPr>
        </p:nvSpPr>
        <p:spPr>
          <a:xfrm>
            <a:off x="998482" y="1554163"/>
            <a:ext cx="8634413" cy="590550"/>
          </a:xfrm>
          <a:prstGeom prst="rect">
            <a:avLst/>
          </a:prstGeom>
        </p:spPr>
        <p:txBody>
          <a:bodyPr/>
          <a:lstStyle/>
          <a:p>
            <a:r>
              <a:rPr lang="en-US" sz="3600">
                <a:solidFill>
                  <a:schemeClr val="bg1"/>
                </a:solidFill>
              </a:rPr>
              <a:t>Single Family Requirements</a:t>
            </a:r>
          </a:p>
        </p:txBody>
      </p:sp>
      <p:sp>
        <p:nvSpPr>
          <p:cNvPr id="6" name="Text Placeholder 5">
            <a:extLst>
              <a:ext uri="{FF2B5EF4-FFF2-40B4-BE49-F238E27FC236}">
                <a16:creationId xmlns:a16="http://schemas.microsoft.com/office/drawing/2014/main" id="{F5D2A5F5-C131-CC49-ADE2-77D5F44DA1D1}"/>
              </a:ext>
            </a:extLst>
          </p:cNvPr>
          <p:cNvSpPr>
            <a:spLocks noGrp="1"/>
          </p:cNvSpPr>
          <p:nvPr>
            <p:ph type="body" sz="quarter" idx="4294967295"/>
          </p:nvPr>
        </p:nvSpPr>
        <p:spPr>
          <a:xfrm>
            <a:off x="998482" y="2241878"/>
            <a:ext cx="11058525" cy="4106863"/>
          </a:xfrm>
          <a:prstGeom prst="rect">
            <a:avLst/>
          </a:prstGeom>
        </p:spPr>
        <p:txBody>
          <a:bodyPr lIns="91440" tIns="45720" rIns="91440" bIns="45720" anchor="t"/>
          <a:lstStyle/>
          <a:p>
            <a:pPr>
              <a:buClr>
                <a:schemeClr val="tx1"/>
              </a:buClr>
            </a:pPr>
            <a:r>
              <a:rPr lang="en-US" sz="1800">
                <a:solidFill>
                  <a:schemeClr val="bg1"/>
                </a:solidFill>
              </a:rPr>
              <a:t>Subcontract Agreements are required for every subcontractor working on a </a:t>
            </a:r>
            <a:r>
              <a:rPr lang="en-US" sz="1800" b="1">
                <a:solidFill>
                  <a:schemeClr val="bg1"/>
                </a:solidFill>
              </a:rPr>
              <a:t>project address.  </a:t>
            </a:r>
            <a:r>
              <a:rPr lang="en-US" sz="1800">
                <a:solidFill>
                  <a:schemeClr val="bg1"/>
                </a:solidFill>
              </a:rPr>
              <a:t>A Master Contract Agreement with Purchase Orders is also acceptable;</a:t>
            </a:r>
            <a:br>
              <a:rPr lang="en-US" sz="1800">
                <a:solidFill>
                  <a:schemeClr val="bg1"/>
                </a:solidFill>
              </a:rPr>
            </a:br>
            <a:r>
              <a:rPr lang="en-US" sz="1800">
                <a:solidFill>
                  <a:schemeClr val="bg1"/>
                </a:solidFill>
              </a:rPr>
              <a:t> </a:t>
            </a:r>
            <a:endParaRPr lang="en-US" sz="1800">
              <a:solidFill>
                <a:schemeClr val="bg1"/>
              </a:solidFill>
              <a:cs typeface="Arial"/>
            </a:endParaRPr>
          </a:p>
          <a:p>
            <a:pPr>
              <a:buClr>
                <a:schemeClr val="tx1"/>
              </a:buClr>
            </a:pPr>
            <a:r>
              <a:rPr lang="en-US" sz="1800">
                <a:solidFill>
                  <a:schemeClr val="bg1"/>
                </a:solidFill>
              </a:rPr>
              <a:t>The Prime Contractor must submit a First Source Hiring Agreement, Section 3 Compliance Certification, Permanent Employee List (PEL), and Workforce Analysis Form </a:t>
            </a:r>
            <a:r>
              <a:rPr lang="en-US" sz="1800" b="1">
                <a:solidFill>
                  <a:schemeClr val="bg1"/>
                </a:solidFill>
              </a:rPr>
              <a:t>one time only; </a:t>
            </a:r>
            <a:endParaRPr lang="en-US" sz="1800">
              <a:solidFill>
                <a:schemeClr val="bg1"/>
              </a:solidFill>
            </a:endParaRPr>
          </a:p>
          <a:p>
            <a:pPr>
              <a:buClr>
                <a:schemeClr val="tx1"/>
              </a:buClr>
            </a:pPr>
            <a:endParaRPr lang="en-US" sz="1800" b="1">
              <a:solidFill>
                <a:schemeClr val="bg1"/>
              </a:solidFill>
            </a:endParaRPr>
          </a:p>
          <a:p>
            <a:pPr>
              <a:buClr>
                <a:schemeClr val="tx1"/>
              </a:buClr>
            </a:pPr>
            <a:r>
              <a:rPr lang="en-US" sz="1800">
                <a:solidFill>
                  <a:schemeClr val="bg1"/>
                </a:solidFill>
              </a:rPr>
              <a:t>The Prime Contractor must conduct a SAM.gov search on each subcontractor and lower-tier subcontractor performing on the project (Company Name, Owner Name(s) and EIN);</a:t>
            </a:r>
            <a:endParaRPr lang="en-US" sz="1800">
              <a:solidFill>
                <a:schemeClr val="bg1"/>
              </a:solidFill>
              <a:cs typeface="Arial"/>
            </a:endParaRPr>
          </a:p>
          <a:p>
            <a:pPr marL="0" indent="0">
              <a:buClr>
                <a:schemeClr val="tx1"/>
              </a:buClr>
              <a:buNone/>
            </a:pPr>
            <a:endParaRPr lang="en-US" sz="1800">
              <a:solidFill>
                <a:schemeClr val="bg1"/>
              </a:solidFill>
              <a:cs typeface="Arial"/>
            </a:endParaRPr>
          </a:p>
          <a:p>
            <a:pPr>
              <a:buClr>
                <a:schemeClr val="tx1"/>
              </a:buClr>
            </a:pPr>
            <a:r>
              <a:rPr lang="en-US" sz="1800">
                <a:solidFill>
                  <a:schemeClr val="bg1"/>
                </a:solidFill>
              </a:rPr>
              <a:t>The Prime Contractor will submit a Contract Cover Sheet, Section 3 Utilization Plan (UP), Texas Comptroller Debarred Vendor, Conflict of Interest Form, Start of Work (SOW) and Termination of Work (TOW) Notices for each subcontractor and lower-tier subcontractor performing on </a:t>
            </a:r>
            <a:r>
              <a:rPr lang="en-US" sz="1800" b="1">
                <a:solidFill>
                  <a:schemeClr val="bg1"/>
                </a:solidFill>
              </a:rPr>
              <a:t>each project address;</a:t>
            </a:r>
            <a:r>
              <a:rPr lang="en-US" sz="1800">
                <a:solidFill>
                  <a:schemeClr val="bg1"/>
                </a:solidFill>
              </a:rPr>
              <a:t> </a:t>
            </a:r>
            <a:endParaRPr lang="en-US" sz="1800">
              <a:solidFill>
                <a:schemeClr val="bg1"/>
              </a:solidFill>
              <a:cs typeface="Arial"/>
            </a:endParaRPr>
          </a:p>
          <a:p>
            <a:pPr>
              <a:buClr>
                <a:schemeClr val="tx1"/>
              </a:buClr>
            </a:pPr>
            <a:endParaRPr lang="en-US" sz="1800">
              <a:solidFill>
                <a:schemeClr val="bg1"/>
              </a:solidFill>
            </a:endParaRPr>
          </a:p>
        </p:txBody>
      </p:sp>
    </p:spTree>
    <p:extLst>
      <p:ext uri="{BB962C8B-B14F-4D97-AF65-F5344CB8AC3E}">
        <p14:creationId xmlns:p14="http://schemas.microsoft.com/office/powerpoint/2010/main" val="2791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9526F-D0D2-A14C-80B9-9013A2BB2B4C}"/>
              </a:ext>
            </a:extLst>
          </p:cNvPr>
          <p:cNvSpPr>
            <a:spLocks noGrp="1"/>
          </p:cNvSpPr>
          <p:nvPr>
            <p:ph type="title" idx="4294967295"/>
          </p:nvPr>
        </p:nvSpPr>
        <p:spPr>
          <a:xfrm>
            <a:off x="861848" y="1688772"/>
            <a:ext cx="8634413" cy="590550"/>
          </a:xfrm>
          <a:prstGeom prst="rect">
            <a:avLst/>
          </a:prstGeom>
        </p:spPr>
        <p:txBody>
          <a:bodyPr/>
          <a:lstStyle/>
          <a:p>
            <a:r>
              <a:rPr lang="en-US" sz="3600">
                <a:solidFill>
                  <a:schemeClr val="bg1"/>
                </a:solidFill>
              </a:rPr>
              <a:t>Single Family Requirements</a:t>
            </a:r>
          </a:p>
        </p:txBody>
      </p:sp>
      <p:sp>
        <p:nvSpPr>
          <p:cNvPr id="6" name="Text Placeholder 5">
            <a:extLst>
              <a:ext uri="{FF2B5EF4-FFF2-40B4-BE49-F238E27FC236}">
                <a16:creationId xmlns:a16="http://schemas.microsoft.com/office/drawing/2014/main" id="{F5D2A5F5-C131-CC49-ADE2-77D5F44DA1D1}"/>
              </a:ext>
            </a:extLst>
          </p:cNvPr>
          <p:cNvSpPr>
            <a:spLocks noGrp="1"/>
          </p:cNvSpPr>
          <p:nvPr>
            <p:ph type="body" sz="quarter" idx="4294967295"/>
          </p:nvPr>
        </p:nvSpPr>
        <p:spPr>
          <a:xfrm>
            <a:off x="776124" y="2192776"/>
            <a:ext cx="11058525" cy="3309937"/>
          </a:xfrm>
          <a:prstGeom prst="rect">
            <a:avLst/>
          </a:prstGeom>
        </p:spPr>
        <p:txBody>
          <a:bodyPr lIns="91440" tIns="45720" rIns="91440" bIns="45720" anchor="t"/>
          <a:lstStyle/>
          <a:p>
            <a:pPr marL="0" indent="0">
              <a:buClr>
                <a:schemeClr val="tx1"/>
              </a:buClr>
              <a:buNone/>
            </a:pPr>
            <a:endParaRPr lang="en-US" sz="1800">
              <a:solidFill>
                <a:schemeClr val="bg1"/>
              </a:solidFill>
            </a:endParaRPr>
          </a:p>
          <a:p>
            <a:pPr>
              <a:buClr>
                <a:schemeClr val="tx1"/>
              </a:buClr>
            </a:pPr>
            <a:r>
              <a:rPr lang="en-US" sz="1800">
                <a:solidFill>
                  <a:schemeClr val="bg1"/>
                </a:solidFill>
              </a:rPr>
              <a:t>Section 3 Utilization Plan and Monthly Activity Reports are required every month following the SOW date for </a:t>
            </a:r>
            <a:r>
              <a:rPr lang="en-US" sz="1800" b="1">
                <a:solidFill>
                  <a:schemeClr val="bg1"/>
                </a:solidFill>
              </a:rPr>
              <a:t>each project address</a:t>
            </a:r>
            <a:r>
              <a:rPr lang="en-US" sz="1800">
                <a:solidFill>
                  <a:schemeClr val="bg1"/>
                </a:solidFill>
              </a:rPr>
              <a:t>;</a:t>
            </a:r>
            <a:endParaRPr lang="en-US" sz="1800">
              <a:solidFill>
                <a:schemeClr val="bg1"/>
              </a:solidFill>
              <a:cs typeface="Arial"/>
            </a:endParaRPr>
          </a:p>
          <a:p>
            <a:pPr marL="0" indent="0">
              <a:buClr>
                <a:schemeClr val="tx1"/>
              </a:buClr>
              <a:buNone/>
            </a:pPr>
            <a:endParaRPr lang="en-US" sz="1800">
              <a:solidFill>
                <a:schemeClr val="bg1"/>
              </a:solidFill>
              <a:cs typeface="Arial"/>
            </a:endParaRPr>
          </a:p>
          <a:p>
            <a:pPr>
              <a:buClr>
                <a:schemeClr val="tx1"/>
              </a:buClr>
            </a:pPr>
            <a:r>
              <a:rPr lang="en-US" sz="1800">
                <a:solidFill>
                  <a:schemeClr val="bg1"/>
                </a:solidFill>
                <a:cs typeface="Arial"/>
              </a:rPr>
              <a:t>All subcontractors and lower-tier subcontractors must submit a Confirmation of Subcontractor Contract Amount Form for </a:t>
            </a:r>
            <a:r>
              <a:rPr lang="en-US" sz="1800" b="1">
                <a:solidFill>
                  <a:schemeClr val="bg1"/>
                </a:solidFill>
                <a:cs typeface="Arial"/>
              </a:rPr>
              <a:t>each project address</a:t>
            </a:r>
            <a:r>
              <a:rPr lang="en-US" sz="1800">
                <a:solidFill>
                  <a:schemeClr val="bg1"/>
                </a:solidFill>
                <a:cs typeface="Arial"/>
              </a:rPr>
              <a:t>;</a:t>
            </a:r>
            <a:br>
              <a:rPr lang="en-US" sz="1800">
                <a:solidFill>
                  <a:schemeClr val="bg1"/>
                </a:solidFill>
              </a:rPr>
            </a:br>
            <a:endParaRPr lang="en-US" sz="1800">
              <a:solidFill>
                <a:schemeClr val="bg1"/>
              </a:solidFill>
              <a:cs typeface="Arial"/>
            </a:endParaRPr>
          </a:p>
          <a:p>
            <a:pPr>
              <a:buClr>
                <a:schemeClr val="tx1"/>
              </a:buClr>
            </a:pPr>
            <a:r>
              <a:rPr lang="en-US" sz="1800">
                <a:solidFill>
                  <a:schemeClr val="bg1"/>
                </a:solidFill>
                <a:cs typeface="Arial"/>
              </a:rPr>
              <a:t>The Prime Contractor must inform HCDD of any subcontracting or employment opportunities prior to awarding or hiring by forwarding an EBID Announcement (EBID) or Employment Opportunity Announcement Form (EOA) to our office for dissemination to our certified Section 3 Workers and Section 3 Business Concerns.</a:t>
            </a:r>
          </a:p>
          <a:p>
            <a:pPr>
              <a:buClr>
                <a:schemeClr val="tx1"/>
              </a:buClr>
            </a:pPr>
            <a:endParaRPr lang="en-US" sz="1800">
              <a:solidFill>
                <a:schemeClr val="bg1"/>
              </a:solidFill>
            </a:endParaRPr>
          </a:p>
        </p:txBody>
      </p:sp>
    </p:spTree>
    <p:extLst>
      <p:ext uri="{BB962C8B-B14F-4D97-AF65-F5344CB8AC3E}">
        <p14:creationId xmlns:p14="http://schemas.microsoft.com/office/powerpoint/2010/main" val="19300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06824-A6B9-0B40-EFE5-0CA70A33E05D}"/>
              </a:ext>
            </a:extLst>
          </p:cNvPr>
          <p:cNvSpPr/>
          <p:nvPr/>
        </p:nvSpPr>
        <p:spPr>
          <a:xfrm>
            <a:off x="0" y="2112579"/>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D57E5A9-05B0-9348-9BFC-FFB005E5E622}"/>
              </a:ext>
            </a:extLst>
          </p:cNvPr>
          <p:cNvSpPr>
            <a:spLocks noGrp="1"/>
          </p:cNvSpPr>
          <p:nvPr>
            <p:ph type="body" sz="quarter" idx="10"/>
          </p:nvPr>
        </p:nvSpPr>
        <p:spPr>
          <a:xfrm>
            <a:off x="1806011" y="2454266"/>
            <a:ext cx="8579978" cy="2584247"/>
          </a:xfrm>
        </p:spPr>
        <p:txBody>
          <a:bodyPr/>
          <a:lstStyle/>
          <a:p>
            <a:r>
              <a:rPr lang="en-US"/>
              <a:t>LCP TRACKER AUDITING SYSTEM</a:t>
            </a:r>
          </a:p>
          <a:p>
            <a:endParaRPr lang="en-US"/>
          </a:p>
        </p:txBody>
      </p:sp>
    </p:spTree>
    <p:extLst>
      <p:ext uri="{BB962C8B-B14F-4D97-AF65-F5344CB8AC3E}">
        <p14:creationId xmlns:p14="http://schemas.microsoft.com/office/powerpoint/2010/main" val="389261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CPtracker Introduces Advanced Mobile Technology to Align Field-to-Office  Compliance Reporting">
            <a:extLst>
              <a:ext uri="{FF2B5EF4-FFF2-40B4-BE49-F238E27FC236}">
                <a16:creationId xmlns:a16="http://schemas.microsoft.com/office/drawing/2014/main" id="{44BDCCA8-7884-4D34-AAB4-71C2DCA46C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963338" y="2509891"/>
            <a:ext cx="3267942" cy="1838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F7297B73-C268-B245-B0C4-DFF5D383F06C}"/>
              </a:ext>
            </a:extLst>
          </p:cNvPr>
          <p:cNvSpPr>
            <a:spLocks noGrp="1"/>
          </p:cNvSpPr>
          <p:nvPr>
            <p:ph type="body" sz="quarter" idx="4294967295"/>
          </p:nvPr>
        </p:nvSpPr>
        <p:spPr>
          <a:xfrm>
            <a:off x="4582510" y="1410960"/>
            <a:ext cx="7220607" cy="4911725"/>
          </a:xfrm>
          <a:prstGeom prst="rect">
            <a:avLst/>
          </a:prstGeom>
        </p:spPr>
        <p:txBody>
          <a:bodyPr vert="horz" lIns="91440" tIns="45720" rIns="91440" bIns="45720" rtlCol="0" anchor="t">
            <a:normAutofit lnSpcReduction="10000"/>
          </a:bodyPr>
          <a:lstStyle/>
          <a:p>
            <a:pPr>
              <a:spcBef>
                <a:spcPts val="500"/>
              </a:spcBef>
              <a:buClr>
                <a:schemeClr val="tx1"/>
              </a:buClr>
            </a:pPr>
            <a:r>
              <a:rPr lang="en-US" sz="1600">
                <a:solidFill>
                  <a:srgbClr val="013463"/>
                </a:solidFill>
              </a:rPr>
              <a:t>Following a Pre-Construction and/or Kick Off Meeting, a Contract Administrator will create the project profile and assign the Prime Contractor as the Prime Approver in LCP Tracker.</a:t>
            </a:r>
          </a:p>
          <a:p>
            <a:pPr>
              <a:spcBef>
                <a:spcPts val="500"/>
              </a:spcBef>
              <a:buClr>
                <a:schemeClr val="tx1"/>
              </a:buClr>
            </a:pPr>
            <a:endParaRPr lang="en-US" sz="1600">
              <a:solidFill>
                <a:srgbClr val="013463"/>
              </a:solidFill>
            </a:endParaRPr>
          </a:p>
          <a:p>
            <a:pPr>
              <a:spcBef>
                <a:spcPts val="500"/>
              </a:spcBef>
              <a:buClr>
                <a:schemeClr val="tx1"/>
              </a:buClr>
            </a:pPr>
            <a:r>
              <a:rPr lang="en-US" sz="1600">
                <a:solidFill>
                  <a:srgbClr val="013463"/>
                </a:solidFill>
              </a:rPr>
              <a:t>The information required to setup a Prime and subcontractor assignments in LCP Tracker is captured on the Compliance Cover Sheet found in the Compliance Forms Packet.</a:t>
            </a:r>
            <a:endParaRPr lang="en-US" sz="1600">
              <a:solidFill>
                <a:srgbClr val="013463"/>
              </a:solidFill>
              <a:cs typeface="Arial"/>
            </a:endParaRPr>
          </a:p>
          <a:p>
            <a:pPr>
              <a:spcBef>
                <a:spcPts val="500"/>
              </a:spcBef>
              <a:buClr>
                <a:schemeClr val="tx1"/>
              </a:buClr>
            </a:pPr>
            <a:endParaRPr lang="en-US" sz="1600">
              <a:solidFill>
                <a:srgbClr val="013463"/>
              </a:solidFill>
            </a:endParaRPr>
          </a:p>
          <a:p>
            <a:pPr>
              <a:spcBef>
                <a:spcPts val="500"/>
              </a:spcBef>
              <a:buClr>
                <a:schemeClr val="tx1"/>
              </a:buClr>
            </a:pPr>
            <a:r>
              <a:rPr lang="en-US" sz="1600" b="1">
                <a:solidFill>
                  <a:srgbClr val="013463"/>
                </a:solidFill>
              </a:rPr>
              <a:t>The Prime Contractor is responsible for setting up and assigning each subcontractor to the project in LCP Tracker. </a:t>
            </a:r>
            <a:endParaRPr lang="en-US" sz="1600" b="1">
              <a:solidFill>
                <a:srgbClr val="013463"/>
              </a:solidFill>
              <a:cs typeface="Arial"/>
            </a:endParaRPr>
          </a:p>
          <a:p>
            <a:pPr>
              <a:spcBef>
                <a:spcPts val="500"/>
              </a:spcBef>
              <a:buClr>
                <a:schemeClr val="tx1"/>
              </a:buClr>
            </a:pPr>
            <a:endParaRPr lang="en-US" sz="1600">
              <a:solidFill>
                <a:srgbClr val="013463"/>
              </a:solidFill>
            </a:endParaRPr>
          </a:p>
          <a:p>
            <a:pPr>
              <a:spcBef>
                <a:spcPts val="500"/>
              </a:spcBef>
              <a:buClr>
                <a:schemeClr val="tx1"/>
              </a:buClr>
            </a:pPr>
            <a:r>
              <a:rPr lang="en-US" sz="1600">
                <a:solidFill>
                  <a:srgbClr val="013463"/>
                </a:solidFill>
              </a:rPr>
              <a:t>Subcontractors must be assigned to a project in order to submit required compliance documents.</a:t>
            </a:r>
            <a:endParaRPr lang="en-US" sz="1600">
              <a:solidFill>
                <a:srgbClr val="013463"/>
              </a:solidFill>
              <a:cs typeface="Arial"/>
            </a:endParaRPr>
          </a:p>
          <a:p>
            <a:pPr marL="0" indent="0">
              <a:spcBef>
                <a:spcPts val="500"/>
              </a:spcBef>
              <a:buClr>
                <a:schemeClr val="tx1"/>
              </a:buClr>
              <a:buNone/>
            </a:pPr>
            <a:endParaRPr lang="en-US" sz="1600">
              <a:solidFill>
                <a:srgbClr val="013463"/>
              </a:solidFill>
            </a:endParaRPr>
          </a:p>
          <a:p>
            <a:pPr>
              <a:spcBef>
                <a:spcPts val="500"/>
              </a:spcBef>
              <a:buClr>
                <a:schemeClr val="tx1"/>
              </a:buClr>
            </a:pPr>
            <a:r>
              <a:rPr lang="en-US" sz="1600" b="1">
                <a:solidFill>
                  <a:srgbClr val="013463"/>
                </a:solidFill>
              </a:rPr>
              <a:t>The Prime Contractor is responsible for reviewing and approving compliance document uploads submitted by subcontractors in LCP Tracker.</a:t>
            </a:r>
            <a:endParaRPr lang="en-US" sz="1600" b="1">
              <a:solidFill>
                <a:srgbClr val="013463"/>
              </a:solidFill>
              <a:cs typeface="Arial"/>
            </a:endParaRPr>
          </a:p>
          <a:p>
            <a:pPr>
              <a:spcBef>
                <a:spcPts val="500"/>
              </a:spcBef>
              <a:buClr>
                <a:schemeClr val="tx1"/>
              </a:buClr>
            </a:pPr>
            <a:endParaRPr lang="en-US" sz="1600">
              <a:solidFill>
                <a:srgbClr val="013463"/>
              </a:solidFill>
            </a:endParaRPr>
          </a:p>
          <a:p>
            <a:pPr>
              <a:spcBef>
                <a:spcPts val="500"/>
              </a:spcBef>
              <a:buClr>
                <a:schemeClr val="tx1"/>
              </a:buClr>
            </a:pPr>
            <a:r>
              <a:rPr lang="en-US" sz="1600">
                <a:solidFill>
                  <a:srgbClr val="013463"/>
                </a:solidFill>
              </a:rPr>
              <a:t>LCP Tracker captures Section 3 Worker certification status and project labor hours.</a:t>
            </a:r>
            <a:endParaRPr lang="en-US" sz="1600">
              <a:solidFill>
                <a:srgbClr val="013463"/>
              </a:solidFill>
              <a:cs typeface="Arial"/>
            </a:endParaRPr>
          </a:p>
          <a:p>
            <a:pPr>
              <a:buClr>
                <a:schemeClr val="tx1"/>
              </a:buClr>
            </a:pPr>
            <a:endParaRPr lang="en-US" sz="1100">
              <a:solidFill>
                <a:schemeClr val="tx1"/>
              </a:solidFill>
            </a:endParaRPr>
          </a:p>
        </p:txBody>
      </p:sp>
    </p:spTree>
    <p:extLst>
      <p:ext uri="{BB962C8B-B14F-4D97-AF65-F5344CB8AC3E}">
        <p14:creationId xmlns:p14="http://schemas.microsoft.com/office/powerpoint/2010/main" val="187055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554416" y="917909"/>
            <a:ext cx="3613150" cy="1536700"/>
          </a:xfrm>
          <a:prstGeom prst="rect">
            <a:avLst/>
          </a:prstGeom>
        </p:spPr>
        <p:txBody>
          <a:bodyPr vert="horz" lIns="91440" tIns="45720" rIns="91440" bIns="45720" rtlCol="0" anchor="ctr">
            <a:normAutofit/>
          </a:bodyPr>
          <a:lstStyle/>
          <a:p>
            <a:pPr algn="ctr"/>
            <a:r>
              <a:rPr lang="en-US">
                <a:latin typeface="+mj-lt"/>
                <a:cs typeface="+mj-cs"/>
              </a:rPr>
              <a:t>LCP Tracker</a:t>
            </a:r>
            <a:endParaRPr lang="en-US">
              <a:cs typeface="+mj-cs"/>
            </a:endParaRPr>
          </a:p>
        </p:txBody>
      </p:sp>
      <p:sp>
        <p:nvSpPr>
          <p:cNvPr id="6" name="Text Placeholder 5">
            <a:extLst>
              <a:ext uri="{FF2B5EF4-FFF2-40B4-BE49-F238E27FC236}">
                <a16:creationId xmlns:a16="http://schemas.microsoft.com/office/drawing/2014/main" id="{F7297B73-C268-B245-B0C4-DFF5D383F06C}"/>
              </a:ext>
            </a:extLst>
          </p:cNvPr>
          <p:cNvSpPr>
            <a:spLocks noGrp="1"/>
          </p:cNvSpPr>
          <p:nvPr>
            <p:ph type="body" sz="quarter" idx="4294967295"/>
          </p:nvPr>
        </p:nvSpPr>
        <p:spPr>
          <a:xfrm>
            <a:off x="5445180" y="917909"/>
            <a:ext cx="6053137" cy="1536700"/>
          </a:xfrm>
          <a:prstGeom prst="rect">
            <a:avLst/>
          </a:prstGeom>
        </p:spPr>
        <p:txBody>
          <a:bodyPr vert="horz" lIns="91440" tIns="45720" rIns="91440" bIns="45720" rtlCol="0" anchor="ctr">
            <a:normAutofit/>
          </a:bodyPr>
          <a:lstStyle/>
          <a:p>
            <a:r>
              <a:rPr lang="en-US" sz="1400">
                <a:solidFill>
                  <a:schemeClr val="bg1"/>
                </a:solidFill>
              </a:rPr>
              <a:t>Under the Employee Profile Page, the subcontractor will: </a:t>
            </a:r>
          </a:p>
          <a:p>
            <a:pPr marL="0" indent="0">
              <a:buNone/>
            </a:pPr>
            <a:r>
              <a:rPr lang="en-US" sz="1400">
                <a:solidFill>
                  <a:schemeClr val="bg1"/>
                </a:solidFill>
              </a:rPr>
              <a:t>Select Demographics Classifications&gt;Add Classification&gt;Demographic Type&gt;Section 3 Employee Type&gt;Demographic Classification&gt;Enter Start Date&gt;Done&gt;Save.</a:t>
            </a:r>
            <a:endParaRPr lang="en-US" sz="1400">
              <a:solidFill>
                <a:schemeClr val="bg1"/>
              </a:solidFill>
              <a:cs typeface="Arial"/>
            </a:endParaRPr>
          </a:p>
          <a:p>
            <a:r>
              <a:rPr lang="en-US" sz="1400">
                <a:solidFill>
                  <a:schemeClr val="bg1"/>
                </a:solidFill>
              </a:rPr>
              <a:t>Demographic Classification where the new Section 3 Employee Type is located.</a:t>
            </a:r>
            <a:endParaRPr lang="en-US" sz="1400" i="1">
              <a:solidFill>
                <a:schemeClr val="bg1"/>
              </a:solidFill>
              <a:cs typeface="Arial"/>
            </a:endParaRPr>
          </a:p>
        </p:txBody>
      </p:sp>
      <p:pic>
        <p:nvPicPr>
          <p:cNvPr id="4" name="Picture 5">
            <a:extLst>
              <a:ext uri="{FF2B5EF4-FFF2-40B4-BE49-F238E27FC236}">
                <a16:creationId xmlns:a16="http://schemas.microsoft.com/office/drawing/2014/main" id="{7377177F-638E-074A-BAD8-C415EDDD7DC8}"/>
              </a:ext>
            </a:extLst>
          </p:cNvPr>
          <p:cNvPicPr>
            <a:picLocks noChangeAspect="1"/>
          </p:cNvPicPr>
          <p:nvPr/>
        </p:nvPicPr>
        <p:blipFill rotWithShape="1">
          <a:blip r:embed="rId2"/>
          <a:srcRect l="2056" r="14627" b="-1"/>
          <a:stretch/>
        </p:blipFill>
        <p:spPr>
          <a:xfrm>
            <a:off x="554416" y="2731167"/>
            <a:ext cx="11167447" cy="3484983"/>
          </a:xfrm>
          <a:prstGeom prst="rect">
            <a:avLst/>
          </a:prstGeom>
        </p:spPr>
      </p:pic>
    </p:spTree>
    <p:extLst>
      <p:ext uri="{BB962C8B-B14F-4D97-AF65-F5344CB8AC3E}">
        <p14:creationId xmlns:p14="http://schemas.microsoft.com/office/powerpoint/2010/main" val="137676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6377-2BC2-AB4E-ADA5-D06739F25F1C}"/>
              </a:ext>
            </a:extLst>
          </p:cNvPr>
          <p:cNvSpPr>
            <a:spLocks noGrp="1"/>
          </p:cNvSpPr>
          <p:nvPr>
            <p:ph type="title" idx="4294967295"/>
          </p:nvPr>
        </p:nvSpPr>
        <p:spPr>
          <a:xfrm>
            <a:off x="1310099" y="1425767"/>
            <a:ext cx="10225088" cy="1023937"/>
          </a:xfrm>
          <a:prstGeom prst="rect">
            <a:avLst/>
          </a:prstGeom>
        </p:spPr>
        <p:txBody>
          <a:bodyPr/>
          <a:lstStyle/>
          <a:p>
            <a:r>
              <a:rPr lang="en-US" sz="2400">
                <a:solidFill>
                  <a:schemeClr val="bg1"/>
                </a:solidFill>
              </a:rPr>
              <a:t>LCP Tracker</a:t>
            </a:r>
            <a:br>
              <a:rPr lang="en-US" sz="2400">
                <a:solidFill>
                  <a:schemeClr val="bg1"/>
                </a:solidFill>
              </a:rPr>
            </a:br>
            <a:r>
              <a:rPr lang="en-US" sz="2400">
                <a:solidFill>
                  <a:schemeClr val="bg1"/>
                </a:solidFill>
              </a:rPr>
              <a:t>Prime Contractor Steps to Assign a Contractor to Project</a:t>
            </a:r>
          </a:p>
        </p:txBody>
      </p:sp>
      <p:grpSp>
        <p:nvGrpSpPr>
          <p:cNvPr id="4" name="Group 3">
            <a:extLst>
              <a:ext uri="{FF2B5EF4-FFF2-40B4-BE49-F238E27FC236}">
                <a16:creationId xmlns:a16="http://schemas.microsoft.com/office/drawing/2014/main" id="{F2B5B2DD-D7FB-C34B-BC96-0EC395E00F7A}"/>
              </a:ext>
            </a:extLst>
          </p:cNvPr>
          <p:cNvGrpSpPr/>
          <p:nvPr/>
        </p:nvGrpSpPr>
        <p:grpSpPr>
          <a:xfrm>
            <a:off x="917575" y="2548101"/>
            <a:ext cx="11010136" cy="3775270"/>
            <a:chOff x="1024184" y="3480932"/>
            <a:chExt cx="25539521" cy="8757259"/>
          </a:xfrm>
        </p:grpSpPr>
        <p:sp>
          <p:nvSpPr>
            <p:cNvPr id="5" name="TextShape 11">
              <a:extLst>
                <a:ext uri="{FF2B5EF4-FFF2-40B4-BE49-F238E27FC236}">
                  <a16:creationId xmlns:a16="http://schemas.microsoft.com/office/drawing/2014/main" id="{623593B1-F9E0-534B-A190-AA44514D5D66}"/>
                </a:ext>
              </a:extLst>
            </p:cNvPr>
            <p:cNvSpPr txBox="1"/>
            <p:nvPr/>
          </p:nvSpPr>
          <p:spPr>
            <a:xfrm>
              <a:off x="1532718"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1</a:t>
              </a:r>
            </a:p>
          </p:txBody>
        </p:sp>
        <p:sp>
          <p:nvSpPr>
            <p:cNvPr id="6" name="TextShape 12">
              <a:extLst>
                <a:ext uri="{FF2B5EF4-FFF2-40B4-BE49-F238E27FC236}">
                  <a16:creationId xmlns:a16="http://schemas.microsoft.com/office/drawing/2014/main" id="{DF1BAD98-CC48-F942-8D45-9FE2441695C6}"/>
                </a:ext>
              </a:extLst>
            </p:cNvPr>
            <p:cNvSpPr txBox="1"/>
            <p:nvPr/>
          </p:nvSpPr>
          <p:spPr>
            <a:xfrm>
              <a:off x="1353104" y="6001701"/>
              <a:ext cx="3474886" cy="2238481"/>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Log in https://prod.lcptracker.net/WebForms/Login.aspx</a:t>
              </a:r>
            </a:p>
          </p:txBody>
        </p:sp>
        <p:sp>
          <p:nvSpPr>
            <p:cNvPr id="7" name="Line 13">
              <a:extLst>
                <a:ext uri="{FF2B5EF4-FFF2-40B4-BE49-F238E27FC236}">
                  <a16:creationId xmlns:a16="http://schemas.microsoft.com/office/drawing/2014/main" id="{0CB2ED15-D855-7444-B960-1AA56645AF88}"/>
                </a:ext>
              </a:extLst>
            </p:cNvPr>
            <p:cNvSpPr/>
            <p:nvPr/>
          </p:nvSpPr>
          <p:spPr>
            <a:xfrm>
              <a:off x="1024184" y="5143322"/>
              <a:ext cx="25539521" cy="0"/>
            </a:xfrm>
            <a:prstGeom prst="line">
              <a:avLst/>
            </a:prstGeom>
            <a:ln w="57150"/>
          </p:spPr>
          <p:style>
            <a:lnRef idx="1">
              <a:schemeClr val="accent2"/>
            </a:lnRef>
            <a:fillRef idx="0">
              <a:schemeClr val="accent2"/>
            </a:fillRef>
            <a:effectRef idx="0">
              <a:schemeClr val="accent2"/>
            </a:effectRef>
            <a:fontRef idx="minor">
              <a:schemeClr val="tx1"/>
            </a:fontRef>
          </p:style>
          <p:txBody>
            <a:bodyPr/>
            <a:lstStyle/>
            <a:p>
              <a:endParaRPr lang="en-US">
                <a:ln>
                  <a:solidFill>
                    <a:schemeClr val="bg1"/>
                  </a:solidFill>
                </a:ln>
              </a:endParaRPr>
            </a:p>
          </p:txBody>
        </p:sp>
        <p:sp>
          <p:nvSpPr>
            <p:cNvPr id="8" name="Freeform 9">
              <a:extLst>
                <a:ext uri="{FF2B5EF4-FFF2-40B4-BE49-F238E27FC236}">
                  <a16:creationId xmlns:a16="http://schemas.microsoft.com/office/drawing/2014/main" id="{CCEFB3EE-F81F-AB4D-8D94-70EB2F2C0E1B}"/>
                </a:ext>
              </a:extLst>
            </p:cNvPr>
            <p:cNvSpPr/>
            <p:nvPr/>
          </p:nvSpPr>
          <p:spPr>
            <a:xfrm>
              <a:off x="2574269" y="4741431"/>
              <a:ext cx="803779" cy="803779"/>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sp>
          <p:nvSpPr>
            <p:cNvPr id="9" name="TextShape 11">
              <a:extLst>
                <a:ext uri="{FF2B5EF4-FFF2-40B4-BE49-F238E27FC236}">
                  <a16:creationId xmlns:a16="http://schemas.microsoft.com/office/drawing/2014/main" id="{C9003F85-8D14-204B-A7B1-00AD1B01B726}"/>
                </a:ext>
              </a:extLst>
            </p:cNvPr>
            <p:cNvSpPr txBox="1"/>
            <p:nvPr/>
          </p:nvSpPr>
          <p:spPr>
            <a:xfrm>
              <a:off x="5556041"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2</a:t>
              </a:r>
            </a:p>
          </p:txBody>
        </p:sp>
        <p:sp>
          <p:nvSpPr>
            <p:cNvPr id="10" name="TextShape 12">
              <a:extLst>
                <a:ext uri="{FF2B5EF4-FFF2-40B4-BE49-F238E27FC236}">
                  <a16:creationId xmlns:a16="http://schemas.microsoft.com/office/drawing/2014/main" id="{BC010E5C-6294-8344-957C-04030C09777E}"/>
                </a:ext>
              </a:extLst>
            </p:cNvPr>
            <p:cNvSpPr txBox="1"/>
            <p:nvPr/>
          </p:nvSpPr>
          <p:spPr>
            <a:xfrm>
              <a:off x="5129687" y="6001701"/>
              <a:ext cx="3739587" cy="2738230"/>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Select “Set Up” from the toolbar tab. Then, click Add/Edit Contractors.</a:t>
              </a:r>
            </a:p>
          </p:txBody>
        </p:sp>
        <p:sp>
          <p:nvSpPr>
            <p:cNvPr id="11" name="Freeform 9">
              <a:extLst>
                <a:ext uri="{FF2B5EF4-FFF2-40B4-BE49-F238E27FC236}">
                  <a16:creationId xmlns:a16="http://schemas.microsoft.com/office/drawing/2014/main" id="{25D95207-AEFB-9D4B-94FA-F8BFB1D92BEE}"/>
                </a:ext>
              </a:extLst>
            </p:cNvPr>
            <p:cNvSpPr/>
            <p:nvPr/>
          </p:nvSpPr>
          <p:spPr>
            <a:xfrm>
              <a:off x="6597591" y="4741431"/>
              <a:ext cx="803779" cy="803779"/>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sp>
          <p:nvSpPr>
            <p:cNvPr id="12" name="TextShape 11">
              <a:extLst>
                <a:ext uri="{FF2B5EF4-FFF2-40B4-BE49-F238E27FC236}">
                  <a16:creationId xmlns:a16="http://schemas.microsoft.com/office/drawing/2014/main" id="{4B93C868-E657-3F4E-BB2A-64B2E8AECCC6}"/>
                </a:ext>
              </a:extLst>
            </p:cNvPr>
            <p:cNvSpPr txBox="1"/>
            <p:nvPr/>
          </p:nvSpPr>
          <p:spPr>
            <a:xfrm>
              <a:off x="10063028"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3</a:t>
              </a:r>
            </a:p>
          </p:txBody>
        </p:sp>
        <p:sp>
          <p:nvSpPr>
            <p:cNvPr id="13" name="TextShape 12">
              <a:extLst>
                <a:ext uri="{FF2B5EF4-FFF2-40B4-BE49-F238E27FC236}">
                  <a16:creationId xmlns:a16="http://schemas.microsoft.com/office/drawing/2014/main" id="{33C15805-3C60-2048-8C64-2A17639D7D2C}"/>
                </a:ext>
              </a:extLst>
            </p:cNvPr>
            <p:cNvSpPr txBox="1"/>
            <p:nvPr/>
          </p:nvSpPr>
          <p:spPr>
            <a:xfrm>
              <a:off x="8990240" y="6001701"/>
              <a:ext cx="5032462" cy="6236490"/>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To add a “New” contractor, enter the contractor information and save. If the contractor already has an account, and you cannot locate their profile, add the contractor and enter the “Contractor ID” as shown on the contractor cover sheet.</a:t>
              </a:r>
            </a:p>
          </p:txBody>
        </p:sp>
        <p:sp>
          <p:nvSpPr>
            <p:cNvPr id="14" name="Freeform 9">
              <a:extLst>
                <a:ext uri="{FF2B5EF4-FFF2-40B4-BE49-F238E27FC236}">
                  <a16:creationId xmlns:a16="http://schemas.microsoft.com/office/drawing/2014/main" id="{B1DD1690-0368-9C49-9753-410FB2E64638}"/>
                </a:ext>
              </a:extLst>
            </p:cNvPr>
            <p:cNvSpPr/>
            <p:nvPr/>
          </p:nvSpPr>
          <p:spPr>
            <a:xfrm>
              <a:off x="11104580" y="4741432"/>
              <a:ext cx="803780" cy="803780"/>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sp>
          <p:nvSpPr>
            <p:cNvPr id="15" name="TextShape 11">
              <a:extLst>
                <a:ext uri="{FF2B5EF4-FFF2-40B4-BE49-F238E27FC236}">
                  <a16:creationId xmlns:a16="http://schemas.microsoft.com/office/drawing/2014/main" id="{6E47751C-EDA1-094F-BECF-228E5B213FDE}"/>
                </a:ext>
              </a:extLst>
            </p:cNvPr>
            <p:cNvSpPr txBox="1"/>
            <p:nvPr/>
          </p:nvSpPr>
          <p:spPr>
            <a:xfrm>
              <a:off x="14373188"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4</a:t>
              </a:r>
            </a:p>
          </p:txBody>
        </p:sp>
        <p:sp>
          <p:nvSpPr>
            <p:cNvPr id="16" name="TextShape 12">
              <a:extLst>
                <a:ext uri="{FF2B5EF4-FFF2-40B4-BE49-F238E27FC236}">
                  <a16:creationId xmlns:a16="http://schemas.microsoft.com/office/drawing/2014/main" id="{8F9CE3A7-AC97-2C4E-84A4-347606BE9952}"/>
                </a:ext>
              </a:extLst>
            </p:cNvPr>
            <p:cNvSpPr txBox="1"/>
            <p:nvPr/>
          </p:nvSpPr>
          <p:spPr>
            <a:xfrm>
              <a:off x="13946839" y="6001701"/>
              <a:ext cx="3739587" cy="2238481"/>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Go to “Set Up” and click “Contractor Assignment”</a:t>
              </a:r>
            </a:p>
          </p:txBody>
        </p:sp>
        <p:sp>
          <p:nvSpPr>
            <p:cNvPr id="17" name="Freeform 9">
              <a:extLst>
                <a:ext uri="{FF2B5EF4-FFF2-40B4-BE49-F238E27FC236}">
                  <a16:creationId xmlns:a16="http://schemas.microsoft.com/office/drawing/2014/main" id="{9CF2413C-6EC6-F647-B6F6-E55B3A404738}"/>
                </a:ext>
              </a:extLst>
            </p:cNvPr>
            <p:cNvSpPr/>
            <p:nvPr/>
          </p:nvSpPr>
          <p:spPr>
            <a:xfrm>
              <a:off x="15414740" y="4741432"/>
              <a:ext cx="803780" cy="803780"/>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sp>
          <p:nvSpPr>
            <p:cNvPr id="18" name="TextShape 11">
              <a:extLst>
                <a:ext uri="{FF2B5EF4-FFF2-40B4-BE49-F238E27FC236}">
                  <a16:creationId xmlns:a16="http://schemas.microsoft.com/office/drawing/2014/main" id="{8B3553F4-D4D5-DE47-A89D-BFD6200540C6}"/>
                </a:ext>
              </a:extLst>
            </p:cNvPr>
            <p:cNvSpPr txBox="1"/>
            <p:nvPr/>
          </p:nvSpPr>
          <p:spPr>
            <a:xfrm>
              <a:off x="18611307"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5</a:t>
              </a:r>
            </a:p>
          </p:txBody>
        </p:sp>
        <p:sp>
          <p:nvSpPr>
            <p:cNvPr id="19" name="TextShape 12">
              <a:extLst>
                <a:ext uri="{FF2B5EF4-FFF2-40B4-BE49-F238E27FC236}">
                  <a16:creationId xmlns:a16="http://schemas.microsoft.com/office/drawing/2014/main" id="{FB8FB911-21A8-D842-95B1-037D75304314}"/>
                </a:ext>
              </a:extLst>
            </p:cNvPr>
            <p:cNvSpPr txBox="1"/>
            <p:nvPr/>
          </p:nvSpPr>
          <p:spPr>
            <a:xfrm>
              <a:off x="18184955" y="6001701"/>
              <a:ext cx="3739587" cy="2238481"/>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Click “Add New Assignment”, select project and contractor adding.</a:t>
              </a:r>
            </a:p>
          </p:txBody>
        </p:sp>
        <p:sp>
          <p:nvSpPr>
            <p:cNvPr id="20" name="Freeform 9">
              <a:extLst>
                <a:ext uri="{FF2B5EF4-FFF2-40B4-BE49-F238E27FC236}">
                  <a16:creationId xmlns:a16="http://schemas.microsoft.com/office/drawing/2014/main" id="{9ED448A7-B596-9F4E-96E3-32C126C2DEF3}"/>
                </a:ext>
              </a:extLst>
            </p:cNvPr>
            <p:cNvSpPr/>
            <p:nvPr/>
          </p:nvSpPr>
          <p:spPr>
            <a:xfrm>
              <a:off x="19652857" y="4741432"/>
              <a:ext cx="803780" cy="803780"/>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sp>
          <p:nvSpPr>
            <p:cNvPr id="21" name="TextShape 11">
              <a:extLst>
                <a:ext uri="{FF2B5EF4-FFF2-40B4-BE49-F238E27FC236}">
                  <a16:creationId xmlns:a16="http://schemas.microsoft.com/office/drawing/2014/main" id="{A2783FEA-1C32-C840-9FA7-238304401195}"/>
                </a:ext>
              </a:extLst>
            </p:cNvPr>
            <p:cNvSpPr txBox="1"/>
            <p:nvPr/>
          </p:nvSpPr>
          <p:spPr>
            <a:xfrm>
              <a:off x="22898982" y="3480932"/>
              <a:ext cx="2886881" cy="953406"/>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Step 6</a:t>
              </a:r>
            </a:p>
          </p:txBody>
        </p:sp>
        <p:sp>
          <p:nvSpPr>
            <p:cNvPr id="22" name="TextShape 12">
              <a:extLst>
                <a:ext uri="{FF2B5EF4-FFF2-40B4-BE49-F238E27FC236}">
                  <a16:creationId xmlns:a16="http://schemas.microsoft.com/office/drawing/2014/main" id="{A39D4AC8-5948-864B-B1F7-57FF4F1466F2}"/>
                </a:ext>
              </a:extLst>
            </p:cNvPr>
            <p:cNvSpPr txBox="1"/>
            <p:nvPr/>
          </p:nvSpPr>
          <p:spPr>
            <a:xfrm>
              <a:off x="22472630" y="6001701"/>
              <a:ext cx="3739587" cy="1738729"/>
            </a:xfrm>
            <a:prstGeom prst="rect">
              <a:avLst/>
            </a:prstGeom>
            <a:noFill/>
            <a:ln w="12600">
              <a:noFill/>
              <a:miter/>
            </a:ln>
          </p:spPr>
          <p:txBody>
            <a:bodyPr wrap="square" lIns="96120" tIns="51120" rIns="96120" bIns="51120">
              <a:spAutoFit/>
            </a:bodyPr>
            <a:lstStyle/>
            <a:p>
              <a:pPr algn="ctr"/>
              <a:r>
                <a:rPr lang="en-US" sz="1400" spc="-1">
                  <a:solidFill>
                    <a:schemeClr val="bg1"/>
                  </a:solidFill>
                  <a:latin typeface="ArialMT"/>
                  <a:ea typeface="ArialMT"/>
                </a:rPr>
                <a:t>Select project, enter field info and press save.</a:t>
              </a:r>
            </a:p>
          </p:txBody>
        </p:sp>
        <p:sp>
          <p:nvSpPr>
            <p:cNvPr id="23" name="Freeform 9">
              <a:extLst>
                <a:ext uri="{FF2B5EF4-FFF2-40B4-BE49-F238E27FC236}">
                  <a16:creationId xmlns:a16="http://schemas.microsoft.com/office/drawing/2014/main" id="{2B1601CB-F20B-594C-83A6-47428FF75CF0}"/>
                </a:ext>
              </a:extLst>
            </p:cNvPr>
            <p:cNvSpPr/>
            <p:nvPr/>
          </p:nvSpPr>
          <p:spPr>
            <a:xfrm>
              <a:off x="23940533" y="4741432"/>
              <a:ext cx="803780" cy="803780"/>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sz="1400"/>
            </a:p>
          </p:txBody>
        </p:sp>
      </p:grpSp>
    </p:spTree>
    <p:extLst>
      <p:ext uri="{BB962C8B-B14F-4D97-AF65-F5344CB8AC3E}">
        <p14:creationId xmlns:p14="http://schemas.microsoft.com/office/powerpoint/2010/main" val="2113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068E-7739-3D49-B4AF-C92766B012D7}"/>
              </a:ext>
            </a:extLst>
          </p:cNvPr>
          <p:cNvSpPr>
            <a:spLocks noGrp="1"/>
          </p:cNvSpPr>
          <p:nvPr>
            <p:ph type="title" idx="4294967295"/>
          </p:nvPr>
        </p:nvSpPr>
        <p:spPr>
          <a:xfrm>
            <a:off x="688976" y="1437323"/>
            <a:ext cx="8633791" cy="590264"/>
          </a:xfrm>
          <a:prstGeom prst="rect">
            <a:avLst/>
          </a:prstGeom>
        </p:spPr>
        <p:txBody>
          <a:bodyPr/>
          <a:lstStyle/>
          <a:p>
            <a:r>
              <a:rPr lang="en-US" sz="3600">
                <a:solidFill>
                  <a:schemeClr val="tx1"/>
                </a:solidFill>
              </a:rPr>
              <a:t>Discussion Topics </a:t>
            </a:r>
          </a:p>
        </p:txBody>
      </p:sp>
      <p:sp>
        <p:nvSpPr>
          <p:cNvPr id="6" name="Text Placeholder 2">
            <a:extLst>
              <a:ext uri="{FF2B5EF4-FFF2-40B4-BE49-F238E27FC236}">
                <a16:creationId xmlns:a16="http://schemas.microsoft.com/office/drawing/2014/main" id="{BFA63CEB-F8CF-5948-B0DB-9F63BA760FEA}"/>
              </a:ext>
            </a:extLst>
          </p:cNvPr>
          <p:cNvSpPr txBox="1">
            <a:spLocks/>
          </p:cNvSpPr>
          <p:nvPr/>
        </p:nvSpPr>
        <p:spPr>
          <a:xfrm>
            <a:off x="957470" y="1574031"/>
            <a:ext cx="4651814" cy="5133698"/>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3160"/>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Purpose</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Benefits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Definitions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Section 3 Threshold</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Numerical Goal Requirements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Section 3 Business Concern</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Section 3 Worker and Targeted Worker</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Section 3 Directories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r>
              <a:rPr lang="en-US" sz="2000">
                <a:solidFill>
                  <a:srgbClr val="003160"/>
                </a:solidFill>
                <a:latin typeface="Arial" panose="020B0604020202020204"/>
              </a:rPr>
              <a:t>Certification</a:t>
            </a: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 Processes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3160"/>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3160"/>
              </a:solidFill>
              <a:effectLst/>
              <a:uLnTx/>
              <a:uFillTx/>
              <a:latin typeface="Arial" panose="020B0604020202020204"/>
              <a:ea typeface="+mn-ea"/>
              <a:cs typeface="+mn-cs"/>
            </a:endParaRPr>
          </a:p>
        </p:txBody>
      </p:sp>
      <p:sp>
        <p:nvSpPr>
          <p:cNvPr id="7" name="Text Placeholder 2">
            <a:extLst>
              <a:ext uri="{FF2B5EF4-FFF2-40B4-BE49-F238E27FC236}">
                <a16:creationId xmlns:a16="http://schemas.microsoft.com/office/drawing/2014/main" id="{B8A104EF-7FD2-3349-A3AC-FF24EBA4C710}"/>
              </a:ext>
            </a:extLst>
          </p:cNvPr>
          <p:cNvSpPr txBox="1">
            <a:spLocks/>
          </p:cNvSpPr>
          <p:nvPr/>
        </p:nvSpPr>
        <p:spPr>
          <a:xfrm>
            <a:off x="5820416" y="1574031"/>
            <a:ext cx="6231232" cy="5133698"/>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endParaRPr kumimoji="0" lang="en-US" sz="2000" b="0" i="0" u="none" strike="noStrike" kern="1200" cap="none" spc="0" normalizeH="0" baseline="0" noProof="0">
              <a:ln>
                <a:noFill/>
              </a:ln>
              <a:solidFill>
                <a:srgbClr val="003160"/>
              </a:solidFill>
              <a:effectLst/>
              <a:uLnTx/>
              <a:uFillTx/>
              <a:latin typeface="Arial" panose="020B0604020202020204"/>
              <a:ea typeface="+mn-ea"/>
              <a:cs typeface="+mn-cs"/>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EBID, EOA and Bid Tabulation</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Post Award Activities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Compliance Forms Packet</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	- &gt;$100,000.00</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	- &lt;$100,000.00</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LCP Tracker Auditing System</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Contractors Performance</a:t>
            </a:r>
            <a:r>
              <a:rPr lang="en-US" sz="2000">
                <a:solidFill>
                  <a:srgbClr val="003160"/>
                </a:solidFill>
                <a:latin typeface="Arial" panose="020B0604020202020204"/>
              </a:rPr>
              <a:t> </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Closeout Evaluation</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r>
              <a:rPr kumimoji="0" lang="en-US" sz="2000" b="0" i="0" u="none" strike="noStrike" kern="1200" cap="none" spc="0" normalizeH="0" baseline="0" noProof="0">
                <a:ln>
                  <a:noFill/>
                </a:ln>
                <a:solidFill>
                  <a:srgbClr val="003160"/>
                </a:solidFill>
                <a:effectLst/>
                <a:uLnTx/>
                <a:uFillTx/>
                <a:latin typeface="Arial" panose="020B0604020202020204"/>
                <a:ea typeface="+mn-ea"/>
                <a:cs typeface="+mn-cs"/>
              </a:rPr>
              <a:t>Resource Links</a:t>
            </a: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marL="0" indent="0">
              <a:buClr>
                <a:schemeClr val="tx1"/>
              </a:buClr>
              <a:buNone/>
              <a:defRPr/>
            </a:pPr>
            <a:endParaRPr lang="en-US" sz="2000" b="0" i="0" u="none" strike="noStrike" kern="1200" cap="none" spc="0" normalizeH="0" baseline="0" noProof="0">
              <a:ln>
                <a:noFill/>
              </a:ln>
              <a:solidFill>
                <a:srgbClr val="003160"/>
              </a:solidFill>
              <a:effectLst/>
              <a:uLnTx/>
              <a:uFillTx/>
              <a:latin typeface="Arial" panose="020B0604020202020204"/>
              <a:cs typeface="Arial"/>
            </a:endParaRPr>
          </a:p>
          <a:p>
            <a:pPr>
              <a:buClr>
                <a:schemeClr val="tx1"/>
              </a:buClr>
              <a:defRPr/>
            </a:pPr>
            <a:endParaRPr kumimoji="0" lang="en-US" sz="2000" b="0" i="0" u="none" strike="noStrike" kern="1200" cap="none" spc="0" normalizeH="0" baseline="0" noProof="0">
              <a:ln>
                <a:noFill/>
              </a:ln>
              <a:solidFill>
                <a:srgbClr val="0031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97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68DB-6BB5-7E49-AFBE-31219917ACAD}"/>
              </a:ext>
            </a:extLst>
          </p:cNvPr>
          <p:cNvSpPr>
            <a:spLocks noGrp="1"/>
          </p:cNvSpPr>
          <p:nvPr>
            <p:ph type="title"/>
          </p:nvPr>
        </p:nvSpPr>
        <p:spPr/>
        <p:txBody>
          <a:bodyPr>
            <a:noAutofit/>
          </a:bodyPr>
          <a:lstStyle/>
          <a:p>
            <a:r>
              <a:rPr lang="en-US" sz="3600">
                <a:solidFill>
                  <a:schemeClr val="tx1"/>
                </a:solidFill>
              </a:rPr>
              <a:t>Contractor Set Up is a two-step process</a:t>
            </a:r>
          </a:p>
        </p:txBody>
      </p:sp>
      <p:sp>
        <p:nvSpPr>
          <p:cNvPr id="3" name="object 3">
            <a:extLst>
              <a:ext uri="{FF2B5EF4-FFF2-40B4-BE49-F238E27FC236}">
                <a16:creationId xmlns:a16="http://schemas.microsoft.com/office/drawing/2014/main" id="{E61BA5BE-D09B-5546-B993-48DC8AB7E77F}"/>
              </a:ext>
            </a:extLst>
          </p:cNvPr>
          <p:cNvSpPr/>
          <p:nvPr/>
        </p:nvSpPr>
        <p:spPr>
          <a:xfrm>
            <a:off x="2836194" y="1489346"/>
            <a:ext cx="6833323" cy="4110123"/>
          </a:xfrm>
          <a:prstGeom prst="rect">
            <a:avLst/>
          </a:prstGeom>
          <a:blipFill>
            <a:blip r:embed="rId2" cstate="print"/>
            <a:stretch>
              <a:fillRect t="-9206" b="1"/>
            </a:stretch>
          </a:blipFill>
        </p:spPr>
        <p:txBody>
          <a:bodyPr wrap="square" lIns="0" tIns="0" rIns="0" bIns="0" rtlCol="0"/>
          <a:lstStyle/>
          <a:p>
            <a:endParaRPr sz="2400"/>
          </a:p>
        </p:txBody>
      </p:sp>
    </p:spTree>
    <p:extLst>
      <p:ext uri="{BB962C8B-B14F-4D97-AF65-F5344CB8AC3E}">
        <p14:creationId xmlns:p14="http://schemas.microsoft.com/office/powerpoint/2010/main" val="34685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6377-2BC2-AB4E-ADA5-D06739F25F1C}"/>
              </a:ext>
            </a:extLst>
          </p:cNvPr>
          <p:cNvSpPr>
            <a:spLocks noGrp="1"/>
          </p:cNvSpPr>
          <p:nvPr>
            <p:ph type="title" idx="4294967295"/>
          </p:nvPr>
        </p:nvSpPr>
        <p:spPr>
          <a:xfrm>
            <a:off x="2332827" y="1487665"/>
            <a:ext cx="9343222" cy="1023938"/>
          </a:xfrm>
          <a:prstGeom prst="rect">
            <a:avLst/>
          </a:prstGeom>
        </p:spPr>
        <p:txBody>
          <a:bodyPr/>
          <a:lstStyle/>
          <a:p>
            <a:r>
              <a:rPr lang="en-US" sz="3000">
                <a:solidFill>
                  <a:schemeClr val="bg1"/>
                </a:solidFill>
              </a:rPr>
              <a:t>LCP Tracker Steps to Upload Documents</a:t>
            </a:r>
          </a:p>
        </p:txBody>
      </p:sp>
      <p:grpSp>
        <p:nvGrpSpPr>
          <p:cNvPr id="15" name="Group 14">
            <a:extLst>
              <a:ext uri="{FF2B5EF4-FFF2-40B4-BE49-F238E27FC236}">
                <a16:creationId xmlns:a16="http://schemas.microsoft.com/office/drawing/2014/main" id="{7B43EAE6-FC88-42E3-B0E5-75E726C9D10C}"/>
              </a:ext>
            </a:extLst>
          </p:cNvPr>
          <p:cNvGrpSpPr/>
          <p:nvPr/>
        </p:nvGrpSpPr>
        <p:grpSpPr>
          <a:xfrm>
            <a:off x="515951" y="2289507"/>
            <a:ext cx="11449416" cy="2519369"/>
            <a:chOff x="2400480" y="3767092"/>
            <a:chExt cx="14756691" cy="3247113"/>
          </a:xfrm>
        </p:grpSpPr>
        <p:sp>
          <p:nvSpPr>
            <p:cNvPr id="16" name="TextShape 6">
              <a:extLst>
                <a:ext uri="{FF2B5EF4-FFF2-40B4-BE49-F238E27FC236}">
                  <a16:creationId xmlns:a16="http://schemas.microsoft.com/office/drawing/2014/main" id="{11E4E0FB-76FB-4BFE-AC85-0F7D8ECDE172}"/>
                </a:ext>
              </a:extLst>
            </p:cNvPr>
            <p:cNvSpPr txBox="1"/>
            <p:nvPr/>
          </p:nvSpPr>
          <p:spPr>
            <a:xfrm>
              <a:off x="6085844"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17" name="TextShape 8">
              <a:extLst>
                <a:ext uri="{FF2B5EF4-FFF2-40B4-BE49-F238E27FC236}">
                  <a16:creationId xmlns:a16="http://schemas.microsoft.com/office/drawing/2014/main" id="{BC2BEDCF-F57C-4992-8F8D-34EB912CE3CE}"/>
                </a:ext>
              </a:extLst>
            </p:cNvPr>
            <p:cNvSpPr txBox="1"/>
            <p:nvPr/>
          </p:nvSpPr>
          <p:spPr>
            <a:xfrm>
              <a:off x="6443928" y="5567412"/>
              <a:ext cx="3310639"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Go to Set Up and select Add/Edit Document</a:t>
              </a:r>
            </a:p>
          </p:txBody>
        </p:sp>
        <p:sp>
          <p:nvSpPr>
            <p:cNvPr id="18" name="Freeform 9">
              <a:extLst>
                <a:ext uri="{FF2B5EF4-FFF2-40B4-BE49-F238E27FC236}">
                  <a16:creationId xmlns:a16="http://schemas.microsoft.com/office/drawing/2014/main" id="{A10CE7DA-D3F5-4623-8221-EF0E9DD19058}"/>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1"/>
            </a:solidFill>
            <a:ln>
              <a:noFill/>
            </a:ln>
          </p:spPr>
          <p:txBody>
            <a:bodyPr/>
            <a:lstStyle/>
            <a:p>
              <a:endParaRPr lang="en-US"/>
            </a:p>
          </p:txBody>
        </p:sp>
        <p:sp>
          <p:nvSpPr>
            <p:cNvPr id="19" name="TextShape 10">
              <a:extLst>
                <a:ext uri="{FF2B5EF4-FFF2-40B4-BE49-F238E27FC236}">
                  <a16:creationId xmlns:a16="http://schemas.microsoft.com/office/drawing/2014/main" id="{FCDED786-902C-441C-B775-D99ED53BF49A}"/>
                </a:ext>
              </a:extLst>
            </p:cNvPr>
            <p:cNvSpPr txBox="1"/>
            <p:nvPr/>
          </p:nvSpPr>
          <p:spPr>
            <a:xfrm>
              <a:off x="2400480"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20" name="TextShape 12">
              <a:extLst>
                <a:ext uri="{FF2B5EF4-FFF2-40B4-BE49-F238E27FC236}">
                  <a16:creationId xmlns:a16="http://schemas.microsoft.com/office/drawing/2014/main" id="{96FD46D4-AED4-44BD-A4D8-26597D0813AE}"/>
                </a:ext>
              </a:extLst>
            </p:cNvPr>
            <p:cNvSpPr txBox="1"/>
            <p:nvPr/>
          </p:nvSpPr>
          <p:spPr>
            <a:xfrm>
              <a:off x="2400480" y="5567414"/>
              <a:ext cx="3828960" cy="1446791"/>
            </a:xfrm>
            <a:prstGeom prst="rect">
              <a:avLst/>
            </a:prstGeom>
            <a:noFill/>
            <a:ln w="12600">
              <a:noFill/>
              <a:miter/>
            </a:ln>
          </p:spPr>
          <p:txBody>
            <a:bodyPr lIns="128160" tIns="68160" rIns="128160" bIns="68160">
              <a:spAutoFit/>
            </a:bodyPr>
            <a:lstStyle/>
            <a:p>
              <a:pPr algn="ctr"/>
              <a:r>
                <a:rPr lang="en-US" sz="1600" spc="-1">
                  <a:solidFill>
                    <a:schemeClr val="bg1"/>
                  </a:solidFill>
                  <a:latin typeface="ArialMT"/>
                  <a:ea typeface="ArialMT"/>
                </a:rPr>
                <a:t>Document must be in electronic format. Document type must be pdf, txt, xls, doc, and/or tif</a:t>
              </a:r>
            </a:p>
          </p:txBody>
        </p:sp>
        <p:sp>
          <p:nvSpPr>
            <p:cNvPr id="21" name="TextShape 15">
              <a:extLst>
                <a:ext uri="{FF2B5EF4-FFF2-40B4-BE49-F238E27FC236}">
                  <a16:creationId xmlns:a16="http://schemas.microsoft.com/office/drawing/2014/main" id="{27783140-BD81-46F6-BBCD-72EDB8587708}"/>
                </a:ext>
              </a:extLst>
            </p:cNvPr>
            <p:cNvSpPr txBox="1"/>
            <p:nvPr/>
          </p:nvSpPr>
          <p:spPr>
            <a:xfrm>
              <a:off x="9622535"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22" name="TextShape 17">
              <a:extLst>
                <a:ext uri="{FF2B5EF4-FFF2-40B4-BE49-F238E27FC236}">
                  <a16:creationId xmlns:a16="http://schemas.microsoft.com/office/drawing/2014/main" id="{B6B9D550-D80D-450B-B3A9-5FEBFF32A35B}"/>
                </a:ext>
              </a:extLst>
            </p:cNvPr>
            <p:cNvSpPr txBox="1"/>
            <p:nvPr/>
          </p:nvSpPr>
          <p:spPr>
            <a:xfrm>
              <a:off x="9739837" y="5567414"/>
              <a:ext cx="4037756" cy="494759"/>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Enter Required Fields</a:t>
              </a:r>
            </a:p>
          </p:txBody>
        </p:sp>
        <p:sp>
          <p:nvSpPr>
            <p:cNvPr id="23" name="Freeform 9">
              <a:extLst>
                <a:ext uri="{FF2B5EF4-FFF2-40B4-BE49-F238E27FC236}">
                  <a16:creationId xmlns:a16="http://schemas.microsoft.com/office/drawing/2014/main" id="{234BA4C4-1A2E-4C62-ABEF-6F69D556398B}"/>
                </a:ext>
              </a:extLst>
            </p:cNvPr>
            <p:cNvSpPr/>
            <p:nvPr/>
          </p:nvSpPr>
          <p:spPr>
            <a:xfrm>
              <a:off x="7799201"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1"/>
            </a:solidFill>
            <a:ln>
              <a:noFill/>
            </a:ln>
          </p:spPr>
          <p:txBody>
            <a:bodyPr/>
            <a:lstStyle/>
            <a:p>
              <a:endParaRPr lang="en-US"/>
            </a:p>
          </p:txBody>
        </p:sp>
        <p:sp>
          <p:nvSpPr>
            <p:cNvPr id="24" name="Freeform 9">
              <a:extLst>
                <a:ext uri="{FF2B5EF4-FFF2-40B4-BE49-F238E27FC236}">
                  <a16:creationId xmlns:a16="http://schemas.microsoft.com/office/drawing/2014/main" id="{1327B132-5E55-45D2-B985-D8310A1FE899}"/>
                </a:ext>
              </a:extLst>
            </p:cNvPr>
            <p:cNvSpPr/>
            <p:nvPr/>
          </p:nvSpPr>
          <p:spPr>
            <a:xfrm>
              <a:off x="1134396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a:p>
          </p:txBody>
        </p:sp>
        <p:sp>
          <p:nvSpPr>
            <p:cNvPr id="25" name="TextShape 15">
              <a:extLst>
                <a:ext uri="{FF2B5EF4-FFF2-40B4-BE49-F238E27FC236}">
                  <a16:creationId xmlns:a16="http://schemas.microsoft.com/office/drawing/2014/main" id="{28E2A6F7-AEEC-4B51-BBF9-3E98CFEA9C73}"/>
                </a:ext>
              </a:extLst>
            </p:cNvPr>
            <p:cNvSpPr txBox="1"/>
            <p:nvPr/>
          </p:nvSpPr>
          <p:spPr>
            <a:xfrm>
              <a:off x="13197754"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4</a:t>
              </a:r>
              <a:endParaRPr lang="en-US" sz="2400" b="1" spc="-1">
                <a:solidFill>
                  <a:schemeClr val="bg1"/>
                </a:solidFill>
                <a:latin typeface="Arial"/>
              </a:endParaRPr>
            </a:p>
          </p:txBody>
        </p:sp>
        <p:sp>
          <p:nvSpPr>
            <p:cNvPr id="26" name="TextShape 17">
              <a:extLst>
                <a:ext uri="{FF2B5EF4-FFF2-40B4-BE49-F238E27FC236}">
                  <a16:creationId xmlns:a16="http://schemas.microsoft.com/office/drawing/2014/main" id="{0A319E0B-4F4B-4866-89D5-82474AE6B61C}"/>
                </a:ext>
              </a:extLst>
            </p:cNvPr>
            <p:cNvSpPr txBox="1"/>
            <p:nvPr/>
          </p:nvSpPr>
          <p:spPr>
            <a:xfrm>
              <a:off x="13119415" y="5567414"/>
              <a:ext cx="4037756"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Upload Document under appropriate file name</a:t>
              </a:r>
            </a:p>
          </p:txBody>
        </p:sp>
        <p:sp>
          <p:nvSpPr>
            <p:cNvPr id="27" name="Freeform 9">
              <a:extLst>
                <a:ext uri="{FF2B5EF4-FFF2-40B4-BE49-F238E27FC236}">
                  <a16:creationId xmlns:a16="http://schemas.microsoft.com/office/drawing/2014/main" id="{E356912D-6425-4E9D-9066-30BC572A6373}"/>
                </a:ext>
              </a:extLst>
            </p:cNvPr>
            <p:cNvSpPr/>
            <p:nvPr/>
          </p:nvSpPr>
          <p:spPr>
            <a:xfrm>
              <a:off x="1491918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bg2"/>
            </a:solidFill>
            <a:ln>
              <a:noFill/>
            </a:ln>
          </p:spPr>
          <p:txBody>
            <a:bodyPr/>
            <a:lstStyle/>
            <a:p>
              <a:endParaRPr lang="en-US"/>
            </a:p>
          </p:txBody>
        </p:sp>
      </p:grpSp>
      <p:sp>
        <p:nvSpPr>
          <p:cNvPr id="28" name="Line 2">
            <a:extLst>
              <a:ext uri="{FF2B5EF4-FFF2-40B4-BE49-F238E27FC236}">
                <a16:creationId xmlns:a16="http://schemas.microsoft.com/office/drawing/2014/main" id="{9FA45FB7-CE2F-4ED1-84A7-E79538197A53}"/>
              </a:ext>
            </a:extLst>
          </p:cNvPr>
          <p:cNvSpPr/>
          <p:nvPr/>
        </p:nvSpPr>
        <p:spPr>
          <a:xfrm>
            <a:off x="23396" y="3254065"/>
            <a:ext cx="12192000" cy="0"/>
          </a:xfrm>
          <a:prstGeom prst="line">
            <a:avLst/>
          </a:prstGeom>
          <a:ln w="3810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spTree>
    <p:extLst>
      <p:ext uri="{BB962C8B-B14F-4D97-AF65-F5344CB8AC3E}">
        <p14:creationId xmlns:p14="http://schemas.microsoft.com/office/powerpoint/2010/main" val="72485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solidFill>
                  <a:schemeClr val="tx1"/>
                </a:solidFill>
              </a:rPr>
              <a:t>Steps to Upload Documents</a:t>
            </a:r>
          </a:p>
        </p:txBody>
      </p:sp>
      <p:sp>
        <p:nvSpPr>
          <p:cNvPr id="4" name="object 2">
            <a:extLst>
              <a:ext uri="{FF2B5EF4-FFF2-40B4-BE49-F238E27FC236}">
                <a16:creationId xmlns:a16="http://schemas.microsoft.com/office/drawing/2014/main" id="{A97B86E7-F4FC-D242-93E1-8FC4CEFB295E}"/>
              </a:ext>
            </a:extLst>
          </p:cNvPr>
          <p:cNvSpPr/>
          <p:nvPr/>
        </p:nvSpPr>
        <p:spPr>
          <a:xfrm>
            <a:off x="2815901" y="1524001"/>
            <a:ext cx="6827877" cy="3958190"/>
          </a:xfrm>
          <a:prstGeom prst="rect">
            <a:avLst/>
          </a:prstGeom>
          <a:blipFill>
            <a:blip r:embed="rId2"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3370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9722-FB58-4F66-9D62-55FE16EA39AC}"/>
              </a:ext>
            </a:extLst>
          </p:cNvPr>
          <p:cNvSpPr>
            <a:spLocks noGrp="1"/>
          </p:cNvSpPr>
          <p:nvPr>
            <p:ph type="title" idx="4294967295"/>
          </p:nvPr>
        </p:nvSpPr>
        <p:spPr>
          <a:xfrm>
            <a:off x="6811416" y="1397876"/>
            <a:ext cx="4087812" cy="3271837"/>
          </a:xfrm>
          <a:prstGeom prst="rect">
            <a:avLst/>
          </a:prstGeom>
        </p:spPr>
        <p:txBody>
          <a:bodyPr vert="horz" lIns="91440" tIns="45720" rIns="91440" bIns="45720" rtlCol="0" anchor="b">
            <a:normAutofit/>
          </a:bodyPr>
          <a:lstStyle/>
          <a:p>
            <a:pPr algn="ctr"/>
            <a:br>
              <a:rPr lang="en-US" sz="3800">
                <a:latin typeface="+mj-lt"/>
                <a:cs typeface="+mj-cs"/>
              </a:rPr>
            </a:br>
            <a:r>
              <a:rPr lang="en-US" sz="3800">
                <a:solidFill>
                  <a:schemeClr val="bg1"/>
                </a:solidFill>
                <a:latin typeface="+mj-lt"/>
                <a:cs typeface="+mj-cs"/>
              </a:rPr>
              <a:t>Document Upload Locations</a:t>
            </a:r>
            <a:br>
              <a:rPr lang="en-US" sz="3800">
                <a:latin typeface="+mj-lt"/>
                <a:cs typeface="+mj-cs"/>
              </a:rPr>
            </a:br>
            <a:endParaRPr lang="en-US" sz="3800">
              <a:solidFill>
                <a:schemeClr val="bg1"/>
              </a:solidFill>
              <a:latin typeface="+mj-lt"/>
              <a:cs typeface="+mj-cs"/>
            </a:endParaRPr>
          </a:p>
        </p:txBody>
      </p:sp>
      <p:pic>
        <p:nvPicPr>
          <p:cNvPr id="3" name="Picture 2">
            <a:extLst>
              <a:ext uri="{FF2B5EF4-FFF2-40B4-BE49-F238E27FC236}">
                <a16:creationId xmlns:a16="http://schemas.microsoft.com/office/drawing/2014/main" id="{A6B54C7B-40F7-3615-4853-240C8A72B0B4}"/>
              </a:ext>
            </a:extLst>
          </p:cNvPr>
          <p:cNvPicPr>
            <a:picLocks noChangeAspect="1"/>
          </p:cNvPicPr>
          <p:nvPr/>
        </p:nvPicPr>
        <p:blipFill rotWithShape="1">
          <a:blip r:embed="rId3"/>
          <a:srcRect t="-34" r="187" b="17172"/>
          <a:stretch/>
        </p:blipFill>
        <p:spPr>
          <a:xfrm>
            <a:off x="252184" y="1397876"/>
            <a:ext cx="4847784" cy="5211678"/>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3022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sndAc>
          <p:stSnd>
            <p:snd r:embed="rId2" name="Family Feud Reveal Sound Effect 2.wav"/>
          </p:stSnd>
        </p:sndAc>
      </p:transition>
    </mc:Choice>
    <mc:Fallback xmlns="">
      <p:transition spd="slow">
        <p:fade/>
        <p:sndAc>
          <p:stSnd>
            <p:snd r:embed="rId4" name="Family Feud Reveal Sound Effect 2.wav"/>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0AADB2-55A8-FEA7-66AC-40E12E9B66AA}"/>
              </a:ext>
            </a:extLst>
          </p:cNvPr>
          <p:cNvSpPr/>
          <p:nvPr/>
        </p:nvSpPr>
        <p:spPr>
          <a:xfrm>
            <a:off x="0" y="2123089"/>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3958864" y="2464776"/>
            <a:ext cx="4892675" cy="2584247"/>
          </a:xfrm>
        </p:spPr>
        <p:txBody>
          <a:bodyPr/>
          <a:lstStyle/>
          <a:p>
            <a:r>
              <a:rPr lang="en-US"/>
              <a:t>DEVIATION REQUEST</a:t>
            </a:r>
          </a:p>
          <a:p>
            <a:endParaRPr lang="en-US"/>
          </a:p>
        </p:txBody>
      </p:sp>
    </p:spTree>
    <p:extLst>
      <p:ext uri="{BB962C8B-B14F-4D97-AF65-F5344CB8AC3E}">
        <p14:creationId xmlns:p14="http://schemas.microsoft.com/office/powerpoint/2010/main" val="26783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B56A-96D5-7343-8F3D-8C2E313DB2F7}"/>
              </a:ext>
            </a:extLst>
          </p:cNvPr>
          <p:cNvSpPr>
            <a:spLocks noGrp="1"/>
          </p:cNvSpPr>
          <p:nvPr>
            <p:ph type="title" idx="4294967295"/>
          </p:nvPr>
        </p:nvSpPr>
        <p:spPr>
          <a:xfrm>
            <a:off x="609600" y="1266900"/>
            <a:ext cx="4833938" cy="1244600"/>
          </a:xfrm>
          <a:prstGeom prst="rect">
            <a:avLst/>
          </a:prstGeom>
        </p:spPr>
        <p:txBody>
          <a:bodyPr vert="horz" lIns="91440" tIns="45720" rIns="91440" bIns="45720" rtlCol="0" anchor="ctr">
            <a:normAutofit/>
          </a:bodyPr>
          <a:lstStyle/>
          <a:p>
            <a:r>
              <a:rPr lang="en-US" sz="3400">
                <a:solidFill>
                  <a:schemeClr val="bg1"/>
                </a:solidFill>
                <a:latin typeface="+mj-lt"/>
                <a:cs typeface="+mj-cs"/>
              </a:rPr>
              <a:t>Deviation Request Requirements</a:t>
            </a:r>
            <a:endParaRPr lang="en-US" sz="3400">
              <a:solidFill>
                <a:schemeClr val="bg1"/>
              </a:solidFill>
              <a:latin typeface="+mj-lt"/>
              <a:cs typeface="Arial" panose="020B0604020202020204"/>
            </a:endParaRPr>
          </a:p>
        </p:txBody>
      </p:sp>
      <p:sp>
        <p:nvSpPr>
          <p:cNvPr id="4" name="Text Placeholder 3">
            <a:extLst>
              <a:ext uri="{FF2B5EF4-FFF2-40B4-BE49-F238E27FC236}">
                <a16:creationId xmlns:a16="http://schemas.microsoft.com/office/drawing/2014/main" id="{FA03BCE3-009D-AA41-ACD2-08B63BF5F42A}"/>
              </a:ext>
            </a:extLst>
          </p:cNvPr>
          <p:cNvSpPr>
            <a:spLocks noGrp="1"/>
          </p:cNvSpPr>
          <p:nvPr>
            <p:ph idx="4294967295"/>
          </p:nvPr>
        </p:nvSpPr>
        <p:spPr>
          <a:xfrm>
            <a:off x="492125" y="2344737"/>
            <a:ext cx="5603875" cy="3654425"/>
          </a:xfrm>
          <a:prstGeom prst="rect">
            <a:avLst/>
          </a:prstGeom>
        </p:spPr>
        <p:txBody>
          <a:bodyPr vert="horz" lIns="91440" tIns="45720" rIns="91440" bIns="45720" rtlCol="0" anchor="t">
            <a:normAutofit/>
          </a:bodyPr>
          <a:lstStyle/>
          <a:p>
            <a:pPr indent="-228600">
              <a:buFont typeface="Arial" panose="020B0604020202020204" pitchFamily="34" charset="0"/>
              <a:buChar char="•"/>
            </a:pPr>
            <a:endParaRPr lang="en-US" sz="1300">
              <a:solidFill>
                <a:schemeClr val="bg1"/>
              </a:solidFill>
            </a:endParaRPr>
          </a:p>
          <a:p>
            <a:pPr indent="-228600">
              <a:buClr>
                <a:schemeClr val="tx1"/>
              </a:buClr>
              <a:buFont typeface="Arial" panose="020B0604020202020204" pitchFamily="34" charset="0"/>
              <a:buChar char="•"/>
            </a:pPr>
            <a:r>
              <a:rPr lang="en-US" sz="1300">
                <a:solidFill>
                  <a:schemeClr val="bg1"/>
                </a:solidFill>
              </a:rPr>
              <a:t>A Deviation Request is required to add or remove a certified Section 3 Business from the approved Section 3 Participation Plan.</a:t>
            </a:r>
            <a:endParaRPr lang="en-US" sz="1300">
              <a:solidFill>
                <a:schemeClr val="bg1"/>
              </a:solidFill>
              <a:cs typeface="Arial"/>
            </a:endParaRPr>
          </a:p>
          <a:p>
            <a:pPr indent="-228600">
              <a:buClr>
                <a:schemeClr val="tx1"/>
              </a:buClr>
              <a:buFont typeface="Arial" panose="020B0604020202020204" pitchFamily="34" charset="0"/>
              <a:buChar char="•"/>
            </a:pPr>
            <a:endParaRPr lang="en-US" sz="1300">
              <a:solidFill>
                <a:schemeClr val="bg1"/>
              </a:solidFill>
              <a:cs typeface="Arial"/>
            </a:endParaRPr>
          </a:p>
          <a:p>
            <a:pPr indent="-228600">
              <a:buClr>
                <a:schemeClr val="tx1"/>
              </a:buClr>
              <a:buFont typeface="Arial" panose="020B0604020202020204" pitchFamily="34" charset="0"/>
              <a:buChar char="•"/>
            </a:pPr>
            <a:r>
              <a:rPr lang="en-US" sz="1300">
                <a:solidFill>
                  <a:schemeClr val="bg1"/>
                </a:solidFill>
              </a:rPr>
              <a:t>A written request from the Prime Contractor must be submitted to the assigned Contractor Administrator for review to deviate from the approved Section 3 Participation Plan.</a:t>
            </a:r>
            <a:endParaRPr lang="en-US" sz="1300">
              <a:solidFill>
                <a:schemeClr val="bg1"/>
              </a:solidFill>
              <a:cs typeface="Arial"/>
            </a:endParaRPr>
          </a:p>
          <a:p>
            <a:pPr indent="-228600">
              <a:buClr>
                <a:schemeClr val="tx1"/>
              </a:buClr>
              <a:buFont typeface="Arial" panose="020B0604020202020204" pitchFamily="34" charset="0"/>
              <a:buChar char="•"/>
            </a:pPr>
            <a:endParaRPr lang="en-US" sz="1300">
              <a:solidFill>
                <a:schemeClr val="bg1"/>
              </a:solidFill>
              <a:cs typeface="Arial"/>
            </a:endParaRPr>
          </a:p>
          <a:p>
            <a:pPr indent="-228600">
              <a:buClr>
                <a:schemeClr val="tx1"/>
              </a:buClr>
              <a:buFont typeface="Arial" panose="020B0604020202020204" pitchFamily="34" charset="0"/>
              <a:buChar char="•"/>
            </a:pPr>
            <a:r>
              <a:rPr lang="en-US" sz="1300">
                <a:solidFill>
                  <a:schemeClr val="bg1"/>
                </a:solidFill>
              </a:rPr>
              <a:t>The Prime Contractor must provide evidence to confirm subcontractor was notified and acknowledges the deviation process.</a:t>
            </a:r>
            <a:endParaRPr lang="en-US" sz="1300">
              <a:solidFill>
                <a:schemeClr val="bg1"/>
              </a:solidFill>
              <a:cs typeface="Arial"/>
            </a:endParaRPr>
          </a:p>
          <a:p>
            <a:pPr indent="-228600">
              <a:buClr>
                <a:schemeClr val="tx1"/>
              </a:buClr>
              <a:buFont typeface="Arial" panose="020B0604020202020204" pitchFamily="34" charset="0"/>
              <a:buChar char="•"/>
            </a:pPr>
            <a:endParaRPr lang="en-US" sz="1300">
              <a:solidFill>
                <a:schemeClr val="bg1"/>
              </a:solidFill>
              <a:cs typeface="Arial"/>
            </a:endParaRPr>
          </a:p>
          <a:p>
            <a:pPr indent="-228600">
              <a:buClr>
                <a:schemeClr val="tx1"/>
              </a:buClr>
              <a:buFont typeface="Arial" panose="020B0604020202020204" pitchFamily="34" charset="0"/>
              <a:buChar char="•"/>
            </a:pPr>
            <a:r>
              <a:rPr lang="en-US" sz="1300">
                <a:solidFill>
                  <a:schemeClr val="bg1"/>
                </a:solidFill>
              </a:rPr>
              <a:t>The Deviation Request must include the Who, What, When and Why.</a:t>
            </a:r>
            <a:endParaRPr lang="en-US" sz="1300">
              <a:solidFill>
                <a:schemeClr val="bg1"/>
              </a:solidFill>
              <a:cs typeface="Arial"/>
            </a:endParaRPr>
          </a:p>
          <a:p>
            <a:pPr indent="-228600">
              <a:buFont typeface="Arial" panose="020B0604020202020204" pitchFamily="34" charset="0"/>
              <a:buChar char="•"/>
            </a:pPr>
            <a:endParaRPr lang="en-US" sz="1300">
              <a:solidFill>
                <a:schemeClr val="bg1"/>
              </a:solidFill>
              <a:cs typeface="Arial"/>
            </a:endParaRPr>
          </a:p>
          <a:p>
            <a:pPr indent="-228600">
              <a:buFont typeface="Arial" panose="020B0604020202020204" pitchFamily="34" charset="0"/>
              <a:buChar char="•"/>
            </a:pPr>
            <a:endParaRPr lang="en-US" sz="1300">
              <a:solidFill>
                <a:schemeClr val="bg1"/>
              </a:solidFill>
            </a:endParaRPr>
          </a:p>
        </p:txBody>
      </p:sp>
      <p:pic>
        <p:nvPicPr>
          <p:cNvPr id="5" name="Graphic 4" descr="Transfer outline">
            <a:extLst>
              <a:ext uri="{FF2B5EF4-FFF2-40B4-BE49-F238E27FC236}">
                <a16:creationId xmlns:a16="http://schemas.microsoft.com/office/drawing/2014/main" id="{AC697FEC-C320-4CF3-A5A7-FD7D20E20F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76461" y="57149"/>
            <a:ext cx="2743200" cy="2743200"/>
          </a:xfrm>
          <a:prstGeom prst="rect">
            <a:avLst/>
          </a:prstGeom>
        </p:spPr>
      </p:pic>
      <p:pic>
        <p:nvPicPr>
          <p:cNvPr id="3" name="Picture 5" descr="Construction worker cutting through metal">
            <a:extLst>
              <a:ext uri="{FF2B5EF4-FFF2-40B4-BE49-F238E27FC236}">
                <a16:creationId xmlns:a16="http://schemas.microsoft.com/office/drawing/2014/main" id="{FD45602B-7479-8ED8-CBAA-D1F595ADE1E2}"/>
              </a:ext>
            </a:extLst>
          </p:cNvPr>
          <p:cNvPicPr>
            <a:picLocks noChangeAspect="1"/>
          </p:cNvPicPr>
          <p:nvPr/>
        </p:nvPicPr>
        <p:blipFill>
          <a:blip r:embed="rId4"/>
          <a:stretch>
            <a:fillRect/>
          </a:stretch>
        </p:blipFill>
        <p:spPr>
          <a:xfrm>
            <a:off x="6596248" y="2800349"/>
            <a:ext cx="5103627" cy="2743200"/>
          </a:xfrm>
          <a:prstGeom prst="rect">
            <a:avLst/>
          </a:prstGeom>
        </p:spPr>
      </p:pic>
    </p:spTree>
    <p:extLst>
      <p:ext uri="{BB962C8B-B14F-4D97-AF65-F5344CB8AC3E}">
        <p14:creationId xmlns:p14="http://schemas.microsoft.com/office/powerpoint/2010/main" val="101437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EB3FE-88B2-0DF9-0B64-4389981D7EFD}"/>
              </a:ext>
            </a:extLst>
          </p:cNvPr>
          <p:cNvSpPr/>
          <p:nvPr/>
        </p:nvSpPr>
        <p:spPr>
          <a:xfrm>
            <a:off x="0" y="2130972"/>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2361291" y="2433244"/>
            <a:ext cx="8043950" cy="2584247"/>
          </a:xfrm>
        </p:spPr>
        <p:txBody>
          <a:bodyPr/>
          <a:lstStyle/>
          <a:p>
            <a:r>
              <a:rPr lang="en-US"/>
              <a:t>ONGOING MONITORING</a:t>
            </a:r>
          </a:p>
        </p:txBody>
      </p:sp>
    </p:spTree>
    <p:extLst>
      <p:ext uri="{BB962C8B-B14F-4D97-AF65-F5344CB8AC3E}">
        <p14:creationId xmlns:p14="http://schemas.microsoft.com/office/powerpoint/2010/main" val="247693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7297B73-C268-B245-B0C4-DFF5D383F06C}"/>
              </a:ext>
            </a:extLst>
          </p:cNvPr>
          <p:cNvSpPr>
            <a:spLocks noGrp="1"/>
          </p:cNvSpPr>
          <p:nvPr>
            <p:ph type="body" sz="quarter" idx="10"/>
          </p:nvPr>
        </p:nvSpPr>
        <p:spPr>
          <a:xfrm>
            <a:off x="728699" y="2391203"/>
            <a:ext cx="10734599" cy="2584247"/>
          </a:xfrm>
        </p:spPr>
        <p:txBody>
          <a:bodyPr vert="horz" lIns="91440" tIns="45720" rIns="91440" bIns="45720" rtlCol="0" anchor="t">
            <a:noAutofit/>
          </a:bodyPr>
          <a:lstStyle/>
          <a:p>
            <a:pPr indent="-228600">
              <a:spcBef>
                <a:spcPct val="20000"/>
              </a:spcBef>
              <a:buClr>
                <a:schemeClr val="tx1"/>
              </a:buClr>
              <a:buFont typeface="Arial" panose="020B0604020202020204" pitchFamily="34" charset="0"/>
              <a:buChar char="•"/>
            </a:pPr>
            <a:endParaRPr lang="en-US" sz="1400" dirty="0"/>
          </a:p>
          <a:p>
            <a:pPr indent="-228600">
              <a:spcBef>
                <a:spcPct val="20000"/>
              </a:spcBef>
              <a:buClr>
                <a:schemeClr val="tx1"/>
              </a:buClr>
              <a:buFont typeface="Arial" panose="020B0604020202020204" pitchFamily="34" charset="0"/>
              <a:buChar char="•"/>
            </a:pPr>
            <a:r>
              <a:rPr lang="en-US" sz="1400" dirty="0"/>
              <a:t>Monthly site visits will be conducted </a:t>
            </a:r>
            <a:r>
              <a:rPr lang="en-US" sz="1400" b="1" dirty="0"/>
              <a:t>randomly</a:t>
            </a:r>
            <a:r>
              <a:rPr lang="en-US" sz="1400" dirty="0"/>
              <a:t> to monitor project activities and contractors’ participation. </a:t>
            </a:r>
            <a:endParaRPr lang="en-US" sz="1400" dirty="0">
              <a:cs typeface="Arial"/>
            </a:endParaRPr>
          </a:p>
          <a:p>
            <a:pPr indent="-228600">
              <a:spcBef>
                <a:spcPct val="20000"/>
              </a:spcBef>
              <a:buClr>
                <a:schemeClr val="tx1"/>
              </a:buClr>
              <a:buFont typeface="Arial" panose="020B0604020202020204" pitchFamily="34" charset="0"/>
              <a:buChar char="•"/>
            </a:pPr>
            <a:endParaRPr lang="en-US" sz="1400" dirty="0">
              <a:cs typeface="Arial"/>
            </a:endParaRPr>
          </a:p>
          <a:p>
            <a:pPr indent="-228600">
              <a:spcBef>
                <a:spcPct val="20000"/>
              </a:spcBef>
              <a:buClr>
                <a:schemeClr val="tx1"/>
              </a:buClr>
              <a:buFont typeface="Arial" panose="020B0604020202020204" pitchFamily="34" charset="0"/>
              <a:buChar char="•"/>
            </a:pPr>
            <a:r>
              <a:rPr lang="en-US" sz="1400" dirty="0"/>
              <a:t>The Prime Contractor will be provided with a Compliance Status Report (CSR) *</a:t>
            </a:r>
            <a:r>
              <a:rPr lang="en-US" sz="1400" b="1" dirty="0"/>
              <a:t>by the 5th working day of each month*</a:t>
            </a:r>
            <a:r>
              <a:rPr lang="en-US" sz="1400" dirty="0"/>
              <a:t> which indicates if the project is compliant or non-compliant with program rules. A deadline will be given for correction of non-compliant items.</a:t>
            </a:r>
            <a:endParaRPr lang="en-US" sz="1400" dirty="0">
              <a:cs typeface="Arial"/>
            </a:endParaRPr>
          </a:p>
          <a:p>
            <a:pPr indent="-228600">
              <a:spcBef>
                <a:spcPct val="20000"/>
              </a:spcBef>
              <a:buClr>
                <a:schemeClr val="tx1"/>
              </a:buClr>
              <a:buFont typeface="Arial" panose="020B0604020202020204" pitchFamily="34" charset="0"/>
              <a:buChar char="•"/>
            </a:pPr>
            <a:endParaRPr lang="en-US" sz="1400" dirty="0">
              <a:cs typeface="Arial"/>
            </a:endParaRPr>
          </a:p>
          <a:p>
            <a:pPr indent="-228600">
              <a:spcBef>
                <a:spcPct val="20000"/>
              </a:spcBef>
              <a:buClr>
                <a:schemeClr val="tx1"/>
              </a:buClr>
              <a:buFont typeface="Arial" panose="020B0604020202020204" pitchFamily="34" charset="0"/>
              <a:buChar char="•"/>
            </a:pPr>
            <a:r>
              <a:rPr lang="en-US" sz="1400" dirty="0"/>
              <a:t>HCDD Contract Administrators are required to submit reports to the General Land Office and HUD quarterly and annually that capture Section 3 Workers and Targeted Workers, executed contracts, and Section 3 Businesses with construction and non-construction related contracts. </a:t>
            </a:r>
            <a:endParaRPr lang="en-US" sz="1400" dirty="0">
              <a:cs typeface="Arial"/>
            </a:endParaRPr>
          </a:p>
          <a:p>
            <a:pPr indent="-228600">
              <a:spcBef>
                <a:spcPct val="20000"/>
              </a:spcBef>
              <a:buClr>
                <a:schemeClr val="tx1"/>
              </a:buClr>
              <a:buFont typeface="Arial" panose="020B0604020202020204" pitchFamily="34" charset="0"/>
              <a:buChar char="•"/>
            </a:pPr>
            <a:endParaRPr lang="en-US" sz="1400" dirty="0">
              <a:cs typeface="Arial"/>
            </a:endParaRPr>
          </a:p>
          <a:p>
            <a:pPr indent="-228600">
              <a:spcBef>
                <a:spcPct val="20000"/>
              </a:spcBef>
              <a:buClr>
                <a:schemeClr val="tx1"/>
              </a:buClr>
              <a:buFont typeface="Arial" panose="020B0604020202020204" pitchFamily="34" charset="0"/>
              <a:buChar char="•"/>
            </a:pPr>
            <a:r>
              <a:rPr lang="en-US" sz="1400" dirty="0"/>
              <a:t>Submission of required compliance documents in a timely manner is critical to ensure accurate and reliable reporting.</a:t>
            </a:r>
            <a:endParaRPr lang="en-US" sz="1400" dirty="0">
              <a:cs typeface="Arial"/>
            </a:endParaRPr>
          </a:p>
          <a:p>
            <a:pPr marL="0" indent="-228600" algn="ctr">
              <a:spcBef>
                <a:spcPct val="20000"/>
              </a:spcBef>
              <a:buClr>
                <a:schemeClr val="bg1"/>
              </a:buClr>
              <a:buFont typeface="Arial" panose="020B0604020202020204" pitchFamily="34" charset="0"/>
              <a:buChar char="•"/>
            </a:pPr>
            <a:endParaRPr lang="en-US" sz="1400" dirty="0">
              <a:cs typeface="Arial"/>
            </a:endParaRPr>
          </a:p>
          <a:p>
            <a:pPr marL="0" indent="-228600" algn="ctr">
              <a:spcBef>
                <a:spcPct val="20000"/>
              </a:spcBef>
              <a:buFont typeface="Arial" panose="020B0604020202020204" pitchFamily="34" charset="0"/>
              <a:buChar char="•"/>
            </a:pPr>
            <a:r>
              <a:rPr lang="en-US" sz="1400" b="1" i="1" dirty="0"/>
              <a:t>*If the 5th falls on a weekend or holiday, reports will be provided on next business day*</a:t>
            </a:r>
            <a:endParaRPr lang="en-US" sz="1400" b="1" i="1" dirty="0">
              <a:cs typeface="Arial"/>
            </a:endParaRPr>
          </a:p>
        </p:txBody>
      </p:sp>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3317080" y="1342587"/>
            <a:ext cx="5557838" cy="1325563"/>
          </a:xfrm>
          <a:prstGeom prst="rect">
            <a:avLst/>
          </a:prstGeom>
        </p:spPr>
        <p:txBody>
          <a:bodyPr vert="horz" lIns="91440" tIns="45720" rIns="91440" bIns="45720" rtlCol="0" anchor="ctr">
            <a:normAutofit/>
          </a:bodyPr>
          <a:lstStyle/>
          <a:p>
            <a:r>
              <a:rPr lang="en-US" sz="4400" kern="1200">
                <a:solidFill>
                  <a:schemeClr val="tx2"/>
                </a:solidFill>
                <a:latin typeface="+mj-lt"/>
                <a:ea typeface="+mj-ea"/>
                <a:cs typeface="+mj-cs"/>
              </a:rPr>
              <a:t>Ongoing Monitoring</a:t>
            </a:r>
          </a:p>
        </p:txBody>
      </p:sp>
    </p:spTree>
    <p:extLst>
      <p:ext uri="{BB962C8B-B14F-4D97-AF65-F5344CB8AC3E}">
        <p14:creationId xmlns:p14="http://schemas.microsoft.com/office/powerpoint/2010/main" val="671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46778-BB1C-B8CF-7951-21786A96F3BE}"/>
              </a:ext>
            </a:extLst>
          </p:cNvPr>
          <p:cNvSpPr/>
          <p:nvPr/>
        </p:nvSpPr>
        <p:spPr>
          <a:xfrm>
            <a:off x="0" y="2123090"/>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F2BF02A-0609-B342-9D12-D3F5D83596A0}"/>
              </a:ext>
            </a:extLst>
          </p:cNvPr>
          <p:cNvSpPr>
            <a:spLocks noGrp="1"/>
          </p:cNvSpPr>
          <p:nvPr>
            <p:ph type="body" sz="quarter" idx="10"/>
          </p:nvPr>
        </p:nvSpPr>
        <p:spPr>
          <a:xfrm>
            <a:off x="1709650" y="2454266"/>
            <a:ext cx="9462847" cy="2584247"/>
          </a:xfrm>
        </p:spPr>
        <p:txBody>
          <a:bodyPr/>
          <a:lstStyle/>
          <a:p>
            <a:r>
              <a:rPr lang="en-US"/>
              <a:t>CONTRACTORS PERFORMANCE</a:t>
            </a:r>
          </a:p>
          <a:p>
            <a:endParaRPr lang="en-US"/>
          </a:p>
        </p:txBody>
      </p:sp>
    </p:spTree>
    <p:extLst>
      <p:ext uri="{BB962C8B-B14F-4D97-AF65-F5344CB8AC3E}">
        <p14:creationId xmlns:p14="http://schemas.microsoft.com/office/powerpoint/2010/main" val="169595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439737" y="1216463"/>
            <a:ext cx="5656263" cy="1266825"/>
          </a:xfrm>
          <a:prstGeom prst="rect">
            <a:avLst/>
          </a:prstGeom>
        </p:spPr>
        <p:txBody>
          <a:bodyPr vert="horz" lIns="91440" tIns="45720" rIns="91440" bIns="45720" rtlCol="0" anchor="ctr">
            <a:normAutofit/>
          </a:bodyPr>
          <a:lstStyle/>
          <a:p>
            <a:pPr algn="ctr"/>
            <a:r>
              <a:rPr lang="en-US" sz="3800">
                <a:solidFill>
                  <a:schemeClr val="bg1"/>
                </a:solidFill>
                <a:latin typeface="+mj-lt"/>
                <a:cs typeface="+mj-cs"/>
              </a:rPr>
              <a:t>Compliance Red Flags</a:t>
            </a:r>
            <a:endParaRPr lang="en-US" sz="3800">
              <a:solidFill>
                <a:schemeClr val="bg1"/>
              </a:solidFill>
              <a:cs typeface="Arial"/>
            </a:endParaRPr>
          </a:p>
        </p:txBody>
      </p:sp>
      <p:sp>
        <p:nvSpPr>
          <p:cNvPr id="6" name="Text Placeholder 5">
            <a:extLst>
              <a:ext uri="{FF2B5EF4-FFF2-40B4-BE49-F238E27FC236}">
                <a16:creationId xmlns:a16="http://schemas.microsoft.com/office/drawing/2014/main" id="{F7297B73-C268-B245-B0C4-DFF5D383F06C}"/>
              </a:ext>
            </a:extLst>
          </p:cNvPr>
          <p:cNvSpPr>
            <a:spLocks noGrp="1"/>
          </p:cNvSpPr>
          <p:nvPr>
            <p:ph type="body" sz="quarter" idx="4294967295"/>
          </p:nvPr>
        </p:nvSpPr>
        <p:spPr>
          <a:xfrm>
            <a:off x="515007" y="2039445"/>
            <a:ext cx="11161986" cy="3978275"/>
          </a:xfrm>
          <a:prstGeom prst="rect">
            <a:avLst/>
          </a:prstGeom>
        </p:spPr>
        <p:txBody>
          <a:bodyPr vert="horz" lIns="91440" tIns="45720" rIns="91440" bIns="45720" rtlCol="0" anchor="t">
            <a:noAutofit/>
          </a:bodyPr>
          <a:lstStyle/>
          <a:p>
            <a:pPr>
              <a:spcBef>
                <a:spcPts val="500"/>
              </a:spcBef>
              <a:buClr>
                <a:schemeClr val="tx1"/>
              </a:buClr>
            </a:pPr>
            <a:endParaRPr lang="en-US" sz="1100">
              <a:solidFill>
                <a:schemeClr val="bg1"/>
              </a:solidFill>
            </a:endParaRPr>
          </a:p>
          <a:p>
            <a:pPr>
              <a:spcBef>
                <a:spcPts val="500"/>
              </a:spcBef>
              <a:buClr>
                <a:schemeClr val="tx1"/>
              </a:buClr>
            </a:pPr>
            <a:r>
              <a:rPr lang="en-US" sz="1600">
                <a:solidFill>
                  <a:schemeClr val="bg1"/>
                </a:solidFill>
              </a:rPr>
              <a:t>Unresponsive Prime Contractors and compliance administrative personnel.</a:t>
            </a:r>
            <a:endParaRPr lang="en-US" sz="1600">
              <a:solidFill>
                <a:schemeClr val="bg1"/>
              </a:solidFill>
              <a:cs typeface="Arial"/>
            </a:endParaRPr>
          </a:p>
          <a:p>
            <a:pPr marL="0">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Failure to submit change orders.</a:t>
            </a:r>
            <a:endParaRPr lang="en-US" sz="1600">
              <a:solidFill>
                <a:schemeClr val="bg1"/>
              </a:solidFill>
              <a:cs typeface="Arial"/>
            </a:endParaRPr>
          </a:p>
          <a:p>
            <a:pPr>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Failure to meet numerical goal requirements and demonstrate acceptable good faith efforts.</a:t>
            </a:r>
            <a:endParaRPr lang="en-US" sz="1600">
              <a:solidFill>
                <a:schemeClr val="bg1"/>
              </a:solidFill>
              <a:cs typeface="Arial"/>
            </a:endParaRPr>
          </a:p>
          <a:p>
            <a:pPr>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Failure to submit timely required compliance documents. </a:t>
            </a:r>
            <a:endParaRPr lang="en-US" sz="1600">
              <a:solidFill>
                <a:schemeClr val="bg1"/>
              </a:solidFill>
              <a:cs typeface="Arial"/>
            </a:endParaRPr>
          </a:p>
          <a:p>
            <a:pPr>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Compliance Monitor conducts site visits and observes contractors performing that are not included on a Utilization Plan and/or have not submitted required compliance documents. </a:t>
            </a:r>
            <a:endParaRPr lang="en-US" sz="1600">
              <a:solidFill>
                <a:schemeClr val="bg1"/>
              </a:solidFill>
              <a:cs typeface="Arial"/>
            </a:endParaRPr>
          </a:p>
          <a:p>
            <a:pPr>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Documents not uploaded under the correct document type in LCP Tracker. </a:t>
            </a:r>
            <a:endParaRPr lang="en-US" sz="1600">
              <a:solidFill>
                <a:schemeClr val="bg1"/>
              </a:solidFill>
              <a:cs typeface="Arial"/>
            </a:endParaRPr>
          </a:p>
          <a:p>
            <a:pPr>
              <a:spcBef>
                <a:spcPts val="500"/>
              </a:spcBef>
              <a:buClr>
                <a:schemeClr val="tx1"/>
              </a:buClr>
            </a:pPr>
            <a:endParaRPr lang="en-US" sz="1600">
              <a:solidFill>
                <a:schemeClr val="bg1"/>
              </a:solidFill>
              <a:cs typeface="Arial"/>
            </a:endParaRPr>
          </a:p>
          <a:p>
            <a:pPr>
              <a:spcBef>
                <a:spcPts val="500"/>
              </a:spcBef>
              <a:buClr>
                <a:schemeClr val="tx1"/>
              </a:buClr>
            </a:pPr>
            <a:r>
              <a:rPr lang="en-US" sz="1600">
                <a:solidFill>
                  <a:schemeClr val="bg1"/>
                </a:solidFill>
              </a:rPr>
              <a:t>Contractors don’t submit timely corrective actions.</a:t>
            </a:r>
            <a:endParaRPr lang="en-US" sz="1600">
              <a:solidFill>
                <a:schemeClr val="bg1"/>
              </a:solidFill>
              <a:cs typeface="Arial"/>
            </a:endParaRPr>
          </a:p>
        </p:txBody>
      </p:sp>
    </p:spTree>
    <p:extLst>
      <p:ext uri="{BB962C8B-B14F-4D97-AF65-F5344CB8AC3E}">
        <p14:creationId xmlns:p14="http://schemas.microsoft.com/office/powerpoint/2010/main" val="417642304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20DEC7-C544-226F-EACA-7F062E16BEA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742949" y="2580389"/>
            <a:ext cx="8706102" cy="2584247"/>
          </a:xfrm>
        </p:spPr>
        <p:txBody>
          <a:bodyPr/>
          <a:lstStyle/>
          <a:p>
            <a:r>
              <a:rPr lang="en-US"/>
              <a:t>SECTION 3 DEFINITIONS</a:t>
            </a:r>
          </a:p>
          <a:p>
            <a:endParaRPr lang="en-US"/>
          </a:p>
        </p:txBody>
      </p:sp>
    </p:spTree>
    <p:extLst>
      <p:ext uri="{BB962C8B-B14F-4D97-AF65-F5344CB8AC3E}">
        <p14:creationId xmlns:p14="http://schemas.microsoft.com/office/powerpoint/2010/main" val="88633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F127-D514-D8C0-512F-3615CA3A91E2}"/>
              </a:ext>
            </a:extLst>
          </p:cNvPr>
          <p:cNvSpPr>
            <a:spLocks noGrp="1"/>
          </p:cNvSpPr>
          <p:nvPr>
            <p:ph type="title" idx="4294967295"/>
          </p:nvPr>
        </p:nvSpPr>
        <p:spPr>
          <a:xfrm>
            <a:off x="4330722" y="754456"/>
            <a:ext cx="3657600" cy="2486025"/>
          </a:xfrm>
          <a:prstGeom prst="rect">
            <a:avLst/>
          </a:prstGeom>
          <a:noFill/>
        </p:spPr>
        <p:txBody>
          <a:bodyPr vert="horz" lIns="91440" tIns="45720" rIns="91440" bIns="45720" rtlCol="0" anchor="ctr">
            <a:normAutofit/>
          </a:bodyPr>
          <a:lstStyle/>
          <a:p>
            <a:pPr algn="ctr"/>
            <a:r>
              <a:rPr lang="en-US" sz="2900">
                <a:solidFill>
                  <a:schemeClr val="bg1"/>
                </a:solidFill>
                <a:latin typeface="Arial"/>
                <a:cs typeface="Arial"/>
              </a:rPr>
              <a:t>SUBTANTIAL </a:t>
            </a:r>
            <a:br>
              <a:rPr lang="en-US" sz="2900">
                <a:solidFill>
                  <a:schemeClr val="bg1"/>
                </a:solidFill>
                <a:latin typeface="Arial"/>
                <a:cs typeface="Arial"/>
              </a:rPr>
            </a:br>
            <a:r>
              <a:rPr lang="en-US" sz="2900">
                <a:solidFill>
                  <a:schemeClr val="bg1"/>
                </a:solidFill>
                <a:latin typeface="Arial"/>
                <a:cs typeface="Arial"/>
              </a:rPr>
              <a:t>NON-COMPLIANCE</a:t>
            </a:r>
            <a:endParaRPr lang="en-US" sz="2900">
              <a:solidFill>
                <a:schemeClr val="bg1"/>
              </a:solidFill>
            </a:endParaRPr>
          </a:p>
        </p:txBody>
      </p:sp>
      <p:grpSp>
        <p:nvGrpSpPr>
          <p:cNvPr id="27" name="Group 26">
            <a:extLst>
              <a:ext uri="{FF2B5EF4-FFF2-40B4-BE49-F238E27FC236}">
                <a16:creationId xmlns:a16="http://schemas.microsoft.com/office/drawing/2014/main" id="{DDADE43E-9AAC-8B4F-0EEF-ED2951A9BF64}"/>
              </a:ext>
            </a:extLst>
          </p:cNvPr>
          <p:cNvGrpSpPr/>
          <p:nvPr/>
        </p:nvGrpSpPr>
        <p:grpSpPr>
          <a:xfrm>
            <a:off x="735025" y="2793752"/>
            <a:ext cx="10281458" cy="3558308"/>
            <a:chOff x="528570" y="1885950"/>
            <a:chExt cx="8145452" cy="2126304"/>
          </a:xfrm>
        </p:grpSpPr>
        <p:grpSp>
          <p:nvGrpSpPr>
            <p:cNvPr id="20" name="Group 19">
              <a:extLst>
                <a:ext uri="{FF2B5EF4-FFF2-40B4-BE49-F238E27FC236}">
                  <a16:creationId xmlns:a16="http://schemas.microsoft.com/office/drawing/2014/main" id="{5A37E8D6-6165-11B9-D743-CEBC44216954}"/>
                </a:ext>
              </a:extLst>
            </p:cNvPr>
            <p:cNvGrpSpPr/>
            <p:nvPr/>
          </p:nvGrpSpPr>
          <p:grpSpPr>
            <a:xfrm>
              <a:off x="528570" y="2292606"/>
              <a:ext cx="8145452" cy="1719648"/>
              <a:chOff x="2626831" y="5567392"/>
              <a:chExt cx="14056561" cy="3320192"/>
            </a:xfrm>
          </p:grpSpPr>
          <p:sp>
            <p:nvSpPr>
              <p:cNvPr id="24" name="TextShape 5">
                <a:extLst>
                  <a:ext uri="{FF2B5EF4-FFF2-40B4-BE49-F238E27FC236}">
                    <a16:creationId xmlns:a16="http://schemas.microsoft.com/office/drawing/2014/main" id="{489B7174-DF52-A5AF-8983-19ABE7C0FDD2}"/>
                  </a:ext>
                </a:extLst>
              </p:cNvPr>
              <p:cNvSpPr txBox="1"/>
              <p:nvPr/>
            </p:nvSpPr>
            <p:spPr>
              <a:xfrm>
                <a:off x="12577504" y="6328066"/>
                <a:ext cx="4105888" cy="2432458"/>
              </a:xfrm>
              <a:prstGeom prst="rect">
                <a:avLst/>
              </a:prstGeom>
              <a:noFill/>
              <a:ln w="12600">
                <a:noFill/>
                <a:miter/>
              </a:ln>
            </p:spPr>
            <p:txBody>
              <a:bodyPr wrap="square" lIns="96120" tIns="51120" rIns="96120" bIns="51120" anchor="t">
                <a:spAutoFit/>
              </a:bodyPr>
              <a:lstStyle/>
              <a:p>
                <a:pPr algn="ctr">
                  <a:lnSpc>
                    <a:spcPct val="110000"/>
                  </a:lnSpc>
                </a:pPr>
                <a:r>
                  <a:rPr lang="en-US" sz="2000" spc="-1">
                    <a:solidFill>
                      <a:schemeClr val="bg1"/>
                    </a:solidFill>
                    <a:ea typeface="+mn-lt"/>
                    <a:cs typeface="+mn-lt"/>
                  </a:rPr>
                  <a:t>Upon termination, HCDD will also include Contractor(s) on Nationwide Debarred and Suspended List of Contractors.</a:t>
                </a:r>
                <a:endParaRPr lang="en-US">
                  <a:solidFill>
                    <a:schemeClr val="bg1"/>
                  </a:solidFill>
                  <a:ea typeface="+mn-lt"/>
                  <a:cs typeface="+mn-lt"/>
                </a:endParaRPr>
              </a:p>
            </p:txBody>
          </p:sp>
          <p:sp>
            <p:nvSpPr>
              <p:cNvPr id="25" name="TextShape 7">
                <a:extLst>
                  <a:ext uri="{FF2B5EF4-FFF2-40B4-BE49-F238E27FC236}">
                    <a16:creationId xmlns:a16="http://schemas.microsoft.com/office/drawing/2014/main" id="{4FF91B20-E01D-3186-5160-9FC7EA828892}"/>
                  </a:ext>
                </a:extLst>
              </p:cNvPr>
              <p:cNvSpPr txBox="1"/>
              <p:nvPr/>
            </p:nvSpPr>
            <p:spPr>
              <a:xfrm>
                <a:off x="8048879" y="5567392"/>
                <a:ext cx="3828961" cy="3320192"/>
              </a:xfrm>
              <a:prstGeom prst="rect">
                <a:avLst/>
              </a:prstGeom>
              <a:noFill/>
              <a:ln w="12600">
                <a:noFill/>
                <a:miter/>
              </a:ln>
            </p:spPr>
            <p:txBody>
              <a:bodyPr lIns="96120" tIns="51120" rIns="96120" bIns="51120" anchor="t">
                <a:spAutoFit/>
              </a:bodyPr>
              <a:lstStyle/>
              <a:p>
                <a:pPr algn="ctr"/>
                <a:r>
                  <a:rPr lang="en-US" sz="2000" spc="-1">
                    <a:solidFill>
                      <a:schemeClr val="bg1"/>
                    </a:solidFill>
                    <a:ea typeface="+mn-lt"/>
                    <a:cs typeface="+mn-lt"/>
                  </a:rPr>
                  <a:t>At any time, failure to comply with contractual agreement terms can result in HCDD temporarily suspending and/or termination of the contract.</a:t>
                </a:r>
              </a:p>
              <a:p>
                <a:pPr algn="ctr">
                  <a:lnSpc>
                    <a:spcPct val="110000"/>
                  </a:lnSpc>
                </a:pPr>
                <a:endParaRPr lang="en-US" sz="2000" spc="-1">
                  <a:solidFill>
                    <a:schemeClr val="bg1"/>
                  </a:solidFill>
                  <a:latin typeface="ArialMT"/>
                  <a:ea typeface="ArialMT"/>
                </a:endParaRPr>
              </a:p>
            </p:txBody>
          </p:sp>
          <p:sp>
            <p:nvSpPr>
              <p:cNvPr id="26" name="TextShape 10">
                <a:extLst>
                  <a:ext uri="{FF2B5EF4-FFF2-40B4-BE49-F238E27FC236}">
                    <a16:creationId xmlns:a16="http://schemas.microsoft.com/office/drawing/2014/main" id="{7C373319-666F-0674-A25D-ED248C06689F}"/>
                  </a:ext>
                </a:extLst>
              </p:cNvPr>
              <p:cNvSpPr txBox="1"/>
              <p:nvPr/>
            </p:nvSpPr>
            <p:spPr>
              <a:xfrm>
                <a:off x="2626831" y="6147101"/>
                <a:ext cx="4436059" cy="1651259"/>
              </a:xfrm>
              <a:prstGeom prst="rect">
                <a:avLst/>
              </a:prstGeom>
              <a:noFill/>
              <a:ln w="12600">
                <a:noFill/>
                <a:miter/>
              </a:ln>
            </p:spPr>
            <p:txBody>
              <a:bodyPr wrap="square" lIns="96120" tIns="51120" rIns="96120" bIns="51120" anchor="t">
                <a:spAutoFit/>
              </a:bodyPr>
              <a:lstStyle/>
              <a:p>
                <a:pPr algn="ctr">
                  <a:lnSpc>
                    <a:spcPct val="110000"/>
                  </a:lnSpc>
                </a:pPr>
                <a:r>
                  <a:rPr lang="en-US" sz="2000" spc="-1">
                    <a:solidFill>
                      <a:schemeClr val="bg1"/>
                    </a:solidFill>
                    <a:ea typeface="+mn-lt"/>
                    <a:cs typeface="+mn-lt"/>
                  </a:rPr>
                  <a:t>Failure to comply with Section 3 program rules, will result in withheld payment draws.</a:t>
                </a:r>
                <a:endParaRPr lang="en-US">
                  <a:solidFill>
                    <a:schemeClr val="bg1"/>
                  </a:solidFill>
                  <a:ea typeface="+mn-lt"/>
                  <a:cs typeface="+mn-lt"/>
                </a:endParaRPr>
              </a:p>
            </p:txBody>
          </p:sp>
        </p:grpSp>
        <p:sp>
          <p:nvSpPr>
            <p:cNvPr id="21" name="Line 2">
              <a:extLst>
                <a:ext uri="{FF2B5EF4-FFF2-40B4-BE49-F238E27FC236}">
                  <a16:creationId xmlns:a16="http://schemas.microsoft.com/office/drawing/2014/main" id="{B3F3BAFF-3447-0189-C577-DB115A6B0D59}"/>
                </a:ext>
              </a:extLst>
            </p:cNvPr>
            <p:cNvSpPr/>
            <p:nvPr/>
          </p:nvSpPr>
          <p:spPr>
            <a:xfrm>
              <a:off x="3276600" y="1885950"/>
              <a:ext cx="0" cy="1905000"/>
            </a:xfrm>
            <a:prstGeom prst="line">
              <a:avLst/>
            </a:prstGeom>
            <a:ln w="5715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sp>
          <p:nvSpPr>
            <p:cNvPr id="23" name="Line 2">
              <a:extLst>
                <a:ext uri="{FF2B5EF4-FFF2-40B4-BE49-F238E27FC236}">
                  <a16:creationId xmlns:a16="http://schemas.microsoft.com/office/drawing/2014/main" id="{6F3E489A-5ED7-8F8D-32EC-1BF27D7684F3}"/>
                </a:ext>
              </a:extLst>
            </p:cNvPr>
            <p:cNvSpPr/>
            <p:nvPr/>
          </p:nvSpPr>
          <p:spPr>
            <a:xfrm>
              <a:off x="6172200" y="1885950"/>
              <a:ext cx="0" cy="1905000"/>
            </a:xfrm>
            <a:prstGeom prst="line">
              <a:avLst/>
            </a:prstGeom>
            <a:ln w="5715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grpSp>
      <p:sp>
        <p:nvSpPr>
          <p:cNvPr id="4" name="TextShape 11">
            <a:extLst>
              <a:ext uri="{FF2B5EF4-FFF2-40B4-BE49-F238E27FC236}">
                <a16:creationId xmlns:a16="http://schemas.microsoft.com/office/drawing/2014/main" id="{13F1465F-EEE9-CA33-652E-2DC6D8F6AF9D}"/>
              </a:ext>
            </a:extLst>
          </p:cNvPr>
          <p:cNvSpPr txBox="1"/>
          <p:nvPr/>
        </p:nvSpPr>
        <p:spPr>
          <a:xfrm>
            <a:off x="1125717" y="3200595"/>
            <a:ext cx="2075232" cy="754122"/>
          </a:xfrm>
          <a:prstGeom prst="rect">
            <a:avLst/>
          </a:prstGeom>
          <a:noFill/>
          <a:ln w="12600">
            <a:noFill/>
            <a:miter/>
          </a:ln>
        </p:spPr>
        <p:txBody>
          <a:bodyPr wrap="square" lIns="96120" tIns="51120" rIns="96120" bIns="51120">
            <a:spAutoFit/>
          </a:bodyPr>
          <a:lstStyle/>
          <a:p>
            <a:pPr algn="ctr">
              <a:lnSpc>
                <a:spcPct val="110000"/>
              </a:lnSpc>
            </a:pPr>
            <a:r>
              <a:rPr lang="en-US" sz="2000" b="1" spc="-1">
                <a:solidFill>
                  <a:schemeClr val="bg1"/>
                </a:solidFill>
                <a:latin typeface="ArialMT"/>
                <a:ea typeface="ArialMT"/>
              </a:rPr>
              <a:t>Payment Withholding</a:t>
            </a:r>
          </a:p>
        </p:txBody>
      </p:sp>
      <p:sp>
        <p:nvSpPr>
          <p:cNvPr id="6" name="TextShape 11">
            <a:extLst>
              <a:ext uri="{FF2B5EF4-FFF2-40B4-BE49-F238E27FC236}">
                <a16:creationId xmlns:a16="http://schemas.microsoft.com/office/drawing/2014/main" id="{66E2DEE5-CA39-C0F6-9D92-D4433DFD9DFC}"/>
              </a:ext>
            </a:extLst>
          </p:cNvPr>
          <p:cNvSpPr txBox="1"/>
          <p:nvPr/>
        </p:nvSpPr>
        <p:spPr>
          <a:xfrm>
            <a:off x="4993718" y="2676883"/>
            <a:ext cx="2075232" cy="754122"/>
          </a:xfrm>
          <a:prstGeom prst="rect">
            <a:avLst/>
          </a:prstGeom>
          <a:noFill/>
          <a:ln w="12600">
            <a:noFill/>
            <a:miter/>
          </a:ln>
        </p:spPr>
        <p:txBody>
          <a:bodyPr wrap="square" lIns="96120" tIns="51120" rIns="96120" bIns="51120">
            <a:spAutoFit/>
          </a:bodyPr>
          <a:lstStyle/>
          <a:p>
            <a:pPr algn="ctr">
              <a:lnSpc>
                <a:spcPct val="110000"/>
              </a:lnSpc>
            </a:pPr>
            <a:r>
              <a:rPr lang="en-US" sz="2000" b="1" spc="-1">
                <a:solidFill>
                  <a:schemeClr val="bg1"/>
                </a:solidFill>
                <a:latin typeface="ArialMT"/>
                <a:ea typeface="ArialMT"/>
              </a:rPr>
              <a:t>Termination of Contract</a:t>
            </a:r>
          </a:p>
        </p:txBody>
      </p:sp>
      <p:sp>
        <p:nvSpPr>
          <p:cNvPr id="8" name="TextShape 11">
            <a:extLst>
              <a:ext uri="{FF2B5EF4-FFF2-40B4-BE49-F238E27FC236}">
                <a16:creationId xmlns:a16="http://schemas.microsoft.com/office/drawing/2014/main" id="{B344994E-E0D1-45D5-5D61-851A6AB79A91}"/>
              </a:ext>
            </a:extLst>
          </p:cNvPr>
          <p:cNvSpPr txBox="1"/>
          <p:nvPr/>
        </p:nvSpPr>
        <p:spPr>
          <a:xfrm>
            <a:off x="7989217" y="3110386"/>
            <a:ext cx="3370744" cy="1026568"/>
          </a:xfrm>
          <a:prstGeom prst="rect">
            <a:avLst/>
          </a:prstGeom>
          <a:noFill/>
          <a:ln w="12600">
            <a:noFill/>
            <a:miter/>
          </a:ln>
        </p:spPr>
        <p:txBody>
          <a:bodyPr wrap="square" lIns="96120" tIns="51120" rIns="96120" bIns="51120">
            <a:spAutoFit/>
          </a:bodyPr>
          <a:lstStyle/>
          <a:p>
            <a:pPr algn="ctr"/>
            <a:r>
              <a:rPr lang="en-US" sz="2000" b="1" spc="-1">
                <a:solidFill>
                  <a:schemeClr val="bg1"/>
                </a:solidFill>
                <a:latin typeface="ArialMT"/>
                <a:ea typeface="ArialMT"/>
              </a:rPr>
              <a:t>Suspension, Debarment, Suspension or Limited Denial of Participation</a:t>
            </a:r>
          </a:p>
        </p:txBody>
      </p:sp>
    </p:spTree>
    <p:extLst>
      <p:ext uri="{BB962C8B-B14F-4D97-AF65-F5344CB8AC3E}">
        <p14:creationId xmlns:p14="http://schemas.microsoft.com/office/powerpoint/2010/main" val="911703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5978AB-ADDD-4C58-FB48-A13833576B4A}"/>
              </a:ext>
            </a:extLst>
          </p:cNvPr>
          <p:cNvSpPr/>
          <p:nvPr/>
        </p:nvSpPr>
        <p:spPr>
          <a:xfrm>
            <a:off x="0" y="2007476"/>
            <a:ext cx="12192000" cy="29008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F2BF02A-0609-B342-9D12-D3F5D83596A0}"/>
              </a:ext>
            </a:extLst>
          </p:cNvPr>
          <p:cNvSpPr>
            <a:spLocks noGrp="1"/>
          </p:cNvSpPr>
          <p:nvPr>
            <p:ph type="body" sz="quarter" idx="10"/>
          </p:nvPr>
        </p:nvSpPr>
        <p:spPr>
          <a:xfrm>
            <a:off x="1604546" y="2136876"/>
            <a:ext cx="9326212" cy="2584247"/>
          </a:xfrm>
        </p:spPr>
        <p:txBody>
          <a:bodyPr lIns="91440" tIns="45720" rIns="91440" bIns="45720" anchor="t"/>
          <a:lstStyle/>
          <a:p>
            <a:r>
              <a:rPr lang="en-US"/>
              <a:t>PROJECT</a:t>
            </a:r>
          </a:p>
          <a:p>
            <a:r>
              <a:rPr lang="en-US"/>
              <a:t>CLOSEOUT EVALUATION</a:t>
            </a:r>
          </a:p>
        </p:txBody>
      </p:sp>
    </p:spTree>
    <p:extLst>
      <p:ext uri="{BB962C8B-B14F-4D97-AF65-F5344CB8AC3E}">
        <p14:creationId xmlns:p14="http://schemas.microsoft.com/office/powerpoint/2010/main" val="211302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F127-D514-D8C0-512F-3615CA3A91E2}"/>
              </a:ext>
            </a:extLst>
          </p:cNvPr>
          <p:cNvSpPr>
            <a:spLocks noGrp="1"/>
          </p:cNvSpPr>
          <p:nvPr>
            <p:ph type="title" idx="4294967295"/>
          </p:nvPr>
        </p:nvSpPr>
        <p:spPr>
          <a:xfrm>
            <a:off x="1140374" y="1048421"/>
            <a:ext cx="9911252" cy="2486025"/>
          </a:xfrm>
          <a:prstGeom prst="rect">
            <a:avLst/>
          </a:prstGeom>
          <a:noFill/>
        </p:spPr>
        <p:txBody>
          <a:bodyPr vert="horz" lIns="91440" tIns="45720" rIns="91440" bIns="45720" rtlCol="0" anchor="ctr">
            <a:normAutofit/>
          </a:bodyPr>
          <a:lstStyle/>
          <a:p>
            <a:pPr algn="ctr"/>
            <a:r>
              <a:rPr lang="en-US" sz="3300">
                <a:solidFill>
                  <a:schemeClr val="bg1"/>
                </a:solidFill>
                <a:latin typeface="+mj-lt"/>
                <a:cs typeface="+mj-cs"/>
              </a:rPr>
              <a:t>PROJECT CLOSEOUT EVALUATION</a:t>
            </a:r>
            <a:br>
              <a:rPr lang="en-US" sz="3300">
                <a:solidFill>
                  <a:schemeClr val="bg1"/>
                </a:solidFill>
                <a:latin typeface="+mj-lt"/>
                <a:cs typeface="+mj-cs"/>
              </a:rPr>
            </a:br>
            <a:r>
              <a:rPr lang="en-US" sz="3300">
                <a:solidFill>
                  <a:schemeClr val="bg1"/>
                </a:solidFill>
                <a:latin typeface="+mj-lt"/>
                <a:cs typeface="Arial"/>
              </a:rPr>
              <a:t>REPORT</a:t>
            </a:r>
          </a:p>
        </p:txBody>
      </p:sp>
      <p:grpSp>
        <p:nvGrpSpPr>
          <p:cNvPr id="27" name="Group 26">
            <a:extLst>
              <a:ext uri="{FF2B5EF4-FFF2-40B4-BE49-F238E27FC236}">
                <a16:creationId xmlns:a16="http://schemas.microsoft.com/office/drawing/2014/main" id="{DDADE43E-9AAC-8B4F-0EEF-ED2951A9BF64}"/>
              </a:ext>
            </a:extLst>
          </p:cNvPr>
          <p:cNvGrpSpPr/>
          <p:nvPr/>
        </p:nvGrpSpPr>
        <p:grpSpPr>
          <a:xfrm>
            <a:off x="997675" y="3013457"/>
            <a:ext cx="10318289" cy="3188974"/>
            <a:chOff x="453544" y="1885345"/>
            <a:chExt cx="8174630" cy="1905605"/>
          </a:xfrm>
        </p:grpSpPr>
        <p:grpSp>
          <p:nvGrpSpPr>
            <p:cNvPr id="20" name="Group 19">
              <a:extLst>
                <a:ext uri="{FF2B5EF4-FFF2-40B4-BE49-F238E27FC236}">
                  <a16:creationId xmlns:a16="http://schemas.microsoft.com/office/drawing/2014/main" id="{5A37E8D6-6165-11B9-D743-CEBC44216954}"/>
                </a:ext>
              </a:extLst>
            </p:cNvPr>
            <p:cNvGrpSpPr/>
            <p:nvPr/>
          </p:nvGrpSpPr>
          <p:grpSpPr>
            <a:xfrm>
              <a:off x="453544" y="1885345"/>
              <a:ext cx="8174630" cy="1866780"/>
              <a:chOff x="2497357" y="4781070"/>
              <a:chExt cx="14106912" cy="3604260"/>
            </a:xfrm>
          </p:grpSpPr>
          <p:sp>
            <p:nvSpPr>
              <p:cNvPr id="24" name="TextShape 5">
                <a:extLst>
                  <a:ext uri="{FF2B5EF4-FFF2-40B4-BE49-F238E27FC236}">
                    <a16:creationId xmlns:a16="http://schemas.microsoft.com/office/drawing/2014/main" id="{489B7174-DF52-A5AF-8983-19ABE7C0FDD2}"/>
                  </a:ext>
                </a:extLst>
              </p:cNvPr>
              <p:cNvSpPr txBox="1"/>
              <p:nvPr/>
            </p:nvSpPr>
            <p:spPr>
              <a:xfrm>
                <a:off x="12498381" y="5382152"/>
                <a:ext cx="4105888" cy="2041858"/>
              </a:xfrm>
              <a:prstGeom prst="rect">
                <a:avLst/>
              </a:prstGeom>
              <a:noFill/>
              <a:ln w="12600">
                <a:noFill/>
                <a:miter/>
              </a:ln>
            </p:spPr>
            <p:txBody>
              <a:bodyPr wrap="square" lIns="96120" tIns="51120" rIns="96120" bIns="51120" anchor="t">
                <a:spAutoFit/>
              </a:bodyPr>
              <a:lstStyle/>
              <a:p>
                <a:pPr algn="ctr">
                  <a:lnSpc>
                    <a:spcPct val="110000"/>
                  </a:lnSpc>
                </a:pPr>
                <a:r>
                  <a:rPr lang="en-US" sz="2000" spc="-1">
                    <a:solidFill>
                      <a:schemeClr val="bg1"/>
                    </a:solidFill>
                    <a:latin typeface="ArialMT"/>
                    <a:ea typeface="ArialMT"/>
                  </a:rPr>
                  <a:t>Lack of corrective action will be deemed as the Prime's inability or unwillingness to do so.</a:t>
                </a:r>
              </a:p>
            </p:txBody>
          </p:sp>
          <p:sp>
            <p:nvSpPr>
              <p:cNvPr id="25" name="TextShape 7">
                <a:extLst>
                  <a:ext uri="{FF2B5EF4-FFF2-40B4-BE49-F238E27FC236}">
                    <a16:creationId xmlns:a16="http://schemas.microsoft.com/office/drawing/2014/main" id="{4FF91B20-E01D-3186-5160-9FC7EA828892}"/>
                  </a:ext>
                </a:extLst>
              </p:cNvPr>
              <p:cNvSpPr txBox="1"/>
              <p:nvPr/>
            </p:nvSpPr>
            <p:spPr>
              <a:xfrm>
                <a:off x="7947128" y="4781070"/>
                <a:ext cx="3828960" cy="3604260"/>
              </a:xfrm>
              <a:prstGeom prst="rect">
                <a:avLst/>
              </a:prstGeom>
              <a:noFill/>
              <a:ln w="12600">
                <a:noFill/>
                <a:miter/>
              </a:ln>
            </p:spPr>
            <p:txBody>
              <a:bodyPr lIns="96120" tIns="51120" rIns="96120" bIns="51120" anchor="t">
                <a:spAutoFit/>
              </a:bodyPr>
              <a:lstStyle/>
              <a:p>
                <a:pPr algn="ctr">
                  <a:lnSpc>
                    <a:spcPct val="110000"/>
                  </a:lnSpc>
                </a:pPr>
                <a:r>
                  <a:rPr lang="en-US" sz="2000" spc="-1">
                    <a:solidFill>
                      <a:schemeClr val="bg1"/>
                    </a:solidFill>
                    <a:latin typeface="ArialMT"/>
                    <a:ea typeface="ArialMT"/>
                  </a:rPr>
                  <a:t>Deficiencies to meet numerical goal and compliance requirements may be corrected by the Prime within fourteen (14) business days following receipt of the closeout report.</a:t>
                </a:r>
              </a:p>
            </p:txBody>
          </p:sp>
          <p:sp>
            <p:nvSpPr>
              <p:cNvPr id="26" name="TextShape 10">
                <a:extLst>
                  <a:ext uri="{FF2B5EF4-FFF2-40B4-BE49-F238E27FC236}">
                    <a16:creationId xmlns:a16="http://schemas.microsoft.com/office/drawing/2014/main" id="{7C373319-666F-0674-A25D-ED248C06689F}"/>
                  </a:ext>
                </a:extLst>
              </p:cNvPr>
              <p:cNvSpPr txBox="1"/>
              <p:nvPr/>
            </p:nvSpPr>
            <p:spPr>
              <a:xfrm>
                <a:off x="2497357" y="5359894"/>
                <a:ext cx="4436059" cy="2041858"/>
              </a:xfrm>
              <a:prstGeom prst="rect">
                <a:avLst/>
              </a:prstGeom>
              <a:noFill/>
              <a:ln w="12600">
                <a:noFill/>
                <a:miter/>
              </a:ln>
            </p:spPr>
            <p:txBody>
              <a:bodyPr wrap="square" lIns="96120" tIns="51120" rIns="96120" bIns="51120" anchor="t">
                <a:spAutoFit/>
              </a:bodyPr>
              <a:lstStyle/>
              <a:p>
                <a:pPr algn="ctr">
                  <a:lnSpc>
                    <a:spcPct val="110000"/>
                  </a:lnSpc>
                </a:pPr>
                <a:r>
                  <a:rPr lang="en-US" sz="2000" spc="-1">
                    <a:solidFill>
                      <a:schemeClr val="bg1"/>
                    </a:solidFill>
                    <a:latin typeface="ArialMT"/>
                    <a:ea typeface="ArialMT"/>
                  </a:rPr>
                  <a:t>Conducted to evaluate the Prime contractor's achievement of Section 3 numerical goals and compliance requirements.</a:t>
                </a:r>
              </a:p>
            </p:txBody>
          </p:sp>
        </p:grpSp>
        <p:sp>
          <p:nvSpPr>
            <p:cNvPr id="21" name="Line 2">
              <a:extLst>
                <a:ext uri="{FF2B5EF4-FFF2-40B4-BE49-F238E27FC236}">
                  <a16:creationId xmlns:a16="http://schemas.microsoft.com/office/drawing/2014/main" id="{B3F3BAFF-3447-0189-C577-DB115A6B0D59}"/>
                </a:ext>
              </a:extLst>
            </p:cNvPr>
            <p:cNvSpPr/>
            <p:nvPr/>
          </p:nvSpPr>
          <p:spPr>
            <a:xfrm>
              <a:off x="3276600" y="1885950"/>
              <a:ext cx="0" cy="1905000"/>
            </a:xfrm>
            <a:prstGeom prst="line">
              <a:avLst/>
            </a:prstGeom>
            <a:ln w="5715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sp>
          <p:nvSpPr>
            <p:cNvPr id="23" name="Line 2">
              <a:extLst>
                <a:ext uri="{FF2B5EF4-FFF2-40B4-BE49-F238E27FC236}">
                  <a16:creationId xmlns:a16="http://schemas.microsoft.com/office/drawing/2014/main" id="{6F3E489A-5ED7-8F8D-32EC-1BF27D7684F3}"/>
                </a:ext>
              </a:extLst>
            </p:cNvPr>
            <p:cNvSpPr/>
            <p:nvPr/>
          </p:nvSpPr>
          <p:spPr>
            <a:xfrm>
              <a:off x="6172200" y="1885950"/>
              <a:ext cx="0" cy="1905000"/>
            </a:xfrm>
            <a:prstGeom prst="line">
              <a:avLst/>
            </a:prstGeom>
            <a:ln w="57150">
              <a:solidFill>
                <a:schemeClr val="bg1"/>
              </a:solidFill>
              <a:miter/>
            </a:ln>
          </p:spPr>
          <p:style>
            <a:lnRef idx="0">
              <a:scrgbClr r="0" g="0" b="0"/>
            </a:lnRef>
            <a:fillRef idx="0">
              <a:scrgbClr r="0" g="0" b="0"/>
            </a:fillRef>
            <a:effectRef idx="0">
              <a:scrgbClr r="0" g="0" b="0"/>
            </a:effectRef>
            <a:fontRef idx="minor"/>
          </p:style>
          <p:txBody>
            <a:bodyPr/>
            <a:lstStyle/>
            <a:p>
              <a:endParaRPr lang="en-US"/>
            </a:p>
          </p:txBody>
        </p:sp>
      </p:grpSp>
    </p:spTree>
    <p:extLst>
      <p:ext uri="{BB962C8B-B14F-4D97-AF65-F5344CB8AC3E}">
        <p14:creationId xmlns:p14="http://schemas.microsoft.com/office/powerpoint/2010/main" val="4278439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35B38C-B268-75DE-6F8B-B2185BAF93F0}"/>
              </a:ext>
            </a:extLst>
          </p:cNvPr>
          <p:cNvSpPr/>
          <p:nvPr/>
        </p:nvSpPr>
        <p:spPr>
          <a:xfrm>
            <a:off x="0" y="2102069"/>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F2BF02A-0609-B342-9D12-D3F5D83596A0}"/>
              </a:ext>
            </a:extLst>
          </p:cNvPr>
          <p:cNvSpPr>
            <a:spLocks noGrp="1"/>
          </p:cNvSpPr>
          <p:nvPr>
            <p:ph type="body" sz="quarter" idx="10"/>
          </p:nvPr>
        </p:nvSpPr>
        <p:spPr>
          <a:xfrm>
            <a:off x="3738146" y="2349161"/>
            <a:ext cx="4892675" cy="2584247"/>
          </a:xfrm>
        </p:spPr>
        <p:txBody>
          <a:bodyPr/>
          <a:lstStyle/>
          <a:p>
            <a:r>
              <a:rPr lang="en-US"/>
              <a:t>SECTION 3</a:t>
            </a:r>
          </a:p>
          <a:p>
            <a:r>
              <a:rPr lang="en-US"/>
              <a:t>FAQs</a:t>
            </a:r>
          </a:p>
        </p:txBody>
      </p:sp>
    </p:spTree>
    <p:extLst>
      <p:ext uri="{BB962C8B-B14F-4D97-AF65-F5344CB8AC3E}">
        <p14:creationId xmlns:p14="http://schemas.microsoft.com/office/powerpoint/2010/main" val="145115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840828" y="1350087"/>
            <a:ext cx="8634413" cy="588962"/>
          </a:xfrm>
          <a:prstGeom prst="rect">
            <a:avLst/>
          </a:prstGeom>
        </p:spPr>
        <p:txBody>
          <a:bodyPr/>
          <a:lstStyle/>
          <a:p>
            <a:r>
              <a:rPr lang="en-US">
                <a:solidFill>
                  <a:schemeClr val="bg1"/>
                </a:solidFill>
              </a:rPr>
              <a:t>Section 3 FAQs</a:t>
            </a:r>
          </a:p>
        </p:txBody>
      </p:sp>
      <p:sp>
        <p:nvSpPr>
          <p:cNvPr id="21" name="TextShape 7">
            <a:extLst>
              <a:ext uri="{FF2B5EF4-FFF2-40B4-BE49-F238E27FC236}">
                <a16:creationId xmlns:a16="http://schemas.microsoft.com/office/drawing/2014/main" id="{42369A43-44D0-BD49-9D7B-15F543EE6B05}"/>
              </a:ext>
            </a:extLst>
          </p:cNvPr>
          <p:cNvSpPr txBox="1"/>
          <p:nvPr/>
        </p:nvSpPr>
        <p:spPr>
          <a:xfrm>
            <a:off x="735231" y="2036357"/>
            <a:ext cx="10963906" cy="4539517"/>
          </a:xfrm>
          <a:prstGeom prst="rect">
            <a:avLst/>
          </a:prstGeom>
          <a:noFill/>
          <a:ln w="12600">
            <a:noFill/>
            <a:miter/>
          </a:ln>
        </p:spPr>
        <p:txBody>
          <a:bodyPr wrap="square" lIns="96120" tIns="51120" rIns="96120" bIns="51120">
            <a:spAutoFit/>
          </a:bodyPr>
          <a:lstStyle/>
          <a:p>
            <a:pPr marL="171450" indent="-171450">
              <a:lnSpc>
                <a:spcPct val="110000"/>
              </a:lnSpc>
              <a:buFont typeface="Arial" panose="020B0604020202020204" pitchFamily="34" charset="0"/>
              <a:buChar char="•"/>
            </a:pPr>
            <a:r>
              <a:rPr lang="en-US" sz="1100" b="1">
                <a:solidFill>
                  <a:srgbClr val="013463"/>
                </a:solidFill>
              </a:rPr>
              <a:t>How are the terms “low-income” and very low-income determined? </a:t>
            </a:r>
          </a:p>
          <a:p>
            <a:pPr>
              <a:lnSpc>
                <a:spcPct val="110000"/>
              </a:lnSpc>
            </a:pPr>
            <a:r>
              <a:rPr lang="en-US" sz="1200">
                <a:solidFill>
                  <a:srgbClr val="013463"/>
                </a:solidFill>
              </a:rPr>
              <a:t>Low- and very-low-household income limits are determined annually by HUD. These limits are typically established at 80 percent and 50 percent of the median income for each locality by household size or the number of people residing in one house. </a:t>
            </a:r>
          </a:p>
          <a:p>
            <a:pPr>
              <a:lnSpc>
                <a:spcPct val="110000"/>
              </a:lnSpc>
            </a:pPr>
            <a:endParaRPr lang="en-US" sz="1200" spc="-1">
              <a:solidFill>
                <a:srgbClr val="013463"/>
              </a:solidFill>
              <a:latin typeface="ArialMT"/>
              <a:ea typeface="ArialMT"/>
            </a:endParaRPr>
          </a:p>
          <a:p>
            <a:pPr marL="171450" indent="-171450">
              <a:lnSpc>
                <a:spcPct val="110000"/>
              </a:lnSpc>
              <a:buFont typeface="Arial" panose="020B0604020202020204" pitchFamily="34" charset="0"/>
              <a:buChar char="•"/>
            </a:pPr>
            <a:r>
              <a:rPr lang="en-US" sz="1200" b="1" spc="-1">
                <a:solidFill>
                  <a:srgbClr val="013463"/>
                </a:solidFill>
                <a:latin typeface="ArialMT"/>
                <a:ea typeface="ArialMT"/>
              </a:rPr>
              <a:t>When does a business certification expire?</a:t>
            </a:r>
          </a:p>
          <a:p>
            <a:pPr>
              <a:lnSpc>
                <a:spcPct val="110000"/>
              </a:lnSpc>
            </a:pPr>
            <a:r>
              <a:rPr lang="en-US" sz="1200" spc="-1">
                <a:solidFill>
                  <a:srgbClr val="013463"/>
                </a:solidFill>
                <a:latin typeface="ArialMT"/>
                <a:ea typeface="ArialMT"/>
              </a:rPr>
              <a:t>A certified business must recertify after 3 years. </a:t>
            </a:r>
          </a:p>
          <a:p>
            <a:pPr>
              <a:lnSpc>
                <a:spcPct val="110000"/>
              </a:lnSpc>
            </a:pPr>
            <a:endParaRPr lang="en-US" sz="1200" spc="-1">
              <a:solidFill>
                <a:srgbClr val="013463"/>
              </a:solidFill>
              <a:latin typeface="ArialMT"/>
              <a:ea typeface="ArialMT"/>
            </a:endParaRPr>
          </a:p>
          <a:p>
            <a:pPr marL="171450" indent="-171450">
              <a:lnSpc>
                <a:spcPct val="110000"/>
              </a:lnSpc>
              <a:buFont typeface="Arial" panose="020B0604020202020204" pitchFamily="34" charset="0"/>
              <a:buChar char="•"/>
            </a:pPr>
            <a:r>
              <a:rPr lang="en-US" sz="1200" b="1" spc="-1">
                <a:solidFill>
                  <a:srgbClr val="013463"/>
                </a:solidFill>
                <a:latin typeface="ArialMT"/>
                <a:ea typeface="ArialMT"/>
              </a:rPr>
              <a:t>What is </a:t>
            </a:r>
            <a:r>
              <a:rPr lang="en-US" sz="1200" b="1" spc="-1" err="1">
                <a:solidFill>
                  <a:srgbClr val="013463"/>
                </a:solidFill>
                <a:latin typeface="ArialMT"/>
                <a:ea typeface="ArialMT"/>
              </a:rPr>
              <a:t>YouthBuild</a:t>
            </a:r>
            <a:r>
              <a:rPr lang="en-US" sz="1200" b="1" spc="-1">
                <a:solidFill>
                  <a:srgbClr val="013463"/>
                </a:solidFill>
                <a:latin typeface="ArialMT"/>
                <a:ea typeface="ArialMT"/>
              </a:rPr>
              <a:t>?</a:t>
            </a:r>
          </a:p>
          <a:p>
            <a:pPr>
              <a:lnSpc>
                <a:spcPct val="110000"/>
              </a:lnSpc>
            </a:pPr>
            <a:r>
              <a:rPr lang="en-US" sz="1200" spc="-1" err="1">
                <a:solidFill>
                  <a:srgbClr val="013463"/>
                </a:solidFill>
                <a:latin typeface="ArialMT"/>
                <a:ea typeface="ArialMT"/>
              </a:rPr>
              <a:t>YouthBuild</a:t>
            </a:r>
            <a:r>
              <a:rPr lang="en-US" sz="1200" spc="-1">
                <a:solidFill>
                  <a:srgbClr val="013463"/>
                </a:solidFill>
                <a:latin typeface="ArialMT"/>
                <a:ea typeface="ArialMT"/>
              </a:rPr>
              <a:t> is a community-based pre-apprenticeship program that provides job training and educational opportunities for at-risk youth ages 16-24 who have previously dropped out of high school.</a:t>
            </a:r>
          </a:p>
          <a:p>
            <a:pPr>
              <a:lnSpc>
                <a:spcPct val="110000"/>
              </a:lnSpc>
            </a:pPr>
            <a:endParaRPr lang="en-US" sz="1200" spc="-1">
              <a:solidFill>
                <a:srgbClr val="013463"/>
              </a:solidFill>
              <a:latin typeface="ArialMT"/>
              <a:ea typeface="ArialMT"/>
            </a:endParaRPr>
          </a:p>
          <a:p>
            <a:pPr marL="171450" indent="-171450">
              <a:lnSpc>
                <a:spcPct val="110000"/>
              </a:lnSpc>
              <a:buFont typeface="Arial" panose="020B0604020202020204" pitchFamily="34" charset="0"/>
              <a:buChar char="•"/>
            </a:pPr>
            <a:r>
              <a:rPr lang="en-US" sz="1200" b="1" spc="-1">
                <a:solidFill>
                  <a:srgbClr val="013463"/>
                </a:solidFill>
                <a:latin typeface="ArialMT"/>
                <a:ea typeface="ArialMT"/>
              </a:rPr>
              <a:t>How does Section 3 differ from the Minority Business Enterprise/Women Business Enterprise programs?</a:t>
            </a:r>
          </a:p>
          <a:p>
            <a:pPr>
              <a:lnSpc>
                <a:spcPct val="110000"/>
              </a:lnSpc>
            </a:pPr>
            <a:r>
              <a:rPr lang="en-US" sz="1200" spc="-1">
                <a:solidFill>
                  <a:srgbClr val="013463"/>
                </a:solidFill>
                <a:latin typeface="ArialMT"/>
                <a:ea typeface="ArialMT"/>
              </a:rPr>
              <a:t>Section 3 is both race and gender neutral. The standards provided under this regulation are based on income-level and location. Section 3 regulations were designed to encourage recipients of HUD funding to direct employment, training, and contracting opportunities to low-income individuals, and the businesses that employ these persons within their community regardless of race and/or gender. </a:t>
            </a:r>
          </a:p>
          <a:p>
            <a:pPr>
              <a:lnSpc>
                <a:spcPct val="110000"/>
              </a:lnSpc>
            </a:pPr>
            <a:endParaRPr lang="en-US" sz="1200" spc="-1">
              <a:solidFill>
                <a:srgbClr val="013463"/>
              </a:solidFill>
              <a:latin typeface="ArialMT"/>
              <a:ea typeface="ArialMT"/>
            </a:endParaRPr>
          </a:p>
          <a:p>
            <a:pPr marL="171450" indent="-171450">
              <a:lnSpc>
                <a:spcPct val="110000"/>
              </a:lnSpc>
              <a:buFont typeface="Arial" panose="020B0604020202020204" pitchFamily="34" charset="0"/>
              <a:buChar char="•"/>
            </a:pPr>
            <a:r>
              <a:rPr lang="en-US" sz="1200" b="1" spc="-1">
                <a:solidFill>
                  <a:srgbClr val="013463"/>
                </a:solidFill>
                <a:latin typeface="ArialMT"/>
                <a:ea typeface="ArialMT"/>
              </a:rPr>
              <a:t>Can a non-profit organization be considered a business concern for the purposes of Section 3?</a:t>
            </a:r>
          </a:p>
          <a:p>
            <a:pPr>
              <a:lnSpc>
                <a:spcPct val="110000"/>
              </a:lnSpc>
            </a:pPr>
            <a:r>
              <a:rPr lang="en-US" sz="1200" spc="-1">
                <a:solidFill>
                  <a:srgbClr val="013463"/>
                </a:solidFill>
                <a:latin typeface="ArialMT"/>
                <a:ea typeface="ArialMT"/>
              </a:rPr>
              <a:t>Yes. A non-profit organization can be a business concern.</a:t>
            </a:r>
          </a:p>
          <a:p>
            <a:pPr>
              <a:lnSpc>
                <a:spcPct val="110000"/>
              </a:lnSpc>
            </a:pPr>
            <a:endParaRPr lang="en-US" sz="1200" spc="-1">
              <a:solidFill>
                <a:srgbClr val="013463"/>
              </a:solidFill>
              <a:latin typeface="ArialMT"/>
              <a:ea typeface="ArialMT"/>
            </a:endParaRPr>
          </a:p>
          <a:p>
            <a:pPr marL="171450" indent="-171450">
              <a:lnSpc>
                <a:spcPct val="110000"/>
              </a:lnSpc>
              <a:buFont typeface="Arial" panose="020B0604020202020204" pitchFamily="34" charset="0"/>
              <a:buChar char="•"/>
            </a:pPr>
            <a:r>
              <a:rPr lang="en-US" sz="1200" b="1" spc="-1">
                <a:solidFill>
                  <a:srgbClr val="013463"/>
                </a:solidFill>
                <a:latin typeface="ArialMT"/>
                <a:ea typeface="ArialMT"/>
              </a:rPr>
              <a:t>What if my agency does not meet all benchmark goals for employment or contracting?</a:t>
            </a:r>
          </a:p>
          <a:p>
            <a:pPr>
              <a:lnSpc>
                <a:spcPct val="110000"/>
              </a:lnSpc>
            </a:pPr>
            <a:r>
              <a:rPr lang="en-US" sz="1200" spc="-1">
                <a:solidFill>
                  <a:srgbClr val="013463"/>
                </a:solidFill>
                <a:latin typeface="ArialMT"/>
                <a:ea typeface="ArialMT"/>
              </a:rPr>
              <a:t>If reporting indicates that the agency has not met the Section 3 benchmarks, the agency must report in a method prescribed by HUD program offices on the qualitative nature of its activities and those its contractors and subcontractors pursued per 24 CFR § 75.15(b) and § 75.25(b).</a:t>
            </a:r>
          </a:p>
        </p:txBody>
      </p:sp>
    </p:spTree>
    <p:extLst>
      <p:ext uri="{BB962C8B-B14F-4D97-AF65-F5344CB8AC3E}">
        <p14:creationId xmlns:p14="http://schemas.microsoft.com/office/powerpoint/2010/main" val="363175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735231" y="1237188"/>
            <a:ext cx="8634413" cy="588962"/>
          </a:xfrm>
          <a:prstGeom prst="rect">
            <a:avLst/>
          </a:prstGeom>
        </p:spPr>
        <p:txBody>
          <a:bodyPr/>
          <a:lstStyle/>
          <a:p>
            <a:r>
              <a:rPr lang="en-US">
                <a:solidFill>
                  <a:schemeClr val="bg1"/>
                </a:solidFill>
              </a:rPr>
              <a:t>Section 3 FAQs</a:t>
            </a:r>
          </a:p>
        </p:txBody>
      </p:sp>
      <p:sp>
        <p:nvSpPr>
          <p:cNvPr id="21" name="TextShape 7">
            <a:extLst>
              <a:ext uri="{FF2B5EF4-FFF2-40B4-BE49-F238E27FC236}">
                <a16:creationId xmlns:a16="http://schemas.microsoft.com/office/drawing/2014/main" id="{42369A43-44D0-BD49-9D7B-15F543EE6B05}"/>
              </a:ext>
            </a:extLst>
          </p:cNvPr>
          <p:cNvSpPr txBox="1"/>
          <p:nvPr/>
        </p:nvSpPr>
        <p:spPr>
          <a:xfrm>
            <a:off x="735231" y="1826150"/>
            <a:ext cx="10963906" cy="4930137"/>
          </a:xfrm>
          <a:prstGeom prst="rect">
            <a:avLst/>
          </a:prstGeom>
          <a:noFill/>
          <a:ln w="12600">
            <a:noFill/>
            <a:miter/>
          </a:ln>
        </p:spPr>
        <p:txBody>
          <a:bodyPr wrap="square" lIns="96120" tIns="51120" rIns="96120" bIns="51120">
            <a:spAutoFit/>
          </a:bodyPr>
          <a:lstStyle/>
          <a:p>
            <a:pPr marL="171450" indent="-171450">
              <a:lnSpc>
                <a:spcPct val="110000"/>
              </a:lnSpc>
              <a:buFont typeface="Arial" panose="020B0604020202020204" pitchFamily="34" charset="0"/>
              <a:buChar char="•"/>
            </a:pPr>
            <a:r>
              <a:rPr lang="en-US" sz="1100" b="1">
                <a:solidFill>
                  <a:srgbClr val="013463"/>
                </a:solidFill>
              </a:rPr>
              <a:t>What are outreach efforts to generate numerical goal achievements? </a:t>
            </a:r>
          </a:p>
          <a:p>
            <a:pPr marL="171450" indent="-171450">
              <a:lnSpc>
                <a:spcPct val="110000"/>
              </a:lnSpc>
              <a:buFont typeface="Wingdings" panose="05000000000000000000" pitchFamily="2" charset="2"/>
              <a:buChar char="ü"/>
            </a:pPr>
            <a:r>
              <a:rPr lang="en-US" sz="1100">
                <a:solidFill>
                  <a:srgbClr val="013463"/>
                </a:solidFill>
              </a:rPr>
              <a:t>Hosting or visiting local job fairs.</a:t>
            </a:r>
          </a:p>
          <a:p>
            <a:pPr marL="171450" indent="-171450">
              <a:lnSpc>
                <a:spcPct val="110000"/>
              </a:lnSpc>
              <a:buFont typeface="Wingdings" panose="05000000000000000000" pitchFamily="2" charset="2"/>
              <a:buChar char="ü"/>
            </a:pPr>
            <a:r>
              <a:rPr lang="en-US" sz="1100">
                <a:solidFill>
                  <a:srgbClr val="013463"/>
                </a:solidFill>
              </a:rPr>
              <a:t>Utilizing e-bids &amp; EOAs for all open opportunities that are a part of the project.</a:t>
            </a:r>
          </a:p>
          <a:p>
            <a:pPr marL="171450" indent="-171450">
              <a:lnSpc>
                <a:spcPct val="110000"/>
              </a:lnSpc>
              <a:buFont typeface="Wingdings" panose="05000000000000000000" pitchFamily="2" charset="2"/>
              <a:buChar char="ü"/>
            </a:pPr>
            <a:r>
              <a:rPr lang="en-US" sz="1100">
                <a:solidFill>
                  <a:srgbClr val="013463"/>
                </a:solidFill>
              </a:rPr>
              <a:t>Guiding Section 3 workers to services supporting work readiness and retention (work readiness activities, interview clothing, test fees, transportation, childcare).</a:t>
            </a:r>
          </a:p>
          <a:p>
            <a:pPr marL="171450" indent="-171450">
              <a:lnSpc>
                <a:spcPct val="110000"/>
              </a:lnSpc>
              <a:buFont typeface="Wingdings" panose="05000000000000000000" pitchFamily="2" charset="2"/>
              <a:buChar char="ü"/>
            </a:pPr>
            <a:r>
              <a:rPr lang="en-US" sz="1100">
                <a:solidFill>
                  <a:srgbClr val="013463"/>
                </a:solidFill>
              </a:rPr>
              <a:t>Engaging in outreach efforts to identify and secure bids from Section 3 business concerns.</a:t>
            </a:r>
          </a:p>
          <a:p>
            <a:pPr marL="171450" indent="-171450">
              <a:lnSpc>
                <a:spcPct val="110000"/>
              </a:lnSpc>
              <a:buFont typeface="Wingdings" panose="05000000000000000000" pitchFamily="2" charset="2"/>
              <a:buChar char="ü"/>
            </a:pPr>
            <a:r>
              <a:rPr lang="en-US" sz="1100">
                <a:solidFill>
                  <a:srgbClr val="013463"/>
                </a:solidFill>
              </a:rPr>
              <a:t>Providing technical assistance to help Section 3 business concerns understand and bid on contracts.</a:t>
            </a:r>
          </a:p>
          <a:p>
            <a:pPr marL="171450" indent="-171450">
              <a:lnSpc>
                <a:spcPct val="110000"/>
              </a:lnSpc>
              <a:buFont typeface="Wingdings" panose="05000000000000000000" pitchFamily="2" charset="2"/>
              <a:buChar char="ü"/>
            </a:pPr>
            <a:r>
              <a:rPr lang="en-US" sz="1100">
                <a:solidFill>
                  <a:srgbClr val="013463"/>
                </a:solidFill>
              </a:rPr>
              <a:t>Dividing contracts into smaller jobs to facilitate participation by Section 3 business concerns.</a:t>
            </a:r>
          </a:p>
          <a:p>
            <a:pPr marL="171450" indent="-171450">
              <a:lnSpc>
                <a:spcPct val="110000"/>
              </a:lnSpc>
              <a:buFont typeface="Wingdings" panose="05000000000000000000" pitchFamily="2" charset="2"/>
              <a:buChar char="ü"/>
            </a:pPr>
            <a:endParaRPr lang="en-US" sz="1100">
              <a:solidFill>
                <a:srgbClr val="013463"/>
              </a:solidFill>
            </a:endParaRPr>
          </a:p>
          <a:p>
            <a:pPr marL="171450" indent="-171450">
              <a:lnSpc>
                <a:spcPct val="110000"/>
              </a:lnSpc>
              <a:buFont typeface="Arial" panose="020B0604020202020204" pitchFamily="34" charset="0"/>
              <a:buChar char="•"/>
            </a:pPr>
            <a:r>
              <a:rPr lang="en-US" sz="1100" b="1">
                <a:solidFill>
                  <a:srgbClr val="013463"/>
                </a:solidFill>
              </a:rPr>
              <a:t>Do the Section 3 requirements apply to material only contracts?</a:t>
            </a:r>
          </a:p>
          <a:p>
            <a:pPr>
              <a:lnSpc>
                <a:spcPct val="110000"/>
              </a:lnSpc>
            </a:pPr>
            <a:r>
              <a:rPr lang="en-US" sz="1100">
                <a:solidFill>
                  <a:srgbClr val="013463"/>
                </a:solidFill>
              </a:rPr>
              <a:t>No. Section 3 does not apply to material only contracts or those that do not require any labor. For example, a contract for office or janitorial supplies would not be covered by Section 3. In this example, Section 3 would be encouraged but not required. However, a contract to replace windows that includes the removal of existing windows, and the installation of new windows would be covered due to the involvement of labor.</a:t>
            </a:r>
          </a:p>
          <a:p>
            <a:pPr>
              <a:lnSpc>
                <a:spcPct val="110000"/>
              </a:lnSpc>
            </a:pPr>
            <a:endParaRPr lang="en-US" sz="1100">
              <a:solidFill>
                <a:srgbClr val="013463"/>
              </a:solidFill>
            </a:endParaRPr>
          </a:p>
          <a:p>
            <a:pPr marL="171450" indent="-171450">
              <a:lnSpc>
                <a:spcPct val="110000"/>
              </a:lnSpc>
              <a:buFont typeface="Arial" panose="020B0604020202020204" pitchFamily="34" charset="0"/>
              <a:buChar char="•"/>
            </a:pPr>
            <a:r>
              <a:rPr lang="en-US" sz="1100" b="1">
                <a:solidFill>
                  <a:srgbClr val="013463"/>
                </a:solidFill>
              </a:rPr>
              <a:t>What is the relationship between Section 3 and Davis Bacon requirements?</a:t>
            </a:r>
          </a:p>
          <a:p>
            <a:pPr>
              <a:lnSpc>
                <a:spcPct val="110000"/>
              </a:lnSpc>
            </a:pPr>
            <a:r>
              <a:rPr lang="en-US" sz="1100">
                <a:solidFill>
                  <a:srgbClr val="013463"/>
                </a:solidFill>
              </a:rPr>
              <a:t>Compliance with Section 3 must be achieved consistent with the requirements of Davis-Bacon. Certain construction contracts are subject to compliance with the requirement to pay prevailing wages determined under the Davis-Bacon Act (40 U.S.C. 3141 et seq.) and implementing U.S. Department of Labor regulations in 29 CFR Part 5.</a:t>
            </a:r>
          </a:p>
          <a:p>
            <a:pPr>
              <a:lnSpc>
                <a:spcPct val="110000"/>
              </a:lnSpc>
            </a:pPr>
            <a:endParaRPr lang="en-US" sz="1100">
              <a:solidFill>
                <a:srgbClr val="013463"/>
              </a:solidFill>
            </a:endParaRPr>
          </a:p>
          <a:p>
            <a:pPr marL="171450" indent="-171450">
              <a:lnSpc>
                <a:spcPct val="110000"/>
              </a:lnSpc>
              <a:buFont typeface="Arial" panose="020B0604020202020204" pitchFamily="34" charset="0"/>
              <a:buChar char="•"/>
            </a:pPr>
            <a:r>
              <a:rPr lang="en-US" sz="1100" b="1">
                <a:solidFill>
                  <a:srgbClr val="013463"/>
                </a:solidFill>
              </a:rPr>
              <a:t>What are the responsibilities of recipient agencies under Section 3?</a:t>
            </a:r>
          </a:p>
          <a:p>
            <a:pPr>
              <a:lnSpc>
                <a:spcPct val="110000"/>
              </a:lnSpc>
            </a:pPr>
            <a:r>
              <a:rPr lang="en-US" sz="1100">
                <a:solidFill>
                  <a:srgbClr val="013463"/>
                </a:solidFill>
              </a:rPr>
              <a:t>Recipients are required to ensure their own compliance and the compliance of their contractors/subcontractors with the Section 3 regulations, as outlined at 24 CFR part 75. These responsibilities include but are </a:t>
            </a:r>
            <a:r>
              <a:rPr lang="en-US" sz="1100" b="1" u="sng">
                <a:solidFill>
                  <a:srgbClr val="013463"/>
                </a:solidFill>
              </a:rPr>
              <a:t>not</a:t>
            </a:r>
            <a:r>
              <a:rPr lang="en-US" sz="1100">
                <a:solidFill>
                  <a:srgbClr val="013463"/>
                </a:solidFill>
              </a:rPr>
              <a:t> limited to the following: </a:t>
            </a:r>
            <a:r>
              <a:rPr lang="en-US" sz="1100" i="1">
                <a:solidFill>
                  <a:srgbClr val="013463"/>
                </a:solidFill>
              </a:rPr>
              <a:t>Facilitating the training and employment of Section 3 workers, facilitating the award of contracts to Section 3 business concerns, ensuring compliance and meeting numerical benchmarks, implementing procedures to comply with the requirements of Section 3. </a:t>
            </a:r>
          </a:p>
          <a:p>
            <a:pPr>
              <a:lnSpc>
                <a:spcPct val="110000"/>
              </a:lnSpc>
            </a:pPr>
            <a:endParaRPr lang="en-US" sz="1100" i="1">
              <a:solidFill>
                <a:srgbClr val="013463"/>
              </a:solidFill>
            </a:endParaRPr>
          </a:p>
          <a:p>
            <a:pPr marL="171450" indent="-171450">
              <a:lnSpc>
                <a:spcPct val="110000"/>
              </a:lnSpc>
              <a:buFont typeface="Arial" panose="020B0604020202020204" pitchFamily="34" charset="0"/>
              <a:buChar char="•"/>
            </a:pPr>
            <a:r>
              <a:rPr lang="en-US" sz="1100" b="1">
                <a:solidFill>
                  <a:srgbClr val="013463"/>
                </a:solidFill>
              </a:rPr>
              <a:t>Will there be changes to the benchmark requirements?</a:t>
            </a:r>
          </a:p>
          <a:p>
            <a:pPr>
              <a:lnSpc>
                <a:spcPct val="110000"/>
              </a:lnSpc>
            </a:pPr>
            <a:r>
              <a:rPr lang="en-US" sz="1100">
                <a:solidFill>
                  <a:srgbClr val="013463"/>
                </a:solidFill>
              </a:rPr>
              <a:t>The Secretary of Housing and Urban Development is required in the Benchmark Notice published in the Federal Register to review and update the Benchmarks by Federal Register notice no less frequently than once every three years.</a:t>
            </a:r>
          </a:p>
        </p:txBody>
      </p:sp>
    </p:spTree>
    <p:extLst>
      <p:ext uri="{BB962C8B-B14F-4D97-AF65-F5344CB8AC3E}">
        <p14:creationId xmlns:p14="http://schemas.microsoft.com/office/powerpoint/2010/main" val="370880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B61B25-703D-1676-F634-08C2974FCE27}"/>
              </a:ext>
            </a:extLst>
          </p:cNvPr>
          <p:cNvSpPr/>
          <p:nvPr/>
        </p:nvSpPr>
        <p:spPr>
          <a:xfrm>
            <a:off x="-1" y="2144111"/>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F2BF02A-0609-B342-9D12-D3F5D83596A0}"/>
              </a:ext>
            </a:extLst>
          </p:cNvPr>
          <p:cNvSpPr>
            <a:spLocks noGrp="1"/>
          </p:cNvSpPr>
          <p:nvPr>
            <p:ph type="body" sz="quarter" idx="10"/>
          </p:nvPr>
        </p:nvSpPr>
        <p:spPr>
          <a:xfrm>
            <a:off x="3649662" y="2412224"/>
            <a:ext cx="4892675" cy="2584247"/>
          </a:xfrm>
        </p:spPr>
        <p:txBody>
          <a:bodyPr/>
          <a:lstStyle/>
          <a:p>
            <a:r>
              <a:rPr lang="en-US"/>
              <a:t>RESOURCE LINKS</a:t>
            </a:r>
          </a:p>
        </p:txBody>
      </p:sp>
    </p:spTree>
    <p:extLst>
      <p:ext uri="{BB962C8B-B14F-4D97-AF65-F5344CB8AC3E}">
        <p14:creationId xmlns:p14="http://schemas.microsoft.com/office/powerpoint/2010/main" val="31582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790AD-7556-1247-B3A0-6A40F3CE2782}"/>
              </a:ext>
            </a:extLst>
          </p:cNvPr>
          <p:cNvSpPr>
            <a:spLocks noGrp="1"/>
          </p:cNvSpPr>
          <p:nvPr>
            <p:ph type="title" idx="4294967295"/>
          </p:nvPr>
        </p:nvSpPr>
        <p:spPr>
          <a:xfrm>
            <a:off x="1283905" y="1404773"/>
            <a:ext cx="6586538" cy="1285875"/>
          </a:xfrm>
          <a:prstGeom prst="rect">
            <a:avLst/>
          </a:prstGeom>
        </p:spPr>
        <p:txBody>
          <a:bodyPr vert="horz" lIns="91440" tIns="45720" rIns="91440" bIns="45720" rtlCol="0" anchor="b">
            <a:normAutofit/>
          </a:bodyPr>
          <a:lstStyle/>
          <a:p>
            <a:r>
              <a:rPr lang="en-US" sz="4400">
                <a:solidFill>
                  <a:srgbClr val="002060"/>
                </a:solidFill>
                <a:latin typeface="+mj-lt"/>
                <a:cs typeface="+mj-cs"/>
              </a:rPr>
              <a:t>Resource Links</a:t>
            </a:r>
          </a:p>
        </p:txBody>
      </p:sp>
      <p:sp>
        <p:nvSpPr>
          <p:cNvPr id="6" name="Text Placeholder 5">
            <a:extLst>
              <a:ext uri="{FF2B5EF4-FFF2-40B4-BE49-F238E27FC236}">
                <a16:creationId xmlns:a16="http://schemas.microsoft.com/office/drawing/2014/main" id="{F7297B73-C268-B245-B0C4-DFF5D383F06C}"/>
              </a:ext>
            </a:extLst>
          </p:cNvPr>
          <p:cNvSpPr>
            <a:spLocks noGrp="1"/>
          </p:cNvSpPr>
          <p:nvPr>
            <p:ph type="body" sz="quarter" idx="4294967295"/>
          </p:nvPr>
        </p:nvSpPr>
        <p:spPr>
          <a:xfrm>
            <a:off x="1283905" y="2831307"/>
            <a:ext cx="10109309" cy="3786187"/>
          </a:xfrm>
          <a:prstGeom prst="rect">
            <a:avLst/>
          </a:prstGeom>
        </p:spPr>
        <p:txBody>
          <a:bodyPr vert="horz" lIns="91440" tIns="45720" rIns="91440" bIns="45720" rtlCol="0" anchor="t">
            <a:normAutofit/>
          </a:bodyPr>
          <a:lstStyle/>
          <a:p>
            <a:pPr marL="0" lvl="0">
              <a:spcBef>
                <a:spcPct val="20000"/>
              </a:spcBef>
              <a:buClr>
                <a:srgbClr val="A0C65C"/>
              </a:buClr>
            </a:pPr>
            <a:r>
              <a:rPr lang="en-US" sz="2200" b="1">
                <a:solidFill>
                  <a:srgbClr val="002060"/>
                </a:solidFill>
              </a:rPr>
              <a:t>HUD</a:t>
            </a:r>
            <a:br>
              <a:rPr lang="en-US" sz="2200" b="1">
                <a:solidFill>
                  <a:srgbClr val="002060"/>
                </a:solidFill>
              </a:rPr>
            </a:br>
            <a:r>
              <a:rPr lang="en-US" sz="2200">
                <a:solidFill>
                  <a:srgbClr val="002060"/>
                </a:solidFill>
              </a:rPr>
              <a:t>https://</a:t>
            </a:r>
            <a:r>
              <a:rPr lang="en-US" sz="2200" err="1">
                <a:solidFill>
                  <a:srgbClr val="002060"/>
                </a:solidFill>
              </a:rPr>
              <a:t>www.hud.gov</a:t>
            </a:r>
            <a:r>
              <a:rPr lang="en-US" sz="2200">
                <a:solidFill>
                  <a:srgbClr val="002060"/>
                </a:solidFill>
              </a:rPr>
              <a:t>/section3</a:t>
            </a:r>
            <a:endParaRPr lang="en-US" sz="2200">
              <a:solidFill>
                <a:srgbClr val="002060"/>
              </a:solidFill>
              <a:cs typeface="Arial"/>
            </a:endParaRPr>
          </a:p>
          <a:p>
            <a:pPr marL="0" lvl="0">
              <a:spcBef>
                <a:spcPct val="20000"/>
              </a:spcBef>
              <a:buClr>
                <a:srgbClr val="A0C65C"/>
              </a:buClr>
            </a:pPr>
            <a:r>
              <a:rPr lang="en-US" sz="2200" b="1">
                <a:solidFill>
                  <a:srgbClr val="002060"/>
                </a:solidFill>
              </a:rPr>
              <a:t>Federal Regulations</a:t>
            </a:r>
            <a:endParaRPr lang="en-US" sz="2200" b="1">
              <a:solidFill>
                <a:srgbClr val="002060"/>
              </a:solidFill>
              <a:cs typeface="Arial"/>
            </a:endParaRPr>
          </a:p>
          <a:p>
            <a:pPr marL="0" lvl="0" indent="0">
              <a:spcBef>
                <a:spcPct val="20000"/>
              </a:spcBef>
              <a:buClr>
                <a:srgbClr val="A0C65C"/>
              </a:buClr>
              <a:buNone/>
            </a:pPr>
            <a:r>
              <a:rPr lang="en-US" sz="2200">
                <a:solidFill>
                  <a:srgbClr val="002060"/>
                </a:solidFill>
              </a:rPr>
              <a:t>https://</a:t>
            </a:r>
            <a:r>
              <a:rPr lang="en-US" sz="2200" err="1">
                <a:solidFill>
                  <a:srgbClr val="002060"/>
                </a:solidFill>
              </a:rPr>
              <a:t>www.govinfo.gov</a:t>
            </a:r>
            <a:r>
              <a:rPr lang="en-US" sz="2200">
                <a:solidFill>
                  <a:srgbClr val="002060"/>
                </a:solidFill>
              </a:rPr>
              <a:t>/content/pkg/FR-2020-09-29/pdf/2020-19185.pdf</a:t>
            </a:r>
            <a:endParaRPr lang="en-US" sz="2200">
              <a:solidFill>
                <a:srgbClr val="002060"/>
              </a:solidFill>
              <a:cs typeface="Arial"/>
            </a:endParaRPr>
          </a:p>
          <a:p>
            <a:pPr marL="0" lvl="0">
              <a:spcBef>
                <a:spcPct val="20000"/>
              </a:spcBef>
              <a:buClr>
                <a:srgbClr val="A0C65C"/>
              </a:buClr>
            </a:pPr>
            <a:r>
              <a:rPr lang="en-US" sz="2200" b="1">
                <a:solidFill>
                  <a:srgbClr val="002060"/>
                </a:solidFill>
              </a:rPr>
              <a:t>Section 3 FAQs</a:t>
            </a:r>
            <a:endParaRPr lang="en-US" sz="2200" b="1">
              <a:solidFill>
                <a:srgbClr val="002060"/>
              </a:solidFill>
              <a:cs typeface="Arial"/>
            </a:endParaRPr>
          </a:p>
          <a:p>
            <a:pPr marL="0" lvl="0" indent="0">
              <a:spcBef>
                <a:spcPct val="20000"/>
              </a:spcBef>
              <a:buClr>
                <a:srgbClr val="A0C65C"/>
              </a:buClr>
              <a:buNone/>
            </a:pPr>
            <a:r>
              <a:rPr lang="en-US" sz="2200">
                <a:solidFill>
                  <a:srgbClr val="002060"/>
                </a:solidFill>
              </a:rPr>
              <a:t>https://</a:t>
            </a:r>
            <a:r>
              <a:rPr lang="en-US" sz="2200" err="1">
                <a:solidFill>
                  <a:srgbClr val="002060"/>
                </a:solidFill>
              </a:rPr>
              <a:t>www.hud.gov</a:t>
            </a:r>
            <a:r>
              <a:rPr lang="en-US" sz="2200">
                <a:solidFill>
                  <a:srgbClr val="002060"/>
                </a:solidFill>
              </a:rPr>
              <a:t>/sites/</a:t>
            </a:r>
            <a:r>
              <a:rPr lang="en-US" sz="2200" err="1">
                <a:solidFill>
                  <a:srgbClr val="002060"/>
                </a:solidFill>
              </a:rPr>
              <a:t>dfiles</a:t>
            </a:r>
            <a:r>
              <a:rPr lang="en-US" sz="2200">
                <a:solidFill>
                  <a:srgbClr val="002060"/>
                </a:solidFill>
              </a:rPr>
              <a:t>/documents/19580_SECTION3.PDF</a:t>
            </a:r>
            <a:endParaRPr lang="en-US" sz="2200">
              <a:solidFill>
                <a:srgbClr val="002060"/>
              </a:solidFill>
              <a:cs typeface="Arial"/>
            </a:endParaRPr>
          </a:p>
          <a:p>
            <a:pPr marL="0" lvl="0">
              <a:spcBef>
                <a:spcPct val="20000"/>
              </a:spcBef>
              <a:buClr>
                <a:srgbClr val="A0C65C"/>
              </a:buClr>
            </a:pPr>
            <a:r>
              <a:rPr lang="en-US" sz="2200" b="1">
                <a:solidFill>
                  <a:srgbClr val="002060"/>
                </a:solidFill>
              </a:rPr>
              <a:t>HCDD Section 3 Website</a:t>
            </a:r>
            <a:endParaRPr lang="en-US" sz="2200" b="1">
              <a:solidFill>
                <a:srgbClr val="002060"/>
              </a:solidFill>
              <a:cs typeface="Arial"/>
            </a:endParaRPr>
          </a:p>
          <a:p>
            <a:pPr marL="0" lvl="0" indent="0">
              <a:spcBef>
                <a:spcPct val="20000"/>
              </a:spcBef>
              <a:buClr>
                <a:srgbClr val="A0C65C"/>
              </a:buClr>
              <a:buNone/>
            </a:pPr>
            <a:r>
              <a:rPr lang="en-US" sz="2200">
                <a:solidFill>
                  <a:srgbClr val="002060"/>
                </a:solidFill>
              </a:rPr>
              <a:t>https://</a:t>
            </a:r>
            <a:r>
              <a:rPr lang="en-US" sz="2200" err="1">
                <a:solidFill>
                  <a:srgbClr val="002060"/>
                </a:solidFill>
              </a:rPr>
              <a:t>www.houstontx.gov</a:t>
            </a:r>
            <a:r>
              <a:rPr lang="en-US" sz="2200">
                <a:solidFill>
                  <a:srgbClr val="002060"/>
                </a:solidFill>
              </a:rPr>
              <a:t>/housing/section3documents/Section_3_FAQs.pdf</a:t>
            </a:r>
            <a:endParaRPr lang="en-US" sz="2200">
              <a:solidFill>
                <a:srgbClr val="002060"/>
              </a:solidFill>
              <a:cs typeface="Arial"/>
            </a:endParaRPr>
          </a:p>
        </p:txBody>
      </p:sp>
    </p:spTree>
    <p:extLst>
      <p:ext uri="{BB962C8B-B14F-4D97-AF65-F5344CB8AC3E}">
        <p14:creationId xmlns:p14="http://schemas.microsoft.com/office/powerpoint/2010/main" val="416169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levatorMusic">
            <a:hlinkClick r:id="" action="ppaction://media"/>
            <a:extLst>
              <a:ext uri="{FF2B5EF4-FFF2-40B4-BE49-F238E27FC236}">
                <a16:creationId xmlns:a16="http://schemas.microsoft.com/office/drawing/2014/main" id="{1014EE4F-65AD-68EC-B3DD-53A95E659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862546" y="5840864"/>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4632-E728-4F43-B94C-BBA216700A5C}"/>
              </a:ext>
            </a:extLst>
          </p:cNvPr>
          <p:cNvSpPr>
            <a:spLocks noGrp="1"/>
          </p:cNvSpPr>
          <p:nvPr>
            <p:ph type="title" idx="4294967295"/>
          </p:nvPr>
        </p:nvSpPr>
        <p:spPr>
          <a:xfrm>
            <a:off x="688976" y="1437323"/>
            <a:ext cx="8633791" cy="590264"/>
          </a:xfrm>
          <a:prstGeom prst="rect">
            <a:avLst/>
          </a:prstGeom>
        </p:spPr>
        <p:txBody>
          <a:bodyPr/>
          <a:lstStyle/>
          <a:p>
            <a:r>
              <a:rPr lang="en-US" sz="3600">
                <a:solidFill>
                  <a:schemeClr val="bg1"/>
                </a:solidFill>
              </a:rPr>
              <a:t>Section 3 Definitions</a:t>
            </a:r>
          </a:p>
        </p:txBody>
      </p:sp>
      <p:sp>
        <p:nvSpPr>
          <p:cNvPr id="5" name="Text Placeholder 4">
            <a:extLst>
              <a:ext uri="{FF2B5EF4-FFF2-40B4-BE49-F238E27FC236}">
                <a16:creationId xmlns:a16="http://schemas.microsoft.com/office/drawing/2014/main" id="{1C1DE2EF-115B-D141-BE41-B507FC6E4BD3}"/>
              </a:ext>
            </a:extLst>
          </p:cNvPr>
          <p:cNvSpPr txBox="1">
            <a:spLocks/>
          </p:cNvSpPr>
          <p:nvPr/>
        </p:nvSpPr>
        <p:spPr>
          <a:xfrm>
            <a:off x="394991" y="1732455"/>
            <a:ext cx="11108033" cy="3758057"/>
          </a:xfrm>
          <a:prstGeom prst="rect">
            <a:avLst/>
          </a:prstGeom>
        </p:spPr>
        <p:txBody>
          <a:bodyPr lIns="91440" tIns="45720" rIns="91440" bIns="45720" anchor="t"/>
          <a:lstStyle>
            <a:lvl1pPr marL="342900" indent="-342900" algn="l" defTabSz="914400" rtl="0" eaLnBrk="1" latinLnBrk="0" hangingPunct="1">
              <a:lnSpc>
                <a:spcPct val="90000"/>
              </a:lnSpc>
              <a:spcBef>
                <a:spcPts val="1000"/>
              </a:spcBef>
              <a:buClr>
                <a:srgbClr val="A0C65C"/>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Clr>
                <a:srgbClr val="A0C65C"/>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A0C65C"/>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A0C65C"/>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chemeClr val="tx1"/>
              </a:buClr>
              <a:buSzTx/>
              <a:buNone/>
              <a:tabLst/>
              <a:defRPr/>
            </a:pPr>
            <a:endPar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Contractor: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 A recipient to perform work in connection with expenditure of public housing financial assistance or for work in connection with a Section 3 project; or (2) A subrecipient for work in connection with a Section 3 project.</a:t>
            </a: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Subcontractor: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Any entity that has a contract with a contractor to undertake a portion of the contractor's obligation to perform work in connection with the expenditure of public housing financial assistance or for a Section 3 project. </a:t>
            </a: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Section 3 Covered Contract: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Any contract or subcontract (including contracts for professional services) awarded for work generated by a Section 3 covered project. Section 3 requirements do not apply to material supply contracts.</a:t>
            </a: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Section 3 Covered Project: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 Section 3 covered project involves the construction, reconstruction, or rehabilitation of housing, or other public construction.</a:t>
            </a: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Labor Hours: </a:t>
            </a:r>
            <a:r>
              <a:rPr kumimoji="0" lang="en-U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number of paid hours worked by persons on a Section 3 project.</a:t>
            </a:r>
          </a:p>
          <a:p>
            <a:pPr>
              <a:lnSpc>
                <a:spcPct val="150000"/>
              </a:lnSpc>
              <a:buClr>
                <a:schemeClr val="tx1"/>
              </a:buClr>
              <a:defRPr/>
            </a:pPr>
            <a:r>
              <a:rPr kumimoji="0" lang="en-US" sz="1200" b="1" i="0" u="none" strike="noStrike" kern="1200" cap="none" spc="0" normalizeH="0" baseline="0" noProof="0">
                <a:ln>
                  <a:noFill/>
                </a:ln>
                <a:solidFill>
                  <a:schemeClr val="bg1"/>
                </a:solidFill>
                <a:effectLst/>
                <a:uLnTx/>
                <a:uFillTx/>
                <a:latin typeface="Arial"/>
                <a:cs typeface="Arial"/>
              </a:rPr>
              <a:t>Low-Income Individuals: </a:t>
            </a:r>
            <a:r>
              <a:rPr kumimoji="0" lang="en-US" sz="1200" b="0" i="0" u="none" strike="noStrike" kern="1200" cap="none" spc="0" normalizeH="0" baseline="0" noProof="0">
                <a:ln>
                  <a:noFill/>
                </a:ln>
                <a:solidFill>
                  <a:schemeClr val="bg1"/>
                </a:solidFill>
                <a:effectLst/>
                <a:uLnTx/>
                <a:uFillTx/>
                <a:latin typeface="Arial"/>
                <a:cs typeface="Arial"/>
              </a:rPr>
              <a:t>Workers residing in the Houston metropolitan and non-metropolitan areas who do not exceed the 80% HUD </a:t>
            </a:r>
            <a:r>
              <a:rPr lang="en-US" sz="1200">
                <a:solidFill>
                  <a:schemeClr val="bg1"/>
                </a:solidFill>
                <a:latin typeface="Arial"/>
                <a:cs typeface="Arial"/>
              </a:rPr>
              <a:t>Area Median</a:t>
            </a:r>
            <a:r>
              <a:rPr kumimoji="0" lang="en-US" sz="1200" b="0" i="0" u="none" strike="noStrike" kern="1200" cap="none" spc="0" normalizeH="0" baseline="0" noProof="0">
                <a:ln>
                  <a:noFill/>
                </a:ln>
                <a:solidFill>
                  <a:schemeClr val="bg1"/>
                </a:solidFill>
                <a:effectLst/>
                <a:uLnTx/>
                <a:uFillTx/>
                <a:latin typeface="Arial"/>
                <a:cs typeface="Arial"/>
              </a:rPr>
              <a:t> Income Limit.  </a:t>
            </a:r>
            <a:endParaRPr lang="en-US" sz="1200" b="0" i="0" u="none" strike="noStrike" kern="1200" cap="none" spc="0" normalizeH="0" baseline="0" noProof="0">
              <a:ln>
                <a:noFill/>
              </a:ln>
              <a:solidFill>
                <a:schemeClr val="bg1"/>
              </a:solidFill>
              <a:effectLst/>
              <a:uLnTx/>
              <a:uFillTx/>
              <a:latin typeface="Arial"/>
              <a:cs typeface="Arial"/>
            </a:endParaRPr>
          </a:p>
          <a:p>
            <a:pPr marL="342900" marR="0" lvl="0" indent="-3429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err="1">
                <a:ln>
                  <a:noFill/>
                </a:ln>
                <a:solidFill>
                  <a:schemeClr val="bg1"/>
                </a:solidFill>
                <a:effectLst/>
                <a:uLnTx/>
                <a:uFillTx/>
                <a:latin typeface="Arial"/>
                <a:cs typeface="Arial"/>
              </a:rPr>
              <a:t>YouthBuild</a:t>
            </a:r>
            <a:r>
              <a:rPr kumimoji="0" lang="en-US" sz="1200" b="1" i="0" u="none" strike="noStrike" kern="1200" cap="none" spc="0" normalizeH="0" baseline="0" noProof="0">
                <a:ln>
                  <a:noFill/>
                </a:ln>
                <a:solidFill>
                  <a:schemeClr val="bg1"/>
                </a:solidFill>
                <a:effectLst/>
                <a:uLnTx/>
                <a:uFillTx/>
                <a:latin typeface="Arial"/>
                <a:cs typeface="Arial"/>
              </a:rPr>
              <a:t> Programs: </a:t>
            </a:r>
            <a:r>
              <a:rPr kumimoji="0" lang="en-US" sz="1200" b="0" i="0" u="none" strike="noStrike" kern="1200" cap="none" spc="0" normalizeH="0" baseline="0" noProof="0" err="1">
                <a:ln>
                  <a:noFill/>
                </a:ln>
                <a:solidFill>
                  <a:schemeClr val="bg1"/>
                </a:solidFill>
                <a:effectLst/>
                <a:uLnTx/>
                <a:uFillTx/>
                <a:latin typeface="Arial"/>
                <a:cs typeface="Arial"/>
              </a:rPr>
              <a:t>YouthBuild</a:t>
            </a:r>
            <a:r>
              <a:rPr kumimoji="0" lang="en-US" sz="1200" b="0" i="0" u="none" strike="noStrike" kern="1200" cap="none" spc="0" normalizeH="0" baseline="0" noProof="0">
                <a:ln>
                  <a:noFill/>
                </a:ln>
                <a:solidFill>
                  <a:schemeClr val="bg1"/>
                </a:solidFill>
                <a:effectLst/>
                <a:uLnTx/>
                <a:uFillTx/>
                <a:latin typeface="Arial"/>
                <a:cs typeface="Arial"/>
              </a:rPr>
              <a:t> programs receiving assistance under the Workforce Innovation and Opportunity Act (</a:t>
            </a:r>
            <a:r>
              <a:rPr kumimoji="0" lang="en-US" sz="1200" b="0" i="0" u="none" strike="noStrike" kern="1200" cap="none" spc="0" normalizeH="0" baseline="0" noProof="0">
                <a:ln>
                  <a:noFill/>
                </a:ln>
                <a:solidFill>
                  <a:schemeClr val="bg1"/>
                </a:solidFill>
                <a:effectLst/>
                <a:uLnTx/>
                <a:uFillTx/>
                <a:latin typeface="Arial"/>
                <a:cs typeface="Arial"/>
                <a:hlinkClick r:id="rId2">
                  <a:extLst>
                    <a:ext uri="{A12FA001-AC4F-418D-AE19-62706E023703}">
                      <ahyp:hlinkClr xmlns:ahyp="http://schemas.microsoft.com/office/drawing/2018/hyperlinkcolor" val="tx"/>
                    </a:ext>
                  </a:extLst>
                </a:hlinkClick>
              </a:rPr>
              <a:t>29 U.S.C. 3226</a:t>
            </a:r>
            <a:r>
              <a:rPr kumimoji="0" lang="en-US" sz="1200" b="0" i="0" u="none" strike="noStrike" kern="1200" cap="none" spc="0" normalizeH="0" baseline="0" noProof="0">
                <a:ln>
                  <a:noFill/>
                </a:ln>
                <a:solidFill>
                  <a:schemeClr val="bg1"/>
                </a:solidFill>
                <a:effectLst/>
                <a:uLnTx/>
                <a:uFillTx/>
                <a:latin typeface="Arial"/>
                <a:cs typeface="Arial"/>
              </a:rPr>
              <a:t>).</a:t>
            </a:r>
            <a:endParaRPr lang="en-US" sz="1200" b="0" i="0" u="none" strike="noStrike" kern="1200" cap="none" spc="0" normalizeH="0" baseline="0" noProof="0">
              <a:ln>
                <a:noFill/>
              </a:ln>
              <a:solidFill>
                <a:schemeClr val="bg1"/>
              </a:solidFill>
              <a:effectLst/>
              <a:uLnTx/>
              <a:uFillTx/>
              <a:latin typeface="Arial"/>
              <a:cs typeface="Arial"/>
            </a:endParaRPr>
          </a:p>
          <a:p>
            <a:pPr marL="342900" marR="0" lvl="0" indent="-34290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Char char="•"/>
              <a:tabLst/>
              <a:defRPr/>
            </a:pP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77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7ED5D-4A74-862E-60B1-32D87F265807}"/>
              </a:ext>
            </a:extLst>
          </p:cNvPr>
          <p:cNvPicPr>
            <a:picLocks noChangeAspect="1"/>
          </p:cNvPicPr>
          <p:nvPr/>
        </p:nvPicPr>
        <p:blipFill>
          <a:blip r:embed="rId4"/>
          <a:stretch>
            <a:fillRect/>
          </a:stretch>
        </p:blipFill>
        <p:spPr>
          <a:xfrm>
            <a:off x="23737" y="0"/>
            <a:ext cx="12144525" cy="6858000"/>
          </a:xfrm>
          <a:prstGeom prst="rect">
            <a:avLst/>
          </a:prstGeom>
        </p:spPr>
      </p:pic>
      <p:pic>
        <p:nvPicPr>
          <p:cNvPr id="5" name="ElevatorMusic">
            <a:hlinkClick r:id="" action="ppaction://media"/>
            <a:extLst>
              <a:ext uri="{FF2B5EF4-FFF2-40B4-BE49-F238E27FC236}">
                <a16:creationId xmlns:a16="http://schemas.microsoft.com/office/drawing/2014/main" id="{90FB6F77-7DD7-1C72-97C2-B999F1E763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597370" y="6252344"/>
            <a:ext cx="419976" cy="419976"/>
          </a:xfrm>
          <a:prstGeom prst="rect">
            <a:avLst/>
          </a:prstGeom>
        </p:spPr>
      </p:pic>
    </p:spTree>
    <p:extLst>
      <p:ext uri="{BB962C8B-B14F-4D97-AF65-F5344CB8AC3E}">
        <p14:creationId xmlns:p14="http://schemas.microsoft.com/office/powerpoint/2010/main" val="421633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website&#10;&#10;Description automatically generated">
            <a:extLst>
              <a:ext uri="{FF2B5EF4-FFF2-40B4-BE49-F238E27FC236}">
                <a16:creationId xmlns:a16="http://schemas.microsoft.com/office/drawing/2014/main" id="{C7958F56-A6D5-A07B-80F7-6E196000DA49}"/>
              </a:ext>
            </a:extLst>
          </p:cNvPr>
          <p:cNvPicPr>
            <a:picLocks noChangeAspect="1"/>
          </p:cNvPicPr>
          <p:nvPr/>
        </p:nvPicPr>
        <p:blipFill>
          <a:blip r:embed="rId4"/>
          <a:srcRect b="6306"/>
          <a:stretch/>
        </p:blipFill>
        <p:spPr>
          <a:xfrm>
            <a:off x="-3857" y="-211756"/>
            <a:ext cx="12195091" cy="7069328"/>
          </a:xfrm>
          <a:prstGeom prst="rect">
            <a:avLst/>
          </a:prstGeom>
        </p:spPr>
      </p:pic>
      <p:pic>
        <p:nvPicPr>
          <p:cNvPr id="6" name="ElevatorMusic">
            <a:hlinkClick r:id="" action="ppaction://media"/>
            <a:extLst>
              <a:ext uri="{FF2B5EF4-FFF2-40B4-BE49-F238E27FC236}">
                <a16:creationId xmlns:a16="http://schemas.microsoft.com/office/drawing/2014/main" id="{4919DC2C-3999-0A8A-42D5-8573F7745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862546" y="6106040"/>
            <a:ext cx="419976" cy="419976"/>
          </a:xfrm>
          <a:prstGeom prst="rect">
            <a:avLst/>
          </a:prstGeom>
        </p:spPr>
      </p:pic>
    </p:spTree>
    <p:extLst>
      <p:ext uri="{BB962C8B-B14F-4D97-AF65-F5344CB8AC3E}">
        <p14:creationId xmlns:p14="http://schemas.microsoft.com/office/powerpoint/2010/main" val="11405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B4B0AC-46D2-64EE-B362-F82D89B5DD74}"/>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9604AE3-6F40-5B44-90AC-CDA2DEDB2660}"/>
              </a:ext>
            </a:extLst>
          </p:cNvPr>
          <p:cNvSpPr>
            <a:spLocks noGrp="1"/>
          </p:cNvSpPr>
          <p:nvPr>
            <p:ph type="body" sz="quarter" idx="10"/>
          </p:nvPr>
        </p:nvSpPr>
        <p:spPr>
          <a:xfrm>
            <a:off x="1530974" y="2475286"/>
            <a:ext cx="9483868" cy="2584247"/>
          </a:xfrm>
        </p:spPr>
        <p:txBody>
          <a:bodyPr/>
          <a:lstStyle/>
          <a:p>
            <a:r>
              <a:rPr lang="en-US">
                <a:solidFill>
                  <a:srgbClr val="FFFFFF"/>
                </a:solidFill>
                <a:latin typeface="Arial" panose="020B0604020202020204" pitchFamily="34" charset="0"/>
                <a:ea typeface="+mj-ea"/>
                <a:cs typeface="Arial" panose="020B0604020202020204" pitchFamily="34" charset="0"/>
              </a:rPr>
              <a:t>SECTION 3</a:t>
            </a:r>
            <a:br>
              <a:rPr lang="en-US">
                <a:solidFill>
                  <a:srgbClr val="FFFFFF"/>
                </a:solidFill>
                <a:latin typeface="Arial" panose="020B0604020202020204" pitchFamily="34" charset="0"/>
                <a:ea typeface="+mj-ea"/>
                <a:cs typeface="Arial" panose="020B0604020202020204" pitchFamily="34" charset="0"/>
              </a:rPr>
            </a:br>
            <a:r>
              <a:rPr lang="en-US">
                <a:solidFill>
                  <a:srgbClr val="FFFFFF"/>
                </a:solidFill>
                <a:latin typeface="Arial" panose="020B0604020202020204" pitchFamily="34" charset="0"/>
                <a:ea typeface="+mj-ea"/>
                <a:cs typeface="Arial" panose="020B0604020202020204" pitchFamily="34" charset="0"/>
              </a:rPr>
              <a:t>THRESHOLD</a:t>
            </a:r>
            <a:endParaRPr lang="en-US"/>
          </a:p>
        </p:txBody>
      </p:sp>
    </p:spTree>
    <p:extLst>
      <p:ext uri="{BB962C8B-B14F-4D97-AF65-F5344CB8AC3E}">
        <p14:creationId xmlns:p14="http://schemas.microsoft.com/office/powerpoint/2010/main" val="31722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SharedWithUsers xmlns="436a88e5-7107-435c-b097-e44e3d535eeb">
      <UserInfo>
        <DisplayName>Holcombe, Patricia - HCD</DisplayName>
        <AccountId>142</AccountId>
        <AccountType/>
      </UserInfo>
      <UserInfo>
        <DisplayName>Maxwell, LaStephen - HCD</DisplayName>
        <AccountId>417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2dbfdd7e21fceeb8028eac20c467b7a3">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1efca18943f9413d7e6ad145c8dcbda"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9A4400-94D6-4810-85E4-36AB815EB5C0}">
  <ds:schemaRefs>
    <ds:schemaRef ds:uri="330978db-9002-42a3-b053-398f32afd2c2"/>
    <ds:schemaRef ds:uri="cff70267-8640-46e6-a663-87c68ca847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6311b0f-eb99-43ab-8a35-6ad278ce8d5b"/>
    <ds:schemaRef ds:uri="5bd9d4f8-2a8e-4ab0-a3d5-e3e0e0ee5f46"/>
    <ds:schemaRef ds:uri="436a88e5-7107-435c-b097-e44e3d535eeb"/>
  </ds:schemaRefs>
</ds:datastoreItem>
</file>

<file path=customXml/itemProps2.xml><?xml version="1.0" encoding="utf-8"?>
<ds:datastoreItem xmlns:ds="http://schemas.openxmlformats.org/officeDocument/2006/customXml" ds:itemID="{DF9DC7D0-ACAF-4851-B285-3DC68D1C8BD0}">
  <ds:schemaRefs>
    <ds:schemaRef ds:uri="http://schemas.microsoft.com/sharepoint/v3/contenttype/forms"/>
  </ds:schemaRefs>
</ds:datastoreItem>
</file>

<file path=customXml/itemProps3.xml><?xml version="1.0" encoding="utf-8"?>
<ds:datastoreItem xmlns:ds="http://schemas.openxmlformats.org/officeDocument/2006/customXml" ds:itemID="{5D5A80CF-61AA-480A-B1E7-6F76B9139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9d4f8-2a8e-4ab0-a3d5-e3e0e0ee5f46"/>
    <ds:schemaRef ds:uri="436a88e5-7107-435c-b097-e44e3d535eeb"/>
    <ds:schemaRef ds:uri="86311b0f-eb99-43ab-8a35-6ad278ce8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4319</TotalTime>
  <Words>4726</Words>
  <Application>Microsoft Office PowerPoint</Application>
  <PresentationFormat>Widescreen</PresentationFormat>
  <Paragraphs>425</Paragraphs>
  <Slides>81</Slides>
  <Notes>6</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81</vt:i4>
      </vt:variant>
    </vt:vector>
  </HeadingPairs>
  <TitlesOfParts>
    <vt:vector size="88" baseType="lpstr">
      <vt:lpstr>Arial</vt:lpstr>
      <vt:lpstr>ArialMT</vt:lpstr>
      <vt:lpstr>Calibri</vt:lpstr>
      <vt:lpstr>Montserrat Black</vt:lpstr>
      <vt:lpstr>Wingdings</vt:lpstr>
      <vt:lpstr>Office Theme</vt:lpstr>
      <vt:lpstr>2_Office Theme</vt:lpstr>
      <vt:lpstr>PowerPoint Presentation</vt:lpstr>
      <vt:lpstr>Division Contact Information</vt:lpstr>
      <vt:lpstr>Our Team Members</vt:lpstr>
      <vt:lpstr>Purpose</vt:lpstr>
      <vt:lpstr>Section 3 Benefits</vt:lpstr>
      <vt:lpstr>Discussion Topics </vt:lpstr>
      <vt:lpstr>PowerPoint Presentation</vt:lpstr>
      <vt:lpstr>Section 3 Definitions</vt:lpstr>
      <vt:lpstr>PowerPoint Presentation</vt:lpstr>
      <vt:lpstr>Section 3 Threshold</vt:lpstr>
      <vt:lpstr>PowerPoint Presentation</vt:lpstr>
      <vt:lpstr>Section 3 Contracting and Labor Goals</vt:lpstr>
      <vt:lpstr>PowerPoint Presentation</vt:lpstr>
      <vt:lpstr>Section 3 Business Concern</vt:lpstr>
      <vt:lpstr>PowerPoint Presentation</vt:lpstr>
      <vt:lpstr>Section 3 Worker</vt:lpstr>
      <vt:lpstr>Section 3 Targeted Worker</vt:lpstr>
      <vt:lpstr>PowerPoint Presentation</vt:lpstr>
      <vt:lpstr>Section 3 Business Concern Directory</vt:lpstr>
      <vt:lpstr>Section 3 Worker Directories</vt:lpstr>
      <vt:lpstr>Section 3 Worker Directories (cont’d)</vt:lpstr>
      <vt:lpstr>PowerPoint Presentation</vt:lpstr>
      <vt:lpstr>Application Processes</vt:lpstr>
      <vt:lpstr>Section 3 Mobile Unit</vt:lpstr>
      <vt:lpstr>PowerPoint Presentation</vt:lpstr>
      <vt:lpstr>E-BID Requirements</vt:lpstr>
      <vt:lpstr>E-BID Announcement</vt:lpstr>
      <vt:lpstr>Sample Bid Tabulation</vt:lpstr>
      <vt:lpstr>Employment Opportunity Announcement (EOA) Requirements</vt:lpstr>
      <vt:lpstr>Employment Opportunity Announcement</vt:lpstr>
      <vt:lpstr>PowerPoint Presentation</vt:lpstr>
      <vt:lpstr>Contractor Requirements (Post Award)</vt:lpstr>
      <vt:lpstr>Contractor Requirements (Post Award) Cont.</vt:lpstr>
      <vt:lpstr>Signage Template </vt:lpstr>
      <vt:lpstr>PowerPoint Presentation</vt:lpstr>
      <vt:lpstr>Compliance Forms Packet &gt;$100,000.00</vt:lpstr>
      <vt:lpstr>Compliance Forms Packet &gt;$100,000.00 (cont’d)</vt:lpstr>
      <vt:lpstr>PowerPoint Presentation</vt:lpstr>
      <vt:lpstr>Compliance Forms Packet &gt;$100,000.00</vt:lpstr>
      <vt:lpstr>Compliance Forms Packet &gt;$100,000.00 (cont'd.)</vt:lpstr>
      <vt:lpstr>Located in Compliance Forms Packet.  Required from Prime Contractor, Subcontractors, and Lower-tier subcontractors.  Must be completed and uploaded to LCP Tracker along with executed contract within five (5) business days of the agreement.</vt:lpstr>
      <vt:lpstr>Section 3 Utilization Plan</vt:lpstr>
      <vt:lpstr>Monthly Internal Capacity Report</vt:lpstr>
      <vt:lpstr>Section 3 Monthly Activity Report</vt:lpstr>
      <vt:lpstr>Monthly Labor Hour and Employee Report</vt:lpstr>
      <vt:lpstr>PowerPoint Presentation</vt:lpstr>
      <vt:lpstr>Compliance Forms Packet &lt;$100,000.00</vt:lpstr>
      <vt:lpstr>PowerPoint Presentation</vt:lpstr>
      <vt:lpstr>   Required from the Prime Contractor, Subcontractors, and Lower-tier subcontractors with every executed contract agreement and annually.  Date and website details must be visible on search results for Business name, Owner(s) names and Employer Identification Number (EIN).  </vt:lpstr>
      <vt:lpstr>Required from the Prime Contractor, Subcontractors, and Lower-tier subcontractors with every executed contract agreement and annually.   Date and website details must be visible on search results.  </vt:lpstr>
      <vt:lpstr>Contract Agreements</vt:lpstr>
      <vt:lpstr>Required from Subcontractors, and Lower-tier subcontractors.  If the changes occur to increase the contract amount to equal or greater than $100,000.00, an updated form is required, and Section 3 monthly monitoring will begin. </vt:lpstr>
      <vt:lpstr>Required from the Prime Contractor, Subcontractors, and Lower-tier subcontractors.  Submitted when scope of work performed by Prime Contractor, Subcontractors, and Lower-tier subcontractors is complete.  Indication to assigned Contractor Administrator that applicable Section 3 compliance forms are no longer required.  Also, used to determine whether Prime Contractor, Subcontractor, and Lower-tier are excluded from annual search requirements (SAM, Texas Comptroller and Conflict of Interest). </vt:lpstr>
      <vt:lpstr>Single Family Requirements</vt:lpstr>
      <vt:lpstr>Single Family Requirements</vt:lpstr>
      <vt:lpstr>PowerPoint Presentation</vt:lpstr>
      <vt:lpstr>PowerPoint Presentation</vt:lpstr>
      <vt:lpstr>LCP Tracker</vt:lpstr>
      <vt:lpstr>LCP Tracker Prime Contractor Steps to Assign a Contractor to Project</vt:lpstr>
      <vt:lpstr>Contractor Set Up is a two-step process</vt:lpstr>
      <vt:lpstr>LCP Tracker Steps to Upload Documents</vt:lpstr>
      <vt:lpstr>Steps to Upload Documents</vt:lpstr>
      <vt:lpstr> Document Upload Locations </vt:lpstr>
      <vt:lpstr>PowerPoint Presentation</vt:lpstr>
      <vt:lpstr>Deviation Request Requirements</vt:lpstr>
      <vt:lpstr>PowerPoint Presentation</vt:lpstr>
      <vt:lpstr>Ongoing Monitoring</vt:lpstr>
      <vt:lpstr>PowerPoint Presentation</vt:lpstr>
      <vt:lpstr>Compliance Red Flags</vt:lpstr>
      <vt:lpstr>SUBTANTIAL  NON-COMPLIANCE</vt:lpstr>
      <vt:lpstr>PowerPoint Presentation</vt:lpstr>
      <vt:lpstr>PROJECT CLOSEOUT EVALUATION REPORT</vt:lpstr>
      <vt:lpstr>PowerPoint Presentation</vt:lpstr>
      <vt:lpstr>Section 3 FAQs</vt:lpstr>
      <vt:lpstr>Section 3 FAQs</vt:lpstr>
      <vt:lpstr>PowerPoint Presentation</vt:lpstr>
      <vt:lpstr>Resource Links</vt:lpstr>
      <vt:lpstr>Comments &amp; 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Maxwell, LaStephen - HCD</dc:creator>
  <cp:lastModifiedBy>Holcombe, Patricia - HCD</cp:lastModifiedBy>
  <cp:revision>1650</cp:revision>
  <dcterms:created xsi:type="dcterms:W3CDTF">2023-01-10T00:19:24Z</dcterms:created>
  <dcterms:modified xsi:type="dcterms:W3CDTF">2025-03-03T17:49:34Z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0x010100043D0B40F438B84DA9FE14CED4E636E8</vt:lpwstr>
  </property>
  <property fmtid="{D5CDD505-2E9C-101B-9397-08002B2CF9AE}" pid="3" name="MediaServiceImageTags">
    <vt:lpwstr/>
  </property>
</Properties>
</file>