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4"/>
  </p:sldMasterIdLst>
  <p:notesMasterIdLst>
    <p:notesMasterId r:id="rId79"/>
  </p:notesMasterIdLst>
  <p:sldIdLst>
    <p:sldId id="256" r:id="rId5"/>
    <p:sldId id="258" r:id="rId6"/>
    <p:sldId id="260" r:id="rId7"/>
    <p:sldId id="261" r:id="rId8"/>
    <p:sldId id="618" r:id="rId9"/>
    <p:sldId id="812" r:id="rId10"/>
    <p:sldId id="854" r:id="rId11"/>
    <p:sldId id="855" r:id="rId12"/>
    <p:sldId id="856" r:id="rId13"/>
    <p:sldId id="857" r:id="rId14"/>
    <p:sldId id="858" r:id="rId15"/>
    <p:sldId id="859" r:id="rId16"/>
    <p:sldId id="860" r:id="rId17"/>
    <p:sldId id="861" r:id="rId18"/>
    <p:sldId id="862" r:id="rId19"/>
    <p:sldId id="863" r:id="rId20"/>
    <p:sldId id="864" r:id="rId21"/>
    <p:sldId id="865" r:id="rId22"/>
    <p:sldId id="866" r:id="rId23"/>
    <p:sldId id="867" r:id="rId24"/>
    <p:sldId id="868" r:id="rId25"/>
    <p:sldId id="869" r:id="rId26"/>
    <p:sldId id="262" r:id="rId27"/>
    <p:sldId id="870" r:id="rId28"/>
    <p:sldId id="871" r:id="rId29"/>
    <p:sldId id="872" r:id="rId30"/>
    <p:sldId id="874" r:id="rId31"/>
    <p:sldId id="875" r:id="rId32"/>
    <p:sldId id="876" r:id="rId33"/>
    <p:sldId id="900" r:id="rId34"/>
    <p:sldId id="901" r:id="rId35"/>
    <p:sldId id="902" r:id="rId36"/>
    <p:sldId id="903" r:id="rId37"/>
    <p:sldId id="898" r:id="rId38"/>
    <p:sldId id="899" r:id="rId39"/>
    <p:sldId id="904" r:id="rId40"/>
    <p:sldId id="906" r:id="rId41"/>
    <p:sldId id="910" r:id="rId42"/>
    <p:sldId id="911" r:id="rId43"/>
    <p:sldId id="912" r:id="rId44"/>
    <p:sldId id="913" r:id="rId45"/>
    <p:sldId id="877" r:id="rId46"/>
    <p:sldId id="905" r:id="rId47"/>
    <p:sldId id="914" r:id="rId48"/>
    <p:sldId id="915" r:id="rId49"/>
    <p:sldId id="916" r:id="rId50"/>
    <p:sldId id="918" r:id="rId51"/>
    <p:sldId id="878" r:id="rId52"/>
    <p:sldId id="879" r:id="rId53"/>
    <p:sldId id="919" r:id="rId54"/>
    <p:sldId id="880" r:id="rId55"/>
    <p:sldId id="917" r:id="rId56"/>
    <p:sldId id="881" r:id="rId57"/>
    <p:sldId id="882" r:id="rId58"/>
    <p:sldId id="920" r:id="rId59"/>
    <p:sldId id="921" r:id="rId60"/>
    <p:sldId id="922" r:id="rId61"/>
    <p:sldId id="923" r:id="rId62"/>
    <p:sldId id="883" r:id="rId63"/>
    <p:sldId id="884" r:id="rId64"/>
    <p:sldId id="821" r:id="rId65"/>
    <p:sldId id="885" r:id="rId66"/>
    <p:sldId id="886" r:id="rId67"/>
    <p:sldId id="887" r:id="rId68"/>
    <p:sldId id="926" r:id="rId69"/>
    <p:sldId id="927" r:id="rId70"/>
    <p:sldId id="890" r:id="rId71"/>
    <p:sldId id="889" r:id="rId72"/>
    <p:sldId id="928" r:id="rId73"/>
    <p:sldId id="891" r:id="rId74"/>
    <p:sldId id="892" r:id="rId75"/>
    <p:sldId id="621" r:id="rId76"/>
    <p:sldId id="929" r:id="rId77"/>
    <p:sldId id="925"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kuch, Ellary - HCD" initials="MEH" lastIdx="5" clrIdx="0">
    <p:extLst>
      <p:ext uri="{19B8F6BF-5375-455C-9EA6-DF929625EA0E}">
        <p15:presenceInfo xmlns:p15="http://schemas.microsoft.com/office/powerpoint/2012/main" userId="S::Ellary.Makuch@houstontx.gov::729c8c1d-8dd7-405b-b3f7-feabc0c037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F445AB-AE63-9F36-84B7-1217ECDF05E4}" v="4" dt="2023-04-07T20:26:33.101"/>
    <p1510:client id="{E62EAFB3-2B88-4322-81D4-BB1AF68FED63}" v="868" dt="2023-01-11T16:44:20.444"/>
    <p1510:client id="{F26A5655-8989-DF40-AB12-6ECE26D34197}" v="3" dt="2023-01-11T15:15:47.954"/>
  </p1510:revLst>
</p1510:revInfo>
</file>

<file path=ppt/tableStyles.xml><?xml version="1.0" encoding="utf-8"?>
<a:tblStyleLst xmlns:a="http://schemas.openxmlformats.org/drawingml/2006/main" def="{793D81CF-94F2-401A-BA57-92F5A7B2D0C5}">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commentAuthors" Target="commentAuthors.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xwell, LaStephen - HCD" userId="S::lastephen.maxwell@houstontx.gov::1a488ba5-2aee-4247-86b5-d874bd3088b8" providerId="AD" clId="Web-{04F445AB-AE63-9F36-84B7-1217ECDF05E4}"/>
    <pc:docChg chg="modSld">
      <pc:chgData name="Maxwell, LaStephen - HCD" userId="S::lastephen.maxwell@houstontx.gov::1a488ba5-2aee-4247-86b5-d874bd3088b8" providerId="AD" clId="Web-{04F445AB-AE63-9F36-84B7-1217ECDF05E4}" dt="2023-04-07T20:26:33.101" v="3" actId="14100"/>
      <pc:docMkLst>
        <pc:docMk/>
      </pc:docMkLst>
      <pc:sldChg chg="addSp delSp modSp">
        <pc:chgData name="Maxwell, LaStephen - HCD" userId="S::lastephen.maxwell@houstontx.gov::1a488ba5-2aee-4247-86b5-d874bd3088b8" providerId="AD" clId="Web-{04F445AB-AE63-9F36-84B7-1217ECDF05E4}" dt="2023-04-07T20:26:33.101" v="3" actId="14100"/>
        <pc:sldMkLst>
          <pc:docMk/>
          <pc:sldMk cId="1450650220" sldId="929"/>
        </pc:sldMkLst>
        <pc:picChg chg="add mod">
          <ac:chgData name="Maxwell, LaStephen - HCD" userId="S::lastephen.maxwell@houstontx.gov::1a488ba5-2aee-4247-86b5-d874bd3088b8" providerId="AD" clId="Web-{04F445AB-AE63-9F36-84B7-1217ECDF05E4}" dt="2023-04-07T20:26:33.101" v="3" actId="14100"/>
          <ac:picMkLst>
            <pc:docMk/>
            <pc:sldMk cId="1450650220" sldId="929"/>
            <ac:picMk id="2" creationId="{B3325156-F739-6312-C760-D7FBB9CDC078}"/>
          </ac:picMkLst>
        </pc:picChg>
        <pc:picChg chg="del">
          <ac:chgData name="Maxwell, LaStephen - HCD" userId="S::lastephen.maxwell@houstontx.gov::1a488ba5-2aee-4247-86b5-d874bd3088b8" providerId="AD" clId="Web-{04F445AB-AE63-9F36-84B7-1217ECDF05E4}" dt="2023-04-07T20:26:09.398" v="0"/>
          <ac:picMkLst>
            <pc:docMk/>
            <pc:sldMk cId="1450650220" sldId="929"/>
            <ac:picMk id="7" creationId="{E6F1D014-2CB9-615C-5C3E-4051AF745BE1}"/>
          </ac:picMkLst>
        </pc:picChg>
      </pc:sldChg>
    </pc:docChg>
  </pc:docChgLst>
  <pc:docChgLst>
    <pc:chgData name="Johnson, Kionnedra - HCD" userId="29fdc934-3e21-4d66-b3b4-5d0b2ab944b7" providerId="ADAL" clId="{E62EAFB3-2B88-4322-81D4-BB1AF68FED63}"/>
    <pc:docChg chg="undo redo custSel modSld">
      <pc:chgData name="Johnson, Kionnedra - HCD" userId="29fdc934-3e21-4d66-b3b4-5d0b2ab944b7" providerId="ADAL" clId="{E62EAFB3-2B88-4322-81D4-BB1AF68FED63}" dt="2023-01-11T16:44:20.444" v="860" actId="14734"/>
      <pc:docMkLst>
        <pc:docMk/>
      </pc:docMkLst>
      <pc:sldChg chg="addSp delSp modSp mod chgLayout">
        <pc:chgData name="Johnson, Kionnedra - HCD" userId="29fdc934-3e21-4d66-b3b4-5d0b2ab944b7" providerId="ADAL" clId="{E62EAFB3-2B88-4322-81D4-BB1AF68FED63}" dt="2023-01-11T16:39:43.867" v="621" actId="478"/>
        <pc:sldMkLst>
          <pc:docMk/>
          <pc:sldMk cId="3299408404" sldId="260"/>
        </pc:sldMkLst>
        <pc:spChg chg="mod ord">
          <ac:chgData name="Johnson, Kionnedra - HCD" userId="29fdc934-3e21-4d66-b3b4-5d0b2ab944b7" providerId="ADAL" clId="{E62EAFB3-2B88-4322-81D4-BB1AF68FED63}" dt="2023-01-11T16:32:01.407" v="39" actId="700"/>
          <ac:spMkLst>
            <pc:docMk/>
            <pc:sldMk cId="3299408404" sldId="260"/>
            <ac:spMk id="2" creationId="{9CB4685C-33FD-1D46-8344-9F7D5A1D380B}"/>
          </ac:spMkLst>
        </pc:spChg>
        <pc:spChg chg="add del mod ord">
          <ac:chgData name="Johnson, Kionnedra - HCD" userId="29fdc934-3e21-4d66-b3b4-5d0b2ab944b7" providerId="ADAL" clId="{E62EAFB3-2B88-4322-81D4-BB1AF68FED63}" dt="2023-01-11T16:35:03.161" v="392" actId="20577"/>
          <ac:spMkLst>
            <pc:docMk/>
            <pc:sldMk cId="3299408404" sldId="260"/>
            <ac:spMk id="3" creationId="{C2B86130-7C80-4AC9-BB9D-0A8B91D83667}"/>
          </ac:spMkLst>
        </pc:spChg>
        <pc:spChg chg="add del mod ord">
          <ac:chgData name="Johnson, Kionnedra - HCD" userId="29fdc934-3e21-4d66-b3b4-5d0b2ab944b7" providerId="ADAL" clId="{E62EAFB3-2B88-4322-81D4-BB1AF68FED63}" dt="2023-01-11T16:34:22.462" v="383" actId="20577"/>
          <ac:spMkLst>
            <pc:docMk/>
            <pc:sldMk cId="3299408404" sldId="260"/>
            <ac:spMk id="4" creationId="{2840B1D8-A24D-451D-B8AE-D04227B38663}"/>
          </ac:spMkLst>
        </pc:spChg>
        <pc:spChg chg="add del mod ord">
          <ac:chgData name="Johnson, Kionnedra - HCD" userId="29fdc934-3e21-4d66-b3b4-5d0b2ab944b7" providerId="ADAL" clId="{E62EAFB3-2B88-4322-81D4-BB1AF68FED63}" dt="2023-01-11T16:35:41.734" v="481" actId="20577"/>
          <ac:spMkLst>
            <pc:docMk/>
            <pc:sldMk cId="3299408404" sldId="260"/>
            <ac:spMk id="5" creationId="{C7E5418E-0F4E-4E8C-919E-E224B77F43F0}"/>
          </ac:spMkLst>
        </pc:spChg>
        <pc:spChg chg="add del mod ord">
          <ac:chgData name="Johnson, Kionnedra - HCD" userId="29fdc934-3e21-4d66-b3b4-5d0b2ab944b7" providerId="ADAL" clId="{E62EAFB3-2B88-4322-81D4-BB1AF68FED63}" dt="2023-01-11T16:39:21.958" v="617" actId="20577"/>
          <ac:spMkLst>
            <pc:docMk/>
            <pc:sldMk cId="3299408404" sldId="260"/>
            <ac:spMk id="6" creationId="{A9CC18D8-0A11-48EF-B200-5808BE3A2470}"/>
          </ac:spMkLst>
        </pc:spChg>
        <pc:spChg chg="add del mod ord">
          <ac:chgData name="Johnson, Kionnedra - HCD" userId="29fdc934-3e21-4d66-b3b4-5d0b2ab944b7" providerId="ADAL" clId="{E62EAFB3-2B88-4322-81D4-BB1AF68FED63}" dt="2023-01-11T16:36:18.619" v="489"/>
          <ac:spMkLst>
            <pc:docMk/>
            <pc:sldMk cId="3299408404" sldId="260"/>
            <ac:spMk id="7" creationId="{2EDE167B-5882-4544-A343-FD3F6C8B63A4}"/>
          </ac:spMkLst>
        </pc:spChg>
        <pc:spChg chg="del mod">
          <ac:chgData name="Johnson, Kionnedra - HCD" userId="29fdc934-3e21-4d66-b3b4-5d0b2ab944b7" providerId="ADAL" clId="{E62EAFB3-2B88-4322-81D4-BB1AF68FED63}" dt="2023-01-11T16:32:56.538" v="165" actId="478"/>
          <ac:spMkLst>
            <pc:docMk/>
            <pc:sldMk cId="3299408404" sldId="260"/>
            <ac:spMk id="17" creationId="{3940DDEE-8710-4544-B3AF-CE01C9DDCD1E}"/>
          </ac:spMkLst>
        </pc:spChg>
        <pc:spChg chg="del mod">
          <ac:chgData name="Johnson, Kionnedra - HCD" userId="29fdc934-3e21-4d66-b3b4-5d0b2ab944b7" providerId="ADAL" clId="{E62EAFB3-2B88-4322-81D4-BB1AF68FED63}" dt="2023-01-11T16:34:52.371" v="388" actId="478"/>
          <ac:spMkLst>
            <pc:docMk/>
            <pc:sldMk cId="3299408404" sldId="260"/>
            <ac:spMk id="19" creationId="{07A57394-BA70-094C-B8B4-DAC9297CD08D}"/>
          </ac:spMkLst>
        </pc:spChg>
        <pc:spChg chg="del mod">
          <ac:chgData name="Johnson, Kionnedra - HCD" userId="29fdc934-3e21-4d66-b3b4-5d0b2ab944b7" providerId="ADAL" clId="{E62EAFB3-2B88-4322-81D4-BB1AF68FED63}" dt="2023-01-11T16:39:43.867" v="621" actId="478"/>
          <ac:spMkLst>
            <pc:docMk/>
            <pc:sldMk cId="3299408404" sldId="260"/>
            <ac:spMk id="20" creationId="{87048198-853F-5D47-A50C-E13D9CB71AAC}"/>
          </ac:spMkLst>
        </pc:spChg>
        <pc:picChg chg="add del">
          <ac:chgData name="Johnson, Kionnedra - HCD" userId="29fdc934-3e21-4d66-b3b4-5d0b2ab944b7" providerId="ADAL" clId="{E62EAFB3-2B88-4322-81D4-BB1AF68FED63}" dt="2023-01-11T16:38:05.280" v="491" actId="478"/>
          <ac:picMkLst>
            <pc:docMk/>
            <pc:sldMk cId="3299408404" sldId="260"/>
            <ac:picMk id="10" creationId="{CCCA65D7-71E9-4F3E-AA32-55E257C8646E}"/>
          </ac:picMkLst>
        </pc:picChg>
        <pc:picChg chg="mod ord modCrop">
          <ac:chgData name="Johnson, Kionnedra - HCD" userId="29fdc934-3e21-4d66-b3b4-5d0b2ab944b7" providerId="ADAL" clId="{E62EAFB3-2B88-4322-81D4-BB1AF68FED63}" dt="2023-01-11T16:32:01.407" v="39" actId="700"/>
          <ac:picMkLst>
            <pc:docMk/>
            <pc:sldMk cId="3299408404" sldId="260"/>
            <ac:picMk id="12" creationId="{AD8B2CAE-1325-C146-8B62-F8080D918C94}"/>
          </ac:picMkLst>
        </pc:picChg>
        <pc:picChg chg="mod ord modCrop">
          <ac:chgData name="Johnson, Kionnedra - HCD" userId="29fdc934-3e21-4d66-b3b4-5d0b2ab944b7" providerId="ADAL" clId="{E62EAFB3-2B88-4322-81D4-BB1AF68FED63}" dt="2023-01-11T16:32:01.407" v="39" actId="700"/>
          <ac:picMkLst>
            <pc:docMk/>
            <pc:sldMk cId="3299408404" sldId="260"/>
            <ac:picMk id="14" creationId="{A39952C7-3C63-F149-BC26-21353FE15124}"/>
          </ac:picMkLst>
        </pc:picChg>
        <pc:picChg chg="add mod">
          <ac:chgData name="Johnson, Kionnedra - HCD" userId="29fdc934-3e21-4d66-b3b4-5d0b2ab944b7" providerId="ADAL" clId="{E62EAFB3-2B88-4322-81D4-BB1AF68FED63}" dt="2023-01-11T16:36:18.619" v="489"/>
          <ac:picMkLst>
            <pc:docMk/>
            <pc:sldMk cId="3299408404" sldId="260"/>
            <ac:picMk id="15" creationId="{581054DB-01A4-42A4-B9AC-077BFACFD66F}"/>
          </ac:picMkLst>
        </pc:picChg>
        <pc:picChg chg="mod ord modCrop">
          <ac:chgData name="Johnson, Kionnedra - HCD" userId="29fdc934-3e21-4d66-b3b4-5d0b2ab944b7" providerId="ADAL" clId="{E62EAFB3-2B88-4322-81D4-BB1AF68FED63}" dt="2023-01-11T16:38:32.414" v="493" actId="1076"/>
          <ac:picMkLst>
            <pc:docMk/>
            <pc:sldMk cId="3299408404" sldId="260"/>
            <ac:picMk id="16" creationId="{94CF8BA6-D4D8-6441-93E3-27E1E4AA4813}"/>
          </ac:picMkLst>
        </pc:picChg>
      </pc:sldChg>
      <pc:sldChg chg="modSp mod">
        <pc:chgData name="Johnson, Kionnedra - HCD" userId="29fdc934-3e21-4d66-b3b4-5d0b2ab944b7" providerId="ADAL" clId="{E62EAFB3-2B88-4322-81D4-BB1AF68FED63}" dt="2023-01-11T16:42:49.959" v="795" actId="20577"/>
        <pc:sldMkLst>
          <pc:docMk/>
          <pc:sldMk cId="658641809" sldId="856"/>
        </pc:sldMkLst>
        <pc:graphicFrameChg chg="modGraphic">
          <ac:chgData name="Johnson, Kionnedra - HCD" userId="29fdc934-3e21-4d66-b3b4-5d0b2ab944b7" providerId="ADAL" clId="{E62EAFB3-2B88-4322-81D4-BB1AF68FED63}" dt="2023-01-11T16:42:49.959" v="795" actId="20577"/>
          <ac:graphicFrameMkLst>
            <pc:docMk/>
            <pc:sldMk cId="658641809" sldId="856"/>
            <ac:graphicFrameMk id="5" creationId="{44C8C8AC-1CBA-B24C-A925-7CE99268081E}"/>
          </ac:graphicFrameMkLst>
        </pc:graphicFrameChg>
      </pc:sldChg>
      <pc:sldChg chg="modSp mod">
        <pc:chgData name="Johnson, Kionnedra - HCD" userId="29fdc934-3e21-4d66-b3b4-5d0b2ab944b7" providerId="ADAL" clId="{E62EAFB3-2B88-4322-81D4-BB1AF68FED63}" dt="2023-01-11T16:44:20.444" v="860" actId="14734"/>
        <pc:sldMkLst>
          <pc:docMk/>
          <pc:sldMk cId="735746290" sldId="906"/>
        </pc:sldMkLst>
        <pc:graphicFrameChg chg="modGraphic">
          <ac:chgData name="Johnson, Kionnedra - HCD" userId="29fdc934-3e21-4d66-b3b4-5d0b2ab944b7" providerId="ADAL" clId="{E62EAFB3-2B88-4322-81D4-BB1AF68FED63}" dt="2023-01-11T16:44:20.444" v="860" actId="14734"/>
          <ac:graphicFrameMkLst>
            <pc:docMk/>
            <pc:sldMk cId="735746290" sldId="906"/>
            <ac:graphicFrameMk id="4" creationId="{9FF0EA66-254E-EF4A-A67D-99936EF7C640}"/>
          </ac:graphicFrameMkLst>
        </pc:graphicFrameChg>
      </pc:sldChg>
    </pc:docChg>
  </pc:docChgLst>
  <pc:docChgLst>
    <pc:chgData name="Maxwell, LaStephen - HCD" userId="1a488ba5-2aee-4247-86b5-d874bd3088b8" providerId="ADAL" clId="{F26A5655-8989-DF40-AB12-6ECE26D34197}"/>
    <pc:docChg chg="custSel addSld modSld">
      <pc:chgData name="Maxwell, LaStephen - HCD" userId="1a488ba5-2aee-4247-86b5-d874bd3088b8" providerId="ADAL" clId="{F26A5655-8989-DF40-AB12-6ECE26D34197}" dt="2023-01-11T15:15:47.954" v="9"/>
      <pc:docMkLst>
        <pc:docMk/>
      </pc:docMkLst>
      <pc:sldChg chg="addSp delSp modSp new mod modClrScheme modAnim chgLayout">
        <pc:chgData name="Maxwell, LaStephen - HCD" userId="1a488ba5-2aee-4247-86b5-d874bd3088b8" providerId="ADAL" clId="{F26A5655-8989-DF40-AB12-6ECE26D34197}" dt="2023-01-11T15:15:47.954" v="9"/>
        <pc:sldMkLst>
          <pc:docMk/>
          <pc:sldMk cId="1450650220" sldId="929"/>
        </pc:sldMkLst>
        <pc:spChg chg="del mod ord">
          <ac:chgData name="Maxwell, LaStephen - HCD" userId="1a488ba5-2aee-4247-86b5-d874bd3088b8" providerId="ADAL" clId="{F26A5655-8989-DF40-AB12-6ECE26D34197}" dt="2023-01-11T15:15:20.724" v="1" actId="700"/>
          <ac:spMkLst>
            <pc:docMk/>
            <pc:sldMk cId="1450650220" sldId="929"/>
            <ac:spMk id="2" creationId="{D48C1C42-915C-8C22-83C7-74870A7A3D94}"/>
          </ac:spMkLst>
        </pc:spChg>
        <pc:spChg chg="del mod ord">
          <ac:chgData name="Maxwell, LaStephen - HCD" userId="1a488ba5-2aee-4247-86b5-d874bd3088b8" providerId="ADAL" clId="{F26A5655-8989-DF40-AB12-6ECE26D34197}" dt="2023-01-11T15:15:20.724" v="1" actId="700"/>
          <ac:spMkLst>
            <pc:docMk/>
            <pc:sldMk cId="1450650220" sldId="929"/>
            <ac:spMk id="3" creationId="{077A9BB8-149D-3AA4-AEA6-2ABE6CBDD37C}"/>
          </ac:spMkLst>
        </pc:spChg>
        <pc:spChg chg="add del mod ord">
          <ac:chgData name="Maxwell, LaStephen - HCD" userId="1a488ba5-2aee-4247-86b5-d874bd3088b8" providerId="ADAL" clId="{F26A5655-8989-DF40-AB12-6ECE26D34197}" dt="2023-01-11T15:15:23.985" v="2" actId="478"/>
          <ac:spMkLst>
            <pc:docMk/>
            <pc:sldMk cId="1450650220" sldId="929"/>
            <ac:spMk id="4" creationId="{90DF4694-C124-4510-6338-EAC9D662C9E9}"/>
          </ac:spMkLst>
        </pc:spChg>
        <pc:spChg chg="add del mod ord">
          <ac:chgData name="Maxwell, LaStephen - HCD" userId="1a488ba5-2aee-4247-86b5-d874bd3088b8" providerId="ADAL" clId="{F26A5655-8989-DF40-AB12-6ECE26D34197}" dt="2023-01-11T15:15:26.579" v="3" actId="478"/>
          <ac:spMkLst>
            <pc:docMk/>
            <pc:sldMk cId="1450650220" sldId="929"/>
            <ac:spMk id="5" creationId="{15F24084-EB7F-1DB9-8AEA-C4DF2A54578D}"/>
          </ac:spMkLst>
        </pc:spChg>
        <pc:picChg chg="add mod">
          <ac:chgData name="Maxwell, LaStephen - HCD" userId="1a488ba5-2aee-4247-86b5-d874bd3088b8" providerId="ADAL" clId="{F26A5655-8989-DF40-AB12-6ECE26D34197}" dt="2023-01-11T15:15:42.292" v="8" actId="14100"/>
          <ac:picMkLst>
            <pc:docMk/>
            <pc:sldMk cId="1450650220" sldId="929"/>
            <ac:picMk id="7" creationId="{E6F1D014-2CB9-615C-5C3E-4051AF745BE1}"/>
          </ac:picMkLst>
        </pc:picChg>
        <pc:picChg chg="add mod">
          <ac:chgData name="Maxwell, LaStephen - HCD" userId="1a488ba5-2aee-4247-86b5-d874bd3088b8" providerId="ADAL" clId="{F26A5655-8989-DF40-AB12-6ECE26D34197}" dt="2023-01-11T15:15:47.954" v="9"/>
          <ac:picMkLst>
            <pc:docMk/>
            <pc:sldMk cId="1450650220" sldId="929"/>
            <ac:picMk id="8" creationId="{73A32E55-729E-6C66-0472-49BE939D9AF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BACD80-7AAE-4535-83EA-1A0106FB82EC}"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10F5140C-9BA1-469B-A988-7D46676B79E9}">
      <dgm:prSet custT="1"/>
      <dgm:spPr/>
      <dgm:t>
        <a:bodyPr/>
        <a:lstStyle/>
        <a:p>
          <a:pPr algn="ctr"/>
          <a:r>
            <a:rPr lang="en-US" sz="2000" b="1">
              <a:solidFill>
                <a:schemeClr val="bg1"/>
              </a:solidFill>
              <a:latin typeface="Arial" panose="020B0604020202020204" pitchFamily="34" charset="0"/>
              <a:cs typeface="Arial" panose="020B0604020202020204" pitchFamily="34" charset="0"/>
            </a:rPr>
            <a:t>Screening Reminders</a:t>
          </a:r>
          <a:r>
            <a:rPr lang="en-US" sz="2000" b="1">
              <a:solidFill>
                <a:srgbClr val="A0C65C"/>
              </a:solidFill>
              <a:latin typeface="Arial" panose="020B0604020202020204" pitchFamily="34" charset="0"/>
              <a:cs typeface="Arial" panose="020B0604020202020204" pitchFamily="34" charset="0"/>
            </a:rPr>
            <a:t>:</a:t>
          </a:r>
          <a:endParaRPr lang="en-US" sz="2000">
            <a:solidFill>
              <a:srgbClr val="A0C65C"/>
            </a:solidFill>
            <a:latin typeface="Arial" panose="020B0604020202020204" pitchFamily="34" charset="0"/>
            <a:cs typeface="Arial" panose="020B0604020202020204" pitchFamily="34" charset="0"/>
          </a:endParaRPr>
        </a:p>
      </dgm:t>
    </dgm:pt>
    <dgm:pt modelId="{7369D298-0AEC-48FD-BEE4-7D9DE00C1A5D}" type="parTrans" cxnId="{C3813A1E-261C-4FC5-960F-633B1E7E333E}">
      <dgm:prSet/>
      <dgm:spPr/>
      <dgm:t>
        <a:bodyPr/>
        <a:lstStyle/>
        <a:p>
          <a:endParaRPr lang="en-US">
            <a:solidFill>
              <a:srgbClr val="7F7F7F"/>
            </a:solidFill>
            <a:latin typeface="Arial" panose="020B0604020202020204" pitchFamily="34" charset="0"/>
            <a:cs typeface="Arial" panose="020B0604020202020204" pitchFamily="34" charset="0"/>
          </a:endParaRPr>
        </a:p>
      </dgm:t>
    </dgm:pt>
    <dgm:pt modelId="{D00AE692-1839-4764-AF8D-81A2FF344C11}" type="sibTrans" cxnId="{C3813A1E-261C-4FC5-960F-633B1E7E333E}">
      <dgm:prSet/>
      <dgm:spPr/>
      <dgm:t>
        <a:bodyPr/>
        <a:lstStyle/>
        <a:p>
          <a:endParaRPr lang="en-US">
            <a:solidFill>
              <a:srgbClr val="7F7F7F"/>
            </a:solidFill>
            <a:latin typeface="Arial" panose="020B0604020202020204" pitchFamily="34" charset="0"/>
            <a:cs typeface="Arial" panose="020B0604020202020204" pitchFamily="34" charset="0"/>
          </a:endParaRPr>
        </a:p>
      </dgm:t>
    </dgm:pt>
    <dgm:pt modelId="{79FCDC8C-00E8-4C32-8D16-86BE9C02B3F5}">
      <dgm:prSet/>
      <dgm:spPr/>
      <dgm:t>
        <a:bodyPr/>
        <a:lstStyle/>
        <a:p>
          <a:r>
            <a:rPr lang="en-US">
              <a:solidFill>
                <a:schemeClr val="bg1"/>
              </a:solidFill>
              <a:latin typeface="Arial" panose="020B0604020202020204" pitchFamily="34" charset="0"/>
              <a:cs typeface="Arial" panose="020B0604020202020204" pitchFamily="34" charset="0"/>
            </a:rPr>
            <a:t>Applications must include Social Security numbers of all household members age 6 and older</a:t>
          </a:r>
        </a:p>
      </dgm:t>
    </dgm:pt>
    <dgm:pt modelId="{2641BDB3-2675-46A3-9683-D174AD442B4C}" type="parTrans" cxnId="{E45A8D2C-F4E5-4F17-BCF0-B45072F58CCF}">
      <dgm:prSet/>
      <dgm:spPr/>
      <dgm:t>
        <a:bodyPr/>
        <a:lstStyle/>
        <a:p>
          <a:endParaRPr lang="en-US">
            <a:solidFill>
              <a:srgbClr val="7F7F7F"/>
            </a:solidFill>
            <a:latin typeface="Arial" panose="020B0604020202020204" pitchFamily="34" charset="0"/>
            <a:cs typeface="Arial" panose="020B0604020202020204" pitchFamily="34" charset="0"/>
          </a:endParaRPr>
        </a:p>
      </dgm:t>
    </dgm:pt>
    <dgm:pt modelId="{5DD26519-FE18-4C4D-82E1-E6BA510E6547}" type="sibTrans" cxnId="{E45A8D2C-F4E5-4F17-BCF0-B45072F58CCF}">
      <dgm:prSet/>
      <dgm:spPr/>
      <dgm:t>
        <a:bodyPr/>
        <a:lstStyle/>
        <a:p>
          <a:endParaRPr lang="en-US">
            <a:solidFill>
              <a:srgbClr val="7F7F7F"/>
            </a:solidFill>
            <a:latin typeface="Arial" panose="020B0604020202020204" pitchFamily="34" charset="0"/>
            <a:cs typeface="Arial" panose="020B0604020202020204" pitchFamily="34" charset="0"/>
          </a:endParaRPr>
        </a:p>
      </dgm:t>
    </dgm:pt>
    <dgm:pt modelId="{492154C7-970B-42EF-BD35-6A1A5165CD29}">
      <dgm:prSet/>
      <dgm:spPr/>
      <dgm:t>
        <a:bodyPr/>
        <a:lstStyle/>
        <a:p>
          <a:r>
            <a:rPr lang="en-US">
              <a:solidFill>
                <a:schemeClr val="bg1"/>
              </a:solidFill>
              <a:latin typeface="Arial" panose="020B0604020202020204" pitchFamily="34" charset="0"/>
              <a:cs typeface="Arial" panose="020B0604020202020204" pitchFamily="34" charset="0"/>
            </a:rPr>
            <a:t>Spouses may submit a joint application</a:t>
          </a:r>
        </a:p>
      </dgm:t>
    </dgm:pt>
    <dgm:pt modelId="{5F951DC4-5826-40FC-B3EE-56363903D601}" type="parTrans" cxnId="{877BB76B-910E-46E1-9599-E7866BE3A9AE}">
      <dgm:prSet/>
      <dgm:spPr/>
      <dgm:t>
        <a:bodyPr/>
        <a:lstStyle/>
        <a:p>
          <a:endParaRPr lang="en-US">
            <a:solidFill>
              <a:srgbClr val="7F7F7F"/>
            </a:solidFill>
            <a:latin typeface="Arial" panose="020B0604020202020204" pitchFamily="34" charset="0"/>
            <a:cs typeface="Arial" panose="020B0604020202020204" pitchFamily="34" charset="0"/>
          </a:endParaRPr>
        </a:p>
      </dgm:t>
    </dgm:pt>
    <dgm:pt modelId="{CCABFC98-BD67-45B5-B823-6DBE073FF009}" type="sibTrans" cxnId="{877BB76B-910E-46E1-9599-E7866BE3A9AE}">
      <dgm:prSet/>
      <dgm:spPr/>
      <dgm:t>
        <a:bodyPr/>
        <a:lstStyle/>
        <a:p>
          <a:endParaRPr lang="en-US">
            <a:solidFill>
              <a:srgbClr val="7F7F7F"/>
            </a:solidFill>
            <a:latin typeface="Arial" panose="020B0604020202020204" pitchFamily="34" charset="0"/>
            <a:cs typeface="Arial" panose="020B0604020202020204" pitchFamily="34" charset="0"/>
          </a:endParaRPr>
        </a:p>
      </dgm:t>
    </dgm:pt>
    <dgm:pt modelId="{AE5A18C0-DF1C-4F22-B63D-2F1B1EAD00C4}">
      <dgm:prSet/>
      <dgm:spPr/>
      <dgm:t>
        <a:bodyPr/>
        <a:lstStyle/>
        <a:p>
          <a:r>
            <a:rPr lang="en-US">
              <a:solidFill>
                <a:schemeClr val="bg1"/>
              </a:solidFill>
              <a:latin typeface="Arial" panose="020B0604020202020204" pitchFamily="34" charset="0"/>
              <a:cs typeface="Arial" panose="020B0604020202020204" pitchFamily="34" charset="0"/>
            </a:rPr>
            <a:t>Applications must be completed entirely</a:t>
          </a:r>
        </a:p>
      </dgm:t>
    </dgm:pt>
    <dgm:pt modelId="{8C769C92-DA0B-4CB5-B945-A9C06ADCB235}" type="parTrans" cxnId="{F1A442EC-065F-4D7D-A79B-07D8CC0F462F}">
      <dgm:prSet/>
      <dgm:spPr/>
      <dgm:t>
        <a:bodyPr/>
        <a:lstStyle/>
        <a:p>
          <a:endParaRPr lang="en-US">
            <a:solidFill>
              <a:srgbClr val="7F7F7F"/>
            </a:solidFill>
            <a:latin typeface="Arial" panose="020B0604020202020204" pitchFamily="34" charset="0"/>
            <a:cs typeface="Arial" panose="020B0604020202020204" pitchFamily="34" charset="0"/>
          </a:endParaRPr>
        </a:p>
      </dgm:t>
    </dgm:pt>
    <dgm:pt modelId="{14DD2B23-2C0A-4104-B0C6-540733558042}" type="sibTrans" cxnId="{F1A442EC-065F-4D7D-A79B-07D8CC0F462F}">
      <dgm:prSet/>
      <dgm:spPr/>
      <dgm:t>
        <a:bodyPr/>
        <a:lstStyle/>
        <a:p>
          <a:endParaRPr lang="en-US">
            <a:solidFill>
              <a:srgbClr val="7F7F7F"/>
            </a:solidFill>
            <a:latin typeface="Arial" panose="020B0604020202020204" pitchFamily="34" charset="0"/>
            <a:cs typeface="Arial" panose="020B0604020202020204" pitchFamily="34" charset="0"/>
          </a:endParaRPr>
        </a:p>
      </dgm:t>
    </dgm:pt>
    <dgm:pt modelId="{DEF34B0D-73E3-4DEB-A59D-1F7009766F06}">
      <dgm:prSet/>
      <dgm:spPr/>
      <dgm:t>
        <a:bodyPr/>
        <a:lstStyle/>
        <a:p>
          <a:r>
            <a:rPr lang="en-US">
              <a:solidFill>
                <a:schemeClr val="bg1"/>
              </a:solidFill>
              <a:latin typeface="Arial" panose="020B0604020202020204" pitchFamily="34" charset="0"/>
              <a:cs typeface="Arial" panose="020B0604020202020204" pitchFamily="34" charset="0"/>
            </a:rPr>
            <a:t>No whiteout on applications</a:t>
          </a:r>
        </a:p>
      </dgm:t>
    </dgm:pt>
    <dgm:pt modelId="{BED762BB-D340-4270-84CF-2BF2C53A19C0}" type="parTrans" cxnId="{7F54E1F2-C528-4CC1-951C-47B08FFCBB00}">
      <dgm:prSet/>
      <dgm:spPr/>
      <dgm:t>
        <a:bodyPr/>
        <a:lstStyle/>
        <a:p>
          <a:endParaRPr lang="en-US">
            <a:solidFill>
              <a:srgbClr val="7F7F7F"/>
            </a:solidFill>
            <a:latin typeface="Arial" panose="020B0604020202020204" pitchFamily="34" charset="0"/>
            <a:cs typeface="Arial" panose="020B0604020202020204" pitchFamily="34" charset="0"/>
          </a:endParaRPr>
        </a:p>
      </dgm:t>
    </dgm:pt>
    <dgm:pt modelId="{489A607B-6843-4351-B0F0-4084C4A39F67}" type="sibTrans" cxnId="{7F54E1F2-C528-4CC1-951C-47B08FFCBB00}">
      <dgm:prSet/>
      <dgm:spPr/>
      <dgm:t>
        <a:bodyPr/>
        <a:lstStyle/>
        <a:p>
          <a:endParaRPr lang="en-US">
            <a:solidFill>
              <a:srgbClr val="7F7F7F"/>
            </a:solidFill>
            <a:latin typeface="Arial" panose="020B0604020202020204" pitchFamily="34" charset="0"/>
            <a:cs typeface="Arial" panose="020B0604020202020204" pitchFamily="34" charset="0"/>
          </a:endParaRPr>
        </a:p>
      </dgm:t>
    </dgm:pt>
    <dgm:pt modelId="{48619ADD-CACB-40C6-9FB0-EB4CF8A0EE06}">
      <dgm:prSet/>
      <dgm:spPr/>
      <dgm:t>
        <a:bodyPr/>
        <a:lstStyle/>
        <a:p>
          <a:r>
            <a:rPr lang="en-US">
              <a:solidFill>
                <a:schemeClr val="bg1"/>
              </a:solidFill>
              <a:latin typeface="Arial" panose="020B0604020202020204" pitchFamily="34" charset="0"/>
              <a:cs typeface="Arial" panose="020B0604020202020204" pitchFamily="34" charset="0"/>
            </a:rPr>
            <a:t>***Gather the same information during recertification as required during initial certification***</a:t>
          </a:r>
        </a:p>
      </dgm:t>
    </dgm:pt>
    <dgm:pt modelId="{8BA80F15-AD3A-46A9-A6A8-1D4FA0DE9983}" type="parTrans" cxnId="{745CEE16-8C26-4E01-B13F-8610D3224C19}">
      <dgm:prSet/>
      <dgm:spPr/>
      <dgm:t>
        <a:bodyPr/>
        <a:lstStyle/>
        <a:p>
          <a:endParaRPr lang="en-US">
            <a:solidFill>
              <a:srgbClr val="7F7F7F"/>
            </a:solidFill>
            <a:latin typeface="Arial" panose="020B0604020202020204" pitchFamily="34" charset="0"/>
            <a:cs typeface="Arial" panose="020B0604020202020204" pitchFamily="34" charset="0"/>
          </a:endParaRPr>
        </a:p>
      </dgm:t>
    </dgm:pt>
    <dgm:pt modelId="{6CF014AE-77F8-42F4-9547-5C07C01EF4E2}" type="sibTrans" cxnId="{745CEE16-8C26-4E01-B13F-8610D3224C19}">
      <dgm:prSet/>
      <dgm:spPr/>
      <dgm:t>
        <a:bodyPr/>
        <a:lstStyle/>
        <a:p>
          <a:endParaRPr lang="en-US">
            <a:solidFill>
              <a:srgbClr val="7F7F7F"/>
            </a:solidFill>
            <a:latin typeface="Arial" panose="020B0604020202020204" pitchFamily="34" charset="0"/>
            <a:cs typeface="Arial" panose="020B0604020202020204" pitchFamily="34" charset="0"/>
          </a:endParaRPr>
        </a:p>
      </dgm:t>
    </dgm:pt>
    <dgm:pt modelId="{D14498D5-5DF8-49C5-BEDA-60263702843C}" type="pres">
      <dgm:prSet presAssocID="{EEBACD80-7AAE-4535-83EA-1A0106FB82EC}" presName="vert0" presStyleCnt="0">
        <dgm:presLayoutVars>
          <dgm:dir/>
          <dgm:animOne val="branch"/>
          <dgm:animLvl val="lvl"/>
        </dgm:presLayoutVars>
      </dgm:prSet>
      <dgm:spPr/>
    </dgm:pt>
    <dgm:pt modelId="{43C38AE4-B294-481F-8B46-6439DE46EBC0}" type="pres">
      <dgm:prSet presAssocID="{10F5140C-9BA1-469B-A988-7D46676B79E9}" presName="thickLine" presStyleLbl="alignNode1" presStyleIdx="0" presStyleCnt="6"/>
      <dgm:spPr>
        <a:ln>
          <a:noFill/>
        </a:ln>
      </dgm:spPr>
    </dgm:pt>
    <dgm:pt modelId="{277FE450-6BBC-4C1B-AE5B-E96CAD5D34C2}" type="pres">
      <dgm:prSet presAssocID="{10F5140C-9BA1-469B-A988-7D46676B79E9}" presName="horz1" presStyleCnt="0"/>
      <dgm:spPr/>
    </dgm:pt>
    <dgm:pt modelId="{E282F9E2-02AE-44C7-BD15-A15769338B5C}" type="pres">
      <dgm:prSet presAssocID="{10F5140C-9BA1-469B-A988-7D46676B79E9}" presName="tx1" presStyleLbl="revTx" presStyleIdx="0" presStyleCnt="6"/>
      <dgm:spPr/>
    </dgm:pt>
    <dgm:pt modelId="{92F9BBD4-8C0D-424A-95B2-B83693933D41}" type="pres">
      <dgm:prSet presAssocID="{10F5140C-9BA1-469B-A988-7D46676B79E9}" presName="vert1" presStyleCnt="0"/>
      <dgm:spPr/>
    </dgm:pt>
    <dgm:pt modelId="{97D441C8-1D29-4F1A-BA31-5183D51D084B}" type="pres">
      <dgm:prSet presAssocID="{79FCDC8C-00E8-4C32-8D16-86BE9C02B3F5}" presName="thickLine" presStyleLbl="alignNode1" presStyleIdx="1" presStyleCnt="6"/>
      <dgm:spPr/>
    </dgm:pt>
    <dgm:pt modelId="{CB3A37D2-ADE6-4096-B05F-32A9299AA528}" type="pres">
      <dgm:prSet presAssocID="{79FCDC8C-00E8-4C32-8D16-86BE9C02B3F5}" presName="horz1" presStyleCnt="0"/>
      <dgm:spPr/>
    </dgm:pt>
    <dgm:pt modelId="{47861B5C-F16D-4C57-9D36-55576E7562CC}" type="pres">
      <dgm:prSet presAssocID="{79FCDC8C-00E8-4C32-8D16-86BE9C02B3F5}" presName="tx1" presStyleLbl="revTx" presStyleIdx="1" presStyleCnt="6"/>
      <dgm:spPr/>
    </dgm:pt>
    <dgm:pt modelId="{A02EE69E-3788-44BD-B9E3-D75DAA4E6E01}" type="pres">
      <dgm:prSet presAssocID="{79FCDC8C-00E8-4C32-8D16-86BE9C02B3F5}" presName="vert1" presStyleCnt="0"/>
      <dgm:spPr/>
    </dgm:pt>
    <dgm:pt modelId="{278F48BF-1C5C-480C-B440-B0BDAFCB1CD1}" type="pres">
      <dgm:prSet presAssocID="{492154C7-970B-42EF-BD35-6A1A5165CD29}" presName="thickLine" presStyleLbl="alignNode1" presStyleIdx="2" presStyleCnt="6"/>
      <dgm:spPr/>
    </dgm:pt>
    <dgm:pt modelId="{9021D812-9EFB-4F7C-BB63-658C4A2839C1}" type="pres">
      <dgm:prSet presAssocID="{492154C7-970B-42EF-BD35-6A1A5165CD29}" presName="horz1" presStyleCnt="0"/>
      <dgm:spPr/>
    </dgm:pt>
    <dgm:pt modelId="{BFBD0058-8D0B-424F-9494-570491BDC788}" type="pres">
      <dgm:prSet presAssocID="{492154C7-970B-42EF-BD35-6A1A5165CD29}" presName="tx1" presStyleLbl="revTx" presStyleIdx="2" presStyleCnt="6"/>
      <dgm:spPr/>
    </dgm:pt>
    <dgm:pt modelId="{FF032922-ED54-4C83-B76E-D28EC0204B4E}" type="pres">
      <dgm:prSet presAssocID="{492154C7-970B-42EF-BD35-6A1A5165CD29}" presName="vert1" presStyleCnt="0"/>
      <dgm:spPr/>
    </dgm:pt>
    <dgm:pt modelId="{08EE45F5-9594-4E01-AE42-B27EC345821E}" type="pres">
      <dgm:prSet presAssocID="{AE5A18C0-DF1C-4F22-B63D-2F1B1EAD00C4}" presName="thickLine" presStyleLbl="alignNode1" presStyleIdx="3" presStyleCnt="6"/>
      <dgm:spPr/>
    </dgm:pt>
    <dgm:pt modelId="{D3FB640F-05BB-4397-8216-25A77C4E8560}" type="pres">
      <dgm:prSet presAssocID="{AE5A18C0-DF1C-4F22-B63D-2F1B1EAD00C4}" presName="horz1" presStyleCnt="0"/>
      <dgm:spPr/>
    </dgm:pt>
    <dgm:pt modelId="{A6033B1F-8F87-40ED-9EE4-60A197A908AE}" type="pres">
      <dgm:prSet presAssocID="{AE5A18C0-DF1C-4F22-B63D-2F1B1EAD00C4}" presName="tx1" presStyleLbl="revTx" presStyleIdx="3" presStyleCnt="6"/>
      <dgm:spPr/>
    </dgm:pt>
    <dgm:pt modelId="{7293D969-2F9B-48E8-B654-1CD8D345EC86}" type="pres">
      <dgm:prSet presAssocID="{AE5A18C0-DF1C-4F22-B63D-2F1B1EAD00C4}" presName="vert1" presStyleCnt="0"/>
      <dgm:spPr/>
    </dgm:pt>
    <dgm:pt modelId="{1DFB3137-12AB-41CD-81BC-EAF3C538D38B}" type="pres">
      <dgm:prSet presAssocID="{DEF34B0D-73E3-4DEB-A59D-1F7009766F06}" presName="thickLine" presStyleLbl="alignNode1" presStyleIdx="4" presStyleCnt="6"/>
      <dgm:spPr/>
    </dgm:pt>
    <dgm:pt modelId="{B5F15D3D-52EF-45D4-98E5-876500807163}" type="pres">
      <dgm:prSet presAssocID="{DEF34B0D-73E3-4DEB-A59D-1F7009766F06}" presName="horz1" presStyleCnt="0"/>
      <dgm:spPr/>
    </dgm:pt>
    <dgm:pt modelId="{AD6C31AA-A794-4486-B9A4-2216D7479648}" type="pres">
      <dgm:prSet presAssocID="{DEF34B0D-73E3-4DEB-A59D-1F7009766F06}" presName="tx1" presStyleLbl="revTx" presStyleIdx="4" presStyleCnt="6"/>
      <dgm:spPr/>
    </dgm:pt>
    <dgm:pt modelId="{0CD0A408-DE51-49C2-A2B2-6E5A66A72B70}" type="pres">
      <dgm:prSet presAssocID="{DEF34B0D-73E3-4DEB-A59D-1F7009766F06}" presName="vert1" presStyleCnt="0"/>
      <dgm:spPr/>
    </dgm:pt>
    <dgm:pt modelId="{5F7128EF-FE72-4EDC-A895-698C80D260EE}" type="pres">
      <dgm:prSet presAssocID="{48619ADD-CACB-40C6-9FB0-EB4CF8A0EE06}" presName="thickLine" presStyleLbl="alignNode1" presStyleIdx="5" presStyleCnt="6"/>
      <dgm:spPr/>
    </dgm:pt>
    <dgm:pt modelId="{B3F1577C-2495-459D-9404-EEB35A8B718F}" type="pres">
      <dgm:prSet presAssocID="{48619ADD-CACB-40C6-9FB0-EB4CF8A0EE06}" presName="horz1" presStyleCnt="0"/>
      <dgm:spPr/>
    </dgm:pt>
    <dgm:pt modelId="{1CA7645E-3060-4381-8B90-9B0919B8EE1F}" type="pres">
      <dgm:prSet presAssocID="{48619ADD-CACB-40C6-9FB0-EB4CF8A0EE06}" presName="tx1" presStyleLbl="revTx" presStyleIdx="5" presStyleCnt="6"/>
      <dgm:spPr/>
    </dgm:pt>
    <dgm:pt modelId="{7C9090D2-7814-44BD-B91A-4E7E9B8EB735}" type="pres">
      <dgm:prSet presAssocID="{48619ADD-CACB-40C6-9FB0-EB4CF8A0EE06}" presName="vert1" presStyleCnt="0"/>
      <dgm:spPr/>
    </dgm:pt>
  </dgm:ptLst>
  <dgm:cxnLst>
    <dgm:cxn modelId="{F826C416-D657-49A1-A349-C1E3CC34670F}" type="presOf" srcId="{10F5140C-9BA1-469B-A988-7D46676B79E9}" destId="{E282F9E2-02AE-44C7-BD15-A15769338B5C}" srcOrd="0" destOrd="0" presId="urn:microsoft.com/office/officeart/2008/layout/LinedList"/>
    <dgm:cxn modelId="{745CEE16-8C26-4E01-B13F-8610D3224C19}" srcId="{EEBACD80-7AAE-4535-83EA-1A0106FB82EC}" destId="{48619ADD-CACB-40C6-9FB0-EB4CF8A0EE06}" srcOrd="5" destOrd="0" parTransId="{8BA80F15-AD3A-46A9-A6A8-1D4FA0DE9983}" sibTransId="{6CF014AE-77F8-42F4-9547-5C07C01EF4E2}"/>
    <dgm:cxn modelId="{C3813A1E-261C-4FC5-960F-633B1E7E333E}" srcId="{EEBACD80-7AAE-4535-83EA-1A0106FB82EC}" destId="{10F5140C-9BA1-469B-A988-7D46676B79E9}" srcOrd="0" destOrd="0" parTransId="{7369D298-0AEC-48FD-BEE4-7D9DE00C1A5D}" sibTransId="{D00AE692-1839-4764-AF8D-81A2FF344C11}"/>
    <dgm:cxn modelId="{E45A8D2C-F4E5-4F17-BCF0-B45072F58CCF}" srcId="{EEBACD80-7AAE-4535-83EA-1A0106FB82EC}" destId="{79FCDC8C-00E8-4C32-8D16-86BE9C02B3F5}" srcOrd="1" destOrd="0" parTransId="{2641BDB3-2675-46A3-9683-D174AD442B4C}" sibTransId="{5DD26519-FE18-4C4D-82E1-E6BA510E6547}"/>
    <dgm:cxn modelId="{DAA99642-FB5F-4D31-B07D-76AE0F96E7F6}" type="presOf" srcId="{EEBACD80-7AAE-4535-83EA-1A0106FB82EC}" destId="{D14498D5-5DF8-49C5-BEDA-60263702843C}" srcOrd="0" destOrd="0" presId="urn:microsoft.com/office/officeart/2008/layout/LinedList"/>
    <dgm:cxn modelId="{E273BC68-F691-496D-A67C-4F62F8C6970B}" type="presOf" srcId="{79FCDC8C-00E8-4C32-8D16-86BE9C02B3F5}" destId="{47861B5C-F16D-4C57-9D36-55576E7562CC}" srcOrd="0" destOrd="0" presId="urn:microsoft.com/office/officeart/2008/layout/LinedList"/>
    <dgm:cxn modelId="{877BB76B-910E-46E1-9599-E7866BE3A9AE}" srcId="{EEBACD80-7AAE-4535-83EA-1A0106FB82EC}" destId="{492154C7-970B-42EF-BD35-6A1A5165CD29}" srcOrd="2" destOrd="0" parTransId="{5F951DC4-5826-40FC-B3EE-56363903D601}" sibTransId="{CCABFC98-BD67-45B5-B823-6DBE073FF009}"/>
    <dgm:cxn modelId="{A6E4287F-9B87-4B8C-AA77-C0A732CE399C}" type="presOf" srcId="{48619ADD-CACB-40C6-9FB0-EB4CF8A0EE06}" destId="{1CA7645E-3060-4381-8B90-9B0919B8EE1F}" srcOrd="0" destOrd="0" presId="urn:microsoft.com/office/officeart/2008/layout/LinedList"/>
    <dgm:cxn modelId="{C8AEF7B9-0D05-459D-A912-339F72A366CC}" type="presOf" srcId="{DEF34B0D-73E3-4DEB-A59D-1F7009766F06}" destId="{AD6C31AA-A794-4486-B9A4-2216D7479648}" srcOrd="0" destOrd="0" presId="urn:microsoft.com/office/officeart/2008/layout/LinedList"/>
    <dgm:cxn modelId="{ABC8B9DC-78D3-44FD-A3DA-6DAA6502411C}" type="presOf" srcId="{AE5A18C0-DF1C-4F22-B63D-2F1B1EAD00C4}" destId="{A6033B1F-8F87-40ED-9EE4-60A197A908AE}" srcOrd="0" destOrd="0" presId="urn:microsoft.com/office/officeart/2008/layout/LinedList"/>
    <dgm:cxn modelId="{F1A442EC-065F-4D7D-A79B-07D8CC0F462F}" srcId="{EEBACD80-7AAE-4535-83EA-1A0106FB82EC}" destId="{AE5A18C0-DF1C-4F22-B63D-2F1B1EAD00C4}" srcOrd="3" destOrd="0" parTransId="{8C769C92-DA0B-4CB5-B945-A9C06ADCB235}" sibTransId="{14DD2B23-2C0A-4104-B0C6-540733558042}"/>
    <dgm:cxn modelId="{8334A9EC-8847-4C02-94D0-48F976941CBE}" type="presOf" srcId="{492154C7-970B-42EF-BD35-6A1A5165CD29}" destId="{BFBD0058-8D0B-424F-9494-570491BDC788}" srcOrd="0" destOrd="0" presId="urn:microsoft.com/office/officeart/2008/layout/LinedList"/>
    <dgm:cxn modelId="{7F54E1F2-C528-4CC1-951C-47B08FFCBB00}" srcId="{EEBACD80-7AAE-4535-83EA-1A0106FB82EC}" destId="{DEF34B0D-73E3-4DEB-A59D-1F7009766F06}" srcOrd="4" destOrd="0" parTransId="{BED762BB-D340-4270-84CF-2BF2C53A19C0}" sibTransId="{489A607B-6843-4351-B0F0-4084C4A39F67}"/>
    <dgm:cxn modelId="{83D89E45-4602-44C0-9773-F80533F78ECC}" type="presParOf" srcId="{D14498D5-5DF8-49C5-BEDA-60263702843C}" destId="{43C38AE4-B294-481F-8B46-6439DE46EBC0}" srcOrd="0" destOrd="0" presId="urn:microsoft.com/office/officeart/2008/layout/LinedList"/>
    <dgm:cxn modelId="{B4E8D1DE-3586-4020-B100-2F6727636D99}" type="presParOf" srcId="{D14498D5-5DF8-49C5-BEDA-60263702843C}" destId="{277FE450-6BBC-4C1B-AE5B-E96CAD5D34C2}" srcOrd="1" destOrd="0" presId="urn:microsoft.com/office/officeart/2008/layout/LinedList"/>
    <dgm:cxn modelId="{6F78DBB5-7990-499A-A233-2112F7C4FB9F}" type="presParOf" srcId="{277FE450-6BBC-4C1B-AE5B-E96CAD5D34C2}" destId="{E282F9E2-02AE-44C7-BD15-A15769338B5C}" srcOrd="0" destOrd="0" presId="urn:microsoft.com/office/officeart/2008/layout/LinedList"/>
    <dgm:cxn modelId="{2DE4BEC3-C9D4-4972-8D66-DCB7E4C08306}" type="presParOf" srcId="{277FE450-6BBC-4C1B-AE5B-E96CAD5D34C2}" destId="{92F9BBD4-8C0D-424A-95B2-B83693933D41}" srcOrd="1" destOrd="0" presId="urn:microsoft.com/office/officeart/2008/layout/LinedList"/>
    <dgm:cxn modelId="{931E8CD3-F4E1-4B11-B803-9707E91ACBF8}" type="presParOf" srcId="{D14498D5-5DF8-49C5-BEDA-60263702843C}" destId="{97D441C8-1D29-4F1A-BA31-5183D51D084B}" srcOrd="2" destOrd="0" presId="urn:microsoft.com/office/officeart/2008/layout/LinedList"/>
    <dgm:cxn modelId="{43C6CDF1-A60D-4ADB-A3BC-E8E3BE7429BB}" type="presParOf" srcId="{D14498D5-5DF8-49C5-BEDA-60263702843C}" destId="{CB3A37D2-ADE6-4096-B05F-32A9299AA528}" srcOrd="3" destOrd="0" presId="urn:microsoft.com/office/officeart/2008/layout/LinedList"/>
    <dgm:cxn modelId="{75AFC45D-B39A-4545-BD89-8F6C3F93E03E}" type="presParOf" srcId="{CB3A37D2-ADE6-4096-B05F-32A9299AA528}" destId="{47861B5C-F16D-4C57-9D36-55576E7562CC}" srcOrd="0" destOrd="0" presId="urn:microsoft.com/office/officeart/2008/layout/LinedList"/>
    <dgm:cxn modelId="{0936B134-1D64-4917-8DCA-0E18F004E99D}" type="presParOf" srcId="{CB3A37D2-ADE6-4096-B05F-32A9299AA528}" destId="{A02EE69E-3788-44BD-B9E3-D75DAA4E6E01}" srcOrd="1" destOrd="0" presId="urn:microsoft.com/office/officeart/2008/layout/LinedList"/>
    <dgm:cxn modelId="{95446E64-76F1-47DD-B800-7470EDD74D34}" type="presParOf" srcId="{D14498D5-5DF8-49C5-BEDA-60263702843C}" destId="{278F48BF-1C5C-480C-B440-B0BDAFCB1CD1}" srcOrd="4" destOrd="0" presId="urn:microsoft.com/office/officeart/2008/layout/LinedList"/>
    <dgm:cxn modelId="{69FF0FFF-2EE1-4EAE-A2E1-A80FC0D162E3}" type="presParOf" srcId="{D14498D5-5DF8-49C5-BEDA-60263702843C}" destId="{9021D812-9EFB-4F7C-BB63-658C4A2839C1}" srcOrd="5" destOrd="0" presId="urn:microsoft.com/office/officeart/2008/layout/LinedList"/>
    <dgm:cxn modelId="{69BBF44D-0580-44C5-8E64-B0BC2031E593}" type="presParOf" srcId="{9021D812-9EFB-4F7C-BB63-658C4A2839C1}" destId="{BFBD0058-8D0B-424F-9494-570491BDC788}" srcOrd="0" destOrd="0" presId="urn:microsoft.com/office/officeart/2008/layout/LinedList"/>
    <dgm:cxn modelId="{B9B70F88-EE67-4D4B-A106-F4B428775FEF}" type="presParOf" srcId="{9021D812-9EFB-4F7C-BB63-658C4A2839C1}" destId="{FF032922-ED54-4C83-B76E-D28EC0204B4E}" srcOrd="1" destOrd="0" presId="urn:microsoft.com/office/officeart/2008/layout/LinedList"/>
    <dgm:cxn modelId="{65773D85-0D02-4CA9-A362-C990A0E1B12A}" type="presParOf" srcId="{D14498D5-5DF8-49C5-BEDA-60263702843C}" destId="{08EE45F5-9594-4E01-AE42-B27EC345821E}" srcOrd="6" destOrd="0" presId="urn:microsoft.com/office/officeart/2008/layout/LinedList"/>
    <dgm:cxn modelId="{C9EDA2C5-3408-4EB5-AB99-2EAFA450110D}" type="presParOf" srcId="{D14498D5-5DF8-49C5-BEDA-60263702843C}" destId="{D3FB640F-05BB-4397-8216-25A77C4E8560}" srcOrd="7" destOrd="0" presId="urn:microsoft.com/office/officeart/2008/layout/LinedList"/>
    <dgm:cxn modelId="{C547B3FB-CE01-43BC-9292-C5AA914092BD}" type="presParOf" srcId="{D3FB640F-05BB-4397-8216-25A77C4E8560}" destId="{A6033B1F-8F87-40ED-9EE4-60A197A908AE}" srcOrd="0" destOrd="0" presId="urn:microsoft.com/office/officeart/2008/layout/LinedList"/>
    <dgm:cxn modelId="{B27C93FA-3E5D-4AFC-9ECE-C1CC01996C80}" type="presParOf" srcId="{D3FB640F-05BB-4397-8216-25A77C4E8560}" destId="{7293D969-2F9B-48E8-B654-1CD8D345EC86}" srcOrd="1" destOrd="0" presId="urn:microsoft.com/office/officeart/2008/layout/LinedList"/>
    <dgm:cxn modelId="{3957F2B4-CBF7-4F0C-9965-268968043929}" type="presParOf" srcId="{D14498D5-5DF8-49C5-BEDA-60263702843C}" destId="{1DFB3137-12AB-41CD-81BC-EAF3C538D38B}" srcOrd="8" destOrd="0" presId="urn:microsoft.com/office/officeart/2008/layout/LinedList"/>
    <dgm:cxn modelId="{74E8EF97-477E-4C5D-B927-DBA44755084E}" type="presParOf" srcId="{D14498D5-5DF8-49C5-BEDA-60263702843C}" destId="{B5F15D3D-52EF-45D4-98E5-876500807163}" srcOrd="9" destOrd="0" presId="urn:microsoft.com/office/officeart/2008/layout/LinedList"/>
    <dgm:cxn modelId="{BEFD46EC-F654-44C1-8816-3CA957DAF443}" type="presParOf" srcId="{B5F15D3D-52EF-45D4-98E5-876500807163}" destId="{AD6C31AA-A794-4486-B9A4-2216D7479648}" srcOrd="0" destOrd="0" presId="urn:microsoft.com/office/officeart/2008/layout/LinedList"/>
    <dgm:cxn modelId="{E82663D8-44B6-4D1C-95E2-6B50ED846C24}" type="presParOf" srcId="{B5F15D3D-52EF-45D4-98E5-876500807163}" destId="{0CD0A408-DE51-49C2-A2B2-6E5A66A72B70}" srcOrd="1" destOrd="0" presId="urn:microsoft.com/office/officeart/2008/layout/LinedList"/>
    <dgm:cxn modelId="{2A31C8E7-5416-43B8-84F1-72C0CF3D8B48}" type="presParOf" srcId="{D14498D5-5DF8-49C5-BEDA-60263702843C}" destId="{5F7128EF-FE72-4EDC-A895-698C80D260EE}" srcOrd="10" destOrd="0" presId="urn:microsoft.com/office/officeart/2008/layout/LinedList"/>
    <dgm:cxn modelId="{AC61C214-3C84-491E-B33F-86A264C18D72}" type="presParOf" srcId="{D14498D5-5DF8-49C5-BEDA-60263702843C}" destId="{B3F1577C-2495-459D-9404-EEB35A8B718F}" srcOrd="11" destOrd="0" presId="urn:microsoft.com/office/officeart/2008/layout/LinedList"/>
    <dgm:cxn modelId="{3A918892-5B20-4576-B657-043C1D0A2455}" type="presParOf" srcId="{B3F1577C-2495-459D-9404-EEB35A8B718F}" destId="{1CA7645E-3060-4381-8B90-9B0919B8EE1F}" srcOrd="0" destOrd="0" presId="urn:microsoft.com/office/officeart/2008/layout/LinedList"/>
    <dgm:cxn modelId="{730D8FE0-395F-424F-BBA9-986248E1BA37}" type="presParOf" srcId="{B3F1577C-2495-459D-9404-EEB35A8B718F}" destId="{7C9090D2-7814-44BD-B91A-4E7E9B8EB73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38AE4-B294-481F-8B46-6439DE46EBC0}">
      <dsp:nvSpPr>
        <dsp:cNvPr id="0" name=""/>
        <dsp:cNvSpPr/>
      </dsp:nvSpPr>
      <dsp:spPr>
        <a:xfrm>
          <a:off x="0" y="1887"/>
          <a:ext cx="5486400" cy="0"/>
        </a:xfrm>
        <a:prstGeom prst="line">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82F9E2-02AE-44C7-BD15-A15769338B5C}">
      <dsp:nvSpPr>
        <dsp:cNvPr id="0" name=""/>
        <dsp:cNvSpPr/>
      </dsp:nvSpPr>
      <dsp:spPr>
        <a:xfrm>
          <a:off x="0" y="1887"/>
          <a:ext cx="5486400" cy="643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Arial" panose="020B0604020202020204" pitchFamily="34" charset="0"/>
              <a:cs typeface="Arial" panose="020B0604020202020204" pitchFamily="34" charset="0"/>
            </a:rPr>
            <a:t>Screening Reminders</a:t>
          </a:r>
          <a:r>
            <a:rPr lang="en-US" sz="2000" b="1" kern="1200">
              <a:solidFill>
                <a:srgbClr val="A0C65C"/>
              </a:solidFill>
              <a:latin typeface="Arial" panose="020B0604020202020204" pitchFamily="34" charset="0"/>
              <a:cs typeface="Arial" panose="020B0604020202020204" pitchFamily="34" charset="0"/>
            </a:rPr>
            <a:t>:</a:t>
          </a:r>
          <a:endParaRPr lang="en-US" sz="2000" kern="1200">
            <a:solidFill>
              <a:srgbClr val="A0C65C"/>
            </a:solidFill>
            <a:latin typeface="Arial" panose="020B0604020202020204" pitchFamily="34" charset="0"/>
            <a:cs typeface="Arial" panose="020B0604020202020204" pitchFamily="34" charset="0"/>
          </a:endParaRPr>
        </a:p>
      </dsp:txBody>
      <dsp:txXfrm>
        <a:off x="0" y="1887"/>
        <a:ext cx="5486400" cy="643631"/>
      </dsp:txXfrm>
    </dsp:sp>
    <dsp:sp modelId="{97D441C8-1D29-4F1A-BA31-5183D51D084B}">
      <dsp:nvSpPr>
        <dsp:cNvPr id="0" name=""/>
        <dsp:cNvSpPr/>
      </dsp:nvSpPr>
      <dsp:spPr>
        <a:xfrm>
          <a:off x="0" y="645518"/>
          <a:ext cx="54864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861B5C-F16D-4C57-9D36-55576E7562CC}">
      <dsp:nvSpPr>
        <dsp:cNvPr id="0" name=""/>
        <dsp:cNvSpPr/>
      </dsp:nvSpPr>
      <dsp:spPr>
        <a:xfrm>
          <a:off x="0" y="645518"/>
          <a:ext cx="5486400" cy="643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bg1"/>
              </a:solidFill>
              <a:latin typeface="Arial" panose="020B0604020202020204" pitchFamily="34" charset="0"/>
              <a:cs typeface="Arial" panose="020B0604020202020204" pitchFamily="34" charset="0"/>
            </a:rPr>
            <a:t>Applications must include Social Security numbers of all household members age 6 and older</a:t>
          </a:r>
        </a:p>
      </dsp:txBody>
      <dsp:txXfrm>
        <a:off x="0" y="645518"/>
        <a:ext cx="5486400" cy="643631"/>
      </dsp:txXfrm>
    </dsp:sp>
    <dsp:sp modelId="{278F48BF-1C5C-480C-B440-B0BDAFCB1CD1}">
      <dsp:nvSpPr>
        <dsp:cNvPr id="0" name=""/>
        <dsp:cNvSpPr/>
      </dsp:nvSpPr>
      <dsp:spPr>
        <a:xfrm>
          <a:off x="0" y="1289149"/>
          <a:ext cx="54864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BD0058-8D0B-424F-9494-570491BDC788}">
      <dsp:nvSpPr>
        <dsp:cNvPr id="0" name=""/>
        <dsp:cNvSpPr/>
      </dsp:nvSpPr>
      <dsp:spPr>
        <a:xfrm>
          <a:off x="0" y="1289149"/>
          <a:ext cx="5486400" cy="643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bg1"/>
              </a:solidFill>
              <a:latin typeface="Arial" panose="020B0604020202020204" pitchFamily="34" charset="0"/>
              <a:cs typeface="Arial" panose="020B0604020202020204" pitchFamily="34" charset="0"/>
            </a:rPr>
            <a:t>Spouses may submit a joint application</a:t>
          </a:r>
        </a:p>
      </dsp:txBody>
      <dsp:txXfrm>
        <a:off x="0" y="1289149"/>
        <a:ext cx="5486400" cy="643631"/>
      </dsp:txXfrm>
    </dsp:sp>
    <dsp:sp modelId="{08EE45F5-9594-4E01-AE42-B27EC345821E}">
      <dsp:nvSpPr>
        <dsp:cNvPr id="0" name=""/>
        <dsp:cNvSpPr/>
      </dsp:nvSpPr>
      <dsp:spPr>
        <a:xfrm>
          <a:off x="0" y="1932780"/>
          <a:ext cx="54864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033B1F-8F87-40ED-9EE4-60A197A908AE}">
      <dsp:nvSpPr>
        <dsp:cNvPr id="0" name=""/>
        <dsp:cNvSpPr/>
      </dsp:nvSpPr>
      <dsp:spPr>
        <a:xfrm>
          <a:off x="0" y="1932780"/>
          <a:ext cx="5486400" cy="643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bg1"/>
              </a:solidFill>
              <a:latin typeface="Arial" panose="020B0604020202020204" pitchFamily="34" charset="0"/>
              <a:cs typeface="Arial" panose="020B0604020202020204" pitchFamily="34" charset="0"/>
            </a:rPr>
            <a:t>Applications must be completed entirely</a:t>
          </a:r>
        </a:p>
      </dsp:txBody>
      <dsp:txXfrm>
        <a:off x="0" y="1932780"/>
        <a:ext cx="5486400" cy="643631"/>
      </dsp:txXfrm>
    </dsp:sp>
    <dsp:sp modelId="{1DFB3137-12AB-41CD-81BC-EAF3C538D38B}">
      <dsp:nvSpPr>
        <dsp:cNvPr id="0" name=""/>
        <dsp:cNvSpPr/>
      </dsp:nvSpPr>
      <dsp:spPr>
        <a:xfrm>
          <a:off x="0" y="2576411"/>
          <a:ext cx="54864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6C31AA-A794-4486-B9A4-2216D7479648}">
      <dsp:nvSpPr>
        <dsp:cNvPr id="0" name=""/>
        <dsp:cNvSpPr/>
      </dsp:nvSpPr>
      <dsp:spPr>
        <a:xfrm>
          <a:off x="0" y="2576411"/>
          <a:ext cx="5486400" cy="643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bg1"/>
              </a:solidFill>
              <a:latin typeface="Arial" panose="020B0604020202020204" pitchFamily="34" charset="0"/>
              <a:cs typeface="Arial" panose="020B0604020202020204" pitchFamily="34" charset="0"/>
            </a:rPr>
            <a:t>No whiteout on applications</a:t>
          </a:r>
        </a:p>
      </dsp:txBody>
      <dsp:txXfrm>
        <a:off x="0" y="2576411"/>
        <a:ext cx="5486400" cy="643631"/>
      </dsp:txXfrm>
    </dsp:sp>
    <dsp:sp modelId="{5F7128EF-FE72-4EDC-A895-698C80D260EE}">
      <dsp:nvSpPr>
        <dsp:cNvPr id="0" name=""/>
        <dsp:cNvSpPr/>
      </dsp:nvSpPr>
      <dsp:spPr>
        <a:xfrm>
          <a:off x="0" y="3220042"/>
          <a:ext cx="54864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A7645E-3060-4381-8B90-9B0919B8EE1F}">
      <dsp:nvSpPr>
        <dsp:cNvPr id="0" name=""/>
        <dsp:cNvSpPr/>
      </dsp:nvSpPr>
      <dsp:spPr>
        <a:xfrm>
          <a:off x="0" y="3220042"/>
          <a:ext cx="5486400" cy="643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bg1"/>
              </a:solidFill>
              <a:latin typeface="Arial" panose="020B0604020202020204" pitchFamily="34" charset="0"/>
              <a:cs typeface="Arial" panose="020B0604020202020204" pitchFamily="34" charset="0"/>
            </a:rPr>
            <a:t>***Gather the same information during recertification as required during initial certification***</a:t>
          </a:r>
        </a:p>
      </dsp:txBody>
      <dsp:txXfrm>
        <a:off x="0" y="3220042"/>
        <a:ext cx="5486400" cy="64363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43C53-A465-EF4B-A0FF-60D833E9238A}" type="datetimeFigureOut">
              <a:rPr lang="en-US" smtClean="0"/>
              <a:t>4/7/2023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9BF64-155B-134B-BBA2-DBD57FA605BB}" type="slidenum">
              <a:rPr lang="en-US" smtClean="0"/>
              <a:t>‹#›</a:t>
            </a:fld>
            <a:endParaRPr lang="en-US"/>
          </a:p>
        </p:txBody>
      </p:sp>
    </p:spTree>
    <p:extLst>
      <p:ext uri="{BB962C8B-B14F-4D97-AF65-F5344CB8AC3E}">
        <p14:creationId xmlns:p14="http://schemas.microsoft.com/office/powerpoint/2010/main" val="178160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image" Target="../media/image8.jpe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10.jpe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11.jpe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12.jpe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13.jpe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image" Target="../media/image14.jpe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15.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16.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DEE83C4D-0410-BE52-3F47-593F3736B8C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4135369" y="1202359"/>
            <a:ext cx="4892675" cy="3001963"/>
          </a:xfrm>
          <a:prstGeom prst="rect">
            <a:avLst/>
          </a:prstGeom>
        </p:spPr>
        <p:txBody>
          <a:bodyPr/>
          <a:lstStyle>
            <a:lvl1pPr marL="0" indent="0" algn="ctr">
              <a:buNone/>
              <a:defRPr sz="6000" b="1">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2847481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8A2F34A0-7FA7-EF8D-8803-37B3C3EB86E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DF088679-192E-4346-BF1B-8CFC2D70339F}"/>
              </a:ext>
            </a:extLst>
          </p:cNvPr>
          <p:cNvSpPr>
            <a:spLocks noGrp="1"/>
          </p:cNvSpPr>
          <p:nvPr>
            <p:ph type="title"/>
          </p:nvPr>
        </p:nvSpPr>
        <p:spPr>
          <a:xfrm>
            <a:off x="868016" y="1716846"/>
            <a:ext cx="5015948" cy="1730720"/>
          </a:xfrm>
          <a:prstGeom prst="rect">
            <a:avLst/>
          </a:prstGeom>
        </p:spPr>
        <p:txBody>
          <a:bodyPr/>
          <a:lstStyle>
            <a:lvl1pPr>
              <a:defRPr sz="4000" b="1">
                <a:solidFill>
                  <a:schemeClr val="tx2"/>
                </a:solidFill>
              </a:defRPr>
            </a:lvl1pPr>
          </a:lstStyle>
          <a:p>
            <a:r>
              <a:rPr lang="en-US"/>
              <a:t>Click to edit Master title style</a:t>
            </a:r>
          </a:p>
        </p:txBody>
      </p:sp>
      <p:sp>
        <p:nvSpPr>
          <p:cNvPr id="9" name="Text Placeholder 2">
            <a:extLst>
              <a:ext uri="{FF2B5EF4-FFF2-40B4-BE49-F238E27FC236}">
                <a16:creationId xmlns:a16="http://schemas.microsoft.com/office/drawing/2014/main" id="{73D43427-2749-3646-ABAF-623BBEF699C6}"/>
              </a:ext>
            </a:extLst>
          </p:cNvPr>
          <p:cNvSpPr>
            <a:spLocks noGrp="1"/>
          </p:cNvSpPr>
          <p:nvPr>
            <p:ph type="body" sz="half" idx="1"/>
          </p:nvPr>
        </p:nvSpPr>
        <p:spPr>
          <a:xfrm>
            <a:off x="7245625" y="737978"/>
            <a:ext cx="4797287" cy="5878998"/>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200" indent="0">
              <a:buClr>
                <a:srgbClr val="A0C65C"/>
              </a:buClr>
              <a:buFont typeface="Arial" panose="020B0604020202020204" pitchFamily="34" charset="0"/>
              <a:buNone/>
              <a:defRPr sz="2000">
                <a:solidFill>
                  <a:schemeClr val="bg1"/>
                </a:solidFill>
              </a:defRPr>
            </a:lvl2pPr>
            <a:lvl3pPr marL="914400" indent="0">
              <a:buClr>
                <a:srgbClr val="A0C65C"/>
              </a:buClr>
              <a:buFont typeface="Arial" panose="020B0604020202020204" pitchFamily="34" charset="0"/>
              <a:buNone/>
              <a:defRPr sz="2000">
                <a:solidFill>
                  <a:schemeClr val="bg1"/>
                </a:solidFill>
              </a:defRPr>
            </a:lvl3pPr>
            <a:lvl4pPr marL="1371600" indent="0">
              <a:buClr>
                <a:srgbClr val="A0C65C"/>
              </a:buClr>
              <a:buFont typeface="Arial" panose="020B0604020202020204" pitchFamily="34" charset="0"/>
              <a:buNone/>
              <a:defRPr sz="2000">
                <a:solidFill>
                  <a:schemeClr val="bg1"/>
                </a:solidFill>
              </a:defRPr>
            </a:lvl4pPr>
            <a:lvl5pPr marL="1828800"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22B60665-2FCA-7C47-A263-C9D96F2F1D9D}"/>
              </a:ext>
            </a:extLst>
          </p:cNvPr>
          <p:cNvSpPr>
            <a:spLocks noGrp="1"/>
          </p:cNvSpPr>
          <p:nvPr>
            <p:ph type="body" sz="quarter" idx="11" hasCustomPrompt="1"/>
          </p:nvPr>
        </p:nvSpPr>
        <p:spPr>
          <a:xfrm>
            <a:off x="868016" y="3677477"/>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Tree>
    <p:extLst>
      <p:ext uri="{BB962C8B-B14F-4D97-AF65-F5344CB8AC3E}">
        <p14:creationId xmlns:p14="http://schemas.microsoft.com/office/powerpoint/2010/main" val="2855520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9087A42C-41BA-26EE-EDAD-097A3E5EF37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D045A5B7-3D70-784A-A998-AC18BB4F9A97}"/>
              </a:ext>
            </a:extLst>
          </p:cNvPr>
          <p:cNvSpPr>
            <a:spLocks noGrp="1"/>
          </p:cNvSpPr>
          <p:nvPr>
            <p:ph idx="22" hasCustomPrompt="1"/>
          </p:nvPr>
        </p:nvSpPr>
        <p:spPr>
          <a:xfrm>
            <a:off x="7176052" y="646042"/>
            <a:ext cx="4899991" cy="6122506"/>
          </a:xfrm>
          <a:prstGeom prst="rect">
            <a:avLst/>
          </a:prstGeom>
        </p:spPr>
        <p:txBody>
          <a:bodyPr/>
          <a:lstStyle>
            <a:lvl1pPr>
              <a:buClr>
                <a:srgbClr val="A0C65C"/>
              </a:buClr>
              <a:buNone/>
              <a:defRPr>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4" name="Title 1">
            <a:extLst>
              <a:ext uri="{FF2B5EF4-FFF2-40B4-BE49-F238E27FC236}">
                <a16:creationId xmlns:a16="http://schemas.microsoft.com/office/drawing/2014/main" id="{57722662-85C0-834E-B79B-165FAE6425AB}"/>
              </a:ext>
            </a:extLst>
          </p:cNvPr>
          <p:cNvSpPr>
            <a:spLocks noGrp="1"/>
          </p:cNvSpPr>
          <p:nvPr>
            <p:ph type="title"/>
          </p:nvPr>
        </p:nvSpPr>
        <p:spPr>
          <a:xfrm>
            <a:off x="868016" y="1716846"/>
            <a:ext cx="5015948" cy="1730720"/>
          </a:xfrm>
          <a:prstGeom prst="rect">
            <a:avLst/>
          </a:prstGeom>
        </p:spPr>
        <p:txBody>
          <a:bodyPr/>
          <a:lstStyle>
            <a:lvl1pPr>
              <a:defRPr sz="4000" b="1">
                <a:solidFill>
                  <a:schemeClr val="tx2"/>
                </a:solidFill>
              </a:defRPr>
            </a:lvl1pPr>
          </a:lstStyle>
          <a:p>
            <a:r>
              <a:rPr lang="en-US"/>
              <a:t>Click to edit Master title style</a:t>
            </a:r>
          </a:p>
        </p:txBody>
      </p:sp>
      <p:sp>
        <p:nvSpPr>
          <p:cNvPr id="5" name="Text Placeholder 3">
            <a:extLst>
              <a:ext uri="{FF2B5EF4-FFF2-40B4-BE49-F238E27FC236}">
                <a16:creationId xmlns:a16="http://schemas.microsoft.com/office/drawing/2014/main" id="{B0B45444-5353-594C-8726-DB05D7A1277A}"/>
              </a:ext>
            </a:extLst>
          </p:cNvPr>
          <p:cNvSpPr>
            <a:spLocks noGrp="1"/>
          </p:cNvSpPr>
          <p:nvPr>
            <p:ph type="body" sz="quarter" idx="11" hasCustomPrompt="1"/>
          </p:nvPr>
        </p:nvSpPr>
        <p:spPr>
          <a:xfrm>
            <a:off x="868016" y="3677477"/>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Tree>
    <p:extLst>
      <p:ext uri="{BB962C8B-B14F-4D97-AF65-F5344CB8AC3E}">
        <p14:creationId xmlns:p14="http://schemas.microsoft.com/office/powerpoint/2010/main" val="3934100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A074F43-B91A-D1C3-769C-E356919D6AC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87785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42C53E9B-FEB0-25DD-9752-9FB18D141FF2}"/>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BD032773-228B-2747-BF7F-F064050D1245}"/>
              </a:ext>
            </a:extLst>
          </p:cNvPr>
          <p:cNvSpPr>
            <a:spLocks noGrp="1"/>
          </p:cNvSpPr>
          <p:nvPr>
            <p:ph type="body" sz="quarter" idx="10"/>
          </p:nvPr>
        </p:nvSpPr>
        <p:spPr>
          <a:xfrm>
            <a:off x="228738" y="2325687"/>
            <a:ext cx="4413250"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Box 19">
            <a:extLst>
              <a:ext uri="{FF2B5EF4-FFF2-40B4-BE49-F238E27FC236}">
                <a16:creationId xmlns:a16="http://schemas.microsoft.com/office/drawing/2014/main" id="{6C9E7675-822D-BE43-BD47-5044A337123B}"/>
              </a:ext>
            </a:extLst>
          </p:cNvPr>
          <p:cNvSpPr txBox="1"/>
          <p:nvPr userDrawn="1"/>
        </p:nvSpPr>
        <p:spPr>
          <a:xfrm>
            <a:off x="6648450"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21" name="TextBox 20">
            <a:extLst>
              <a:ext uri="{FF2B5EF4-FFF2-40B4-BE49-F238E27FC236}">
                <a16:creationId xmlns:a16="http://schemas.microsoft.com/office/drawing/2014/main" id="{92BAEABA-7DD5-004A-A866-ADA00AC32738}"/>
              </a:ext>
            </a:extLst>
          </p:cNvPr>
          <p:cNvSpPr txBox="1"/>
          <p:nvPr userDrawn="1"/>
        </p:nvSpPr>
        <p:spPr>
          <a:xfrm>
            <a:off x="6648450"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22" name="TextBox 21">
            <a:extLst>
              <a:ext uri="{FF2B5EF4-FFF2-40B4-BE49-F238E27FC236}">
                <a16:creationId xmlns:a16="http://schemas.microsoft.com/office/drawing/2014/main" id="{7C38CA06-E130-A144-BA99-74308B25A54B}"/>
              </a:ext>
            </a:extLst>
          </p:cNvPr>
          <p:cNvSpPr txBox="1"/>
          <p:nvPr userDrawn="1"/>
        </p:nvSpPr>
        <p:spPr>
          <a:xfrm>
            <a:off x="6648450"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23" name="TextBox 22">
            <a:extLst>
              <a:ext uri="{FF2B5EF4-FFF2-40B4-BE49-F238E27FC236}">
                <a16:creationId xmlns:a16="http://schemas.microsoft.com/office/drawing/2014/main" id="{741613DF-0F72-D048-B68E-8EA60ABFC74A}"/>
              </a:ext>
            </a:extLst>
          </p:cNvPr>
          <p:cNvSpPr txBox="1"/>
          <p:nvPr userDrawn="1"/>
        </p:nvSpPr>
        <p:spPr>
          <a:xfrm>
            <a:off x="6648450"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5" name="Text Placeholder 24">
            <a:extLst>
              <a:ext uri="{FF2B5EF4-FFF2-40B4-BE49-F238E27FC236}">
                <a16:creationId xmlns:a16="http://schemas.microsoft.com/office/drawing/2014/main" id="{9C9C1A34-654E-2C40-AD58-24EEDB70C17E}"/>
              </a:ext>
            </a:extLst>
          </p:cNvPr>
          <p:cNvSpPr>
            <a:spLocks noGrp="1"/>
          </p:cNvSpPr>
          <p:nvPr>
            <p:ph type="body" sz="quarter" idx="11"/>
          </p:nvPr>
        </p:nvSpPr>
        <p:spPr>
          <a:xfrm>
            <a:off x="7375525" y="116078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6" name="Text Placeholder 24">
            <a:extLst>
              <a:ext uri="{FF2B5EF4-FFF2-40B4-BE49-F238E27FC236}">
                <a16:creationId xmlns:a16="http://schemas.microsoft.com/office/drawing/2014/main" id="{A548377A-94E8-984A-B56A-2C0B9C6F2B6D}"/>
              </a:ext>
            </a:extLst>
          </p:cNvPr>
          <p:cNvSpPr>
            <a:spLocks noGrp="1"/>
          </p:cNvSpPr>
          <p:nvPr>
            <p:ph type="body" sz="quarter" idx="12"/>
          </p:nvPr>
        </p:nvSpPr>
        <p:spPr>
          <a:xfrm>
            <a:off x="7355647" y="249263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7" name="Text Placeholder 24">
            <a:extLst>
              <a:ext uri="{FF2B5EF4-FFF2-40B4-BE49-F238E27FC236}">
                <a16:creationId xmlns:a16="http://schemas.microsoft.com/office/drawing/2014/main" id="{E06ADF28-EAEC-164F-9F9A-8A5644D3DDA4}"/>
              </a:ext>
            </a:extLst>
          </p:cNvPr>
          <p:cNvSpPr>
            <a:spLocks noGrp="1"/>
          </p:cNvSpPr>
          <p:nvPr>
            <p:ph type="body" sz="quarter" idx="13"/>
          </p:nvPr>
        </p:nvSpPr>
        <p:spPr>
          <a:xfrm>
            <a:off x="7365587" y="3834415"/>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8" name="Text Placeholder 24">
            <a:extLst>
              <a:ext uri="{FF2B5EF4-FFF2-40B4-BE49-F238E27FC236}">
                <a16:creationId xmlns:a16="http://schemas.microsoft.com/office/drawing/2014/main" id="{200CCF54-04D0-D241-AADD-4BAC92B1D85F}"/>
              </a:ext>
            </a:extLst>
          </p:cNvPr>
          <p:cNvSpPr>
            <a:spLocks noGrp="1"/>
          </p:cNvSpPr>
          <p:nvPr>
            <p:ph type="body" sz="quarter" idx="14"/>
          </p:nvPr>
        </p:nvSpPr>
        <p:spPr>
          <a:xfrm>
            <a:off x="7395405" y="5245772"/>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2" name="Family Feud Theme Song.mp3" descr="Family Feud Theme Song.mp3">
            <a:hlinkClick r:id="" action="ppaction://media"/>
            <a:extLst>
              <a:ext uri="{FF2B5EF4-FFF2-40B4-BE49-F238E27FC236}">
                <a16:creationId xmlns:a16="http://schemas.microsoft.com/office/drawing/2014/main" id="{583AC79A-BB69-2244-B66E-8BC0D7B181F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35604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4AD5801-8AAD-4F7D-CA41-E080F6CD5600}"/>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0" name="Text Placeholder 10">
            <a:extLst>
              <a:ext uri="{FF2B5EF4-FFF2-40B4-BE49-F238E27FC236}">
                <a16:creationId xmlns:a16="http://schemas.microsoft.com/office/drawing/2014/main" id="{CCF02D4D-C3D6-2E42-AD0C-0052B6137DBB}"/>
              </a:ext>
            </a:extLst>
          </p:cNvPr>
          <p:cNvSpPr>
            <a:spLocks noGrp="1"/>
          </p:cNvSpPr>
          <p:nvPr>
            <p:ph type="body" sz="quarter" idx="10"/>
          </p:nvPr>
        </p:nvSpPr>
        <p:spPr>
          <a:xfrm>
            <a:off x="228738" y="2325687"/>
            <a:ext cx="4413250"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60E480E7-47C5-A142-BC1E-2BA46C3B3719}"/>
              </a:ext>
            </a:extLst>
          </p:cNvPr>
          <p:cNvSpPr txBox="1"/>
          <p:nvPr userDrawn="1"/>
        </p:nvSpPr>
        <p:spPr>
          <a:xfrm>
            <a:off x="6648450"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2" name="TextBox 11">
            <a:extLst>
              <a:ext uri="{FF2B5EF4-FFF2-40B4-BE49-F238E27FC236}">
                <a16:creationId xmlns:a16="http://schemas.microsoft.com/office/drawing/2014/main" id="{20A8D032-F72A-D446-B61C-8949742DBCA3}"/>
              </a:ext>
            </a:extLst>
          </p:cNvPr>
          <p:cNvSpPr txBox="1"/>
          <p:nvPr userDrawn="1"/>
        </p:nvSpPr>
        <p:spPr>
          <a:xfrm>
            <a:off x="6648450"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3" name="TextBox 12">
            <a:extLst>
              <a:ext uri="{FF2B5EF4-FFF2-40B4-BE49-F238E27FC236}">
                <a16:creationId xmlns:a16="http://schemas.microsoft.com/office/drawing/2014/main" id="{6B5E7C0A-5598-D44D-B9AE-7D9F25C1CFDB}"/>
              </a:ext>
            </a:extLst>
          </p:cNvPr>
          <p:cNvSpPr txBox="1"/>
          <p:nvPr userDrawn="1"/>
        </p:nvSpPr>
        <p:spPr>
          <a:xfrm>
            <a:off x="6648450"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4" name="TextBox 13">
            <a:extLst>
              <a:ext uri="{FF2B5EF4-FFF2-40B4-BE49-F238E27FC236}">
                <a16:creationId xmlns:a16="http://schemas.microsoft.com/office/drawing/2014/main" id="{FBF396B3-1DEA-6043-AE35-76EFCF7F46F5}"/>
              </a:ext>
            </a:extLst>
          </p:cNvPr>
          <p:cNvSpPr txBox="1"/>
          <p:nvPr userDrawn="1"/>
        </p:nvSpPr>
        <p:spPr>
          <a:xfrm>
            <a:off x="6648450"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0" name="Text Placeholder 24">
            <a:extLst>
              <a:ext uri="{FF2B5EF4-FFF2-40B4-BE49-F238E27FC236}">
                <a16:creationId xmlns:a16="http://schemas.microsoft.com/office/drawing/2014/main" id="{3DF3516E-D1B2-2A48-A361-25309F83E781}"/>
              </a:ext>
            </a:extLst>
          </p:cNvPr>
          <p:cNvSpPr>
            <a:spLocks noGrp="1"/>
          </p:cNvSpPr>
          <p:nvPr>
            <p:ph type="body" sz="quarter" idx="11"/>
          </p:nvPr>
        </p:nvSpPr>
        <p:spPr>
          <a:xfrm>
            <a:off x="7375525" y="116078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1" name="Text Placeholder 24">
            <a:extLst>
              <a:ext uri="{FF2B5EF4-FFF2-40B4-BE49-F238E27FC236}">
                <a16:creationId xmlns:a16="http://schemas.microsoft.com/office/drawing/2014/main" id="{97203ECE-D0D0-CB48-A510-FBC7FB5311DA}"/>
              </a:ext>
            </a:extLst>
          </p:cNvPr>
          <p:cNvSpPr>
            <a:spLocks noGrp="1"/>
          </p:cNvSpPr>
          <p:nvPr>
            <p:ph type="body" sz="quarter" idx="12"/>
          </p:nvPr>
        </p:nvSpPr>
        <p:spPr>
          <a:xfrm>
            <a:off x="7355647" y="249263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2" name="Text Placeholder 24">
            <a:extLst>
              <a:ext uri="{FF2B5EF4-FFF2-40B4-BE49-F238E27FC236}">
                <a16:creationId xmlns:a16="http://schemas.microsoft.com/office/drawing/2014/main" id="{0F77331B-30D3-7E4C-8532-1D9744E0DF7D}"/>
              </a:ext>
            </a:extLst>
          </p:cNvPr>
          <p:cNvSpPr>
            <a:spLocks noGrp="1"/>
          </p:cNvSpPr>
          <p:nvPr>
            <p:ph type="body" sz="quarter" idx="13"/>
          </p:nvPr>
        </p:nvSpPr>
        <p:spPr>
          <a:xfrm>
            <a:off x="7365587" y="3834415"/>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3" name="Text Placeholder 24">
            <a:extLst>
              <a:ext uri="{FF2B5EF4-FFF2-40B4-BE49-F238E27FC236}">
                <a16:creationId xmlns:a16="http://schemas.microsoft.com/office/drawing/2014/main" id="{8C53E10C-5C9B-C945-B632-3071C7B40047}"/>
              </a:ext>
            </a:extLst>
          </p:cNvPr>
          <p:cNvSpPr>
            <a:spLocks noGrp="1"/>
          </p:cNvSpPr>
          <p:nvPr>
            <p:ph type="body" sz="quarter" idx="14"/>
          </p:nvPr>
        </p:nvSpPr>
        <p:spPr>
          <a:xfrm>
            <a:off x="7395405" y="5245772"/>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67BBD614-D45C-F341-8DD7-54F067496A4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245350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E769444-75E1-7FCE-EA05-DEB6027E35A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B0896F28-3F1B-D14B-AE91-198BE40BEDE0}"/>
              </a:ext>
            </a:extLst>
          </p:cNvPr>
          <p:cNvSpPr>
            <a:spLocks noGrp="1"/>
          </p:cNvSpPr>
          <p:nvPr>
            <p:ph type="body" sz="quarter" idx="10"/>
          </p:nvPr>
        </p:nvSpPr>
        <p:spPr>
          <a:xfrm>
            <a:off x="228738" y="2325687"/>
            <a:ext cx="4413250"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598E60B-D1F3-EF41-A2B7-5F63B4C98B8A}"/>
              </a:ext>
            </a:extLst>
          </p:cNvPr>
          <p:cNvSpPr txBox="1"/>
          <p:nvPr userDrawn="1"/>
        </p:nvSpPr>
        <p:spPr>
          <a:xfrm>
            <a:off x="6648450"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7309CCB6-55E9-694C-A5BA-F161E8C4590A}"/>
              </a:ext>
            </a:extLst>
          </p:cNvPr>
          <p:cNvSpPr txBox="1"/>
          <p:nvPr userDrawn="1"/>
        </p:nvSpPr>
        <p:spPr>
          <a:xfrm>
            <a:off x="6648450"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6646423E-0F82-3647-A167-7BFE1125D5DB}"/>
              </a:ext>
            </a:extLst>
          </p:cNvPr>
          <p:cNvSpPr txBox="1"/>
          <p:nvPr userDrawn="1"/>
        </p:nvSpPr>
        <p:spPr>
          <a:xfrm>
            <a:off x="6648450"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1FB2E11A-DC3A-574E-94A2-EA812F07E8A7}"/>
              </a:ext>
            </a:extLst>
          </p:cNvPr>
          <p:cNvSpPr txBox="1"/>
          <p:nvPr userDrawn="1"/>
        </p:nvSpPr>
        <p:spPr>
          <a:xfrm>
            <a:off x="6648450"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4A586A5D-5DF4-D04C-983E-8E4FFF78E16D}"/>
              </a:ext>
            </a:extLst>
          </p:cNvPr>
          <p:cNvSpPr>
            <a:spLocks noGrp="1"/>
          </p:cNvSpPr>
          <p:nvPr>
            <p:ph type="body" sz="quarter" idx="11"/>
          </p:nvPr>
        </p:nvSpPr>
        <p:spPr>
          <a:xfrm>
            <a:off x="7375525" y="116078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F9727731-0D3B-224E-9539-895E398F9762}"/>
              </a:ext>
            </a:extLst>
          </p:cNvPr>
          <p:cNvSpPr>
            <a:spLocks noGrp="1"/>
          </p:cNvSpPr>
          <p:nvPr>
            <p:ph type="body" sz="quarter" idx="12"/>
          </p:nvPr>
        </p:nvSpPr>
        <p:spPr>
          <a:xfrm>
            <a:off x="7355647" y="249263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957BCAE9-380A-B240-8754-6B135CFF4103}"/>
              </a:ext>
            </a:extLst>
          </p:cNvPr>
          <p:cNvSpPr>
            <a:spLocks noGrp="1"/>
          </p:cNvSpPr>
          <p:nvPr>
            <p:ph type="body" sz="quarter" idx="13"/>
          </p:nvPr>
        </p:nvSpPr>
        <p:spPr>
          <a:xfrm>
            <a:off x="7365587" y="3834415"/>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63D8B5A5-D70B-E045-8841-4D6AFA31C0D0}"/>
              </a:ext>
            </a:extLst>
          </p:cNvPr>
          <p:cNvSpPr>
            <a:spLocks noGrp="1"/>
          </p:cNvSpPr>
          <p:nvPr>
            <p:ph type="body" sz="quarter" idx="14"/>
          </p:nvPr>
        </p:nvSpPr>
        <p:spPr>
          <a:xfrm>
            <a:off x="7395405" y="5245772"/>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7210D89C-C527-6040-8874-202DCAC5C7B5}"/>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0283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E6177B43-0005-79AE-5EEF-D84186EAD124}"/>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06EF498C-10F4-F443-9BCF-B525E42E45FA}"/>
              </a:ext>
            </a:extLst>
          </p:cNvPr>
          <p:cNvSpPr>
            <a:spLocks noGrp="1"/>
          </p:cNvSpPr>
          <p:nvPr>
            <p:ph type="body" sz="quarter" idx="10"/>
          </p:nvPr>
        </p:nvSpPr>
        <p:spPr>
          <a:xfrm>
            <a:off x="228738" y="2325687"/>
            <a:ext cx="4413250"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162A4C08-2448-C243-BEA3-F2AA2AB7BA5F}"/>
              </a:ext>
            </a:extLst>
          </p:cNvPr>
          <p:cNvSpPr txBox="1"/>
          <p:nvPr userDrawn="1"/>
        </p:nvSpPr>
        <p:spPr>
          <a:xfrm>
            <a:off x="6648450"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A6AC1DC6-DBDF-AF47-B742-CCE098F3F217}"/>
              </a:ext>
            </a:extLst>
          </p:cNvPr>
          <p:cNvSpPr txBox="1"/>
          <p:nvPr userDrawn="1"/>
        </p:nvSpPr>
        <p:spPr>
          <a:xfrm>
            <a:off x="6648450"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D0355477-AD12-FC42-8BEA-6ED34BAB14BE}"/>
              </a:ext>
            </a:extLst>
          </p:cNvPr>
          <p:cNvSpPr txBox="1"/>
          <p:nvPr userDrawn="1"/>
        </p:nvSpPr>
        <p:spPr>
          <a:xfrm>
            <a:off x="6648450"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E1C50511-38C5-BB47-8955-34B468265E0E}"/>
              </a:ext>
            </a:extLst>
          </p:cNvPr>
          <p:cNvSpPr txBox="1"/>
          <p:nvPr userDrawn="1"/>
        </p:nvSpPr>
        <p:spPr>
          <a:xfrm>
            <a:off x="6648450"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EC2056EE-C0F3-9E4A-B1FF-1BE272DE9E70}"/>
              </a:ext>
            </a:extLst>
          </p:cNvPr>
          <p:cNvSpPr>
            <a:spLocks noGrp="1"/>
          </p:cNvSpPr>
          <p:nvPr>
            <p:ph type="body" sz="quarter" idx="11"/>
          </p:nvPr>
        </p:nvSpPr>
        <p:spPr>
          <a:xfrm>
            <a:off x="7375525" y="116078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1515F629-C4EF-EA4C-845D-E3078BAA0004}"/>
              </a:ext>
            </a:extLst>
          </p:cNvPr>
          <p:cNvSpPr>
            <a:spLocks noGrp="1"/>
          </p:cNvSpPr>
          <p:nvPr>
            <p:ph type="body" sz="quarter" idx="12"/>
          </p:nvPr>
        </p:nvSpPr>
        <p:spPr>
          <a:xfrm>
            <a:off x="7355647" y="249263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F1339AC2-6309-A544-9145-69AFF265A055}"/>
              </a:ext>
            </a:extLst>
          </p:cNvPr>
          <p:cNvSpPr>
            <a:spLocks noGrp="1"/>
          </p:cNvSpPr>
          <p:nvPr>
            <p:ph type="body" sz="quarter" idx="13"/>
          </p:nvPr>
        </p:nvSpPr>
        <p:spPr>
          <a:xfrm>
            <a:off x="7365587" y="3834415"/>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B53E4435-0D40-334A-A18E-FA09D620E67C}"/>
              </a:ext>
            </a:extLst>
          </p:cNvPr>
          <p:cNvSpPr>
            <a:spLocks noGrp="1"/>
          </p:cNvSpPr>
          <p:nvPr>
            <p:ph type="body" sz="quarter" idx="14"/>
          </p:nvPr>
        </p:nvSpPr>
        <p:spPr>
          <a:xfrm>
            <a:off x="7395405" y="5245772"/>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3716741E-4C82-124A-9266-6FE6CCF08E6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69119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F280A484-1949-70C1-27F9-F83E4CAF34F9}"/>
              </a:ext>
            </a:extLst>
          </p:cNvPr>
          <p:cNvPicPr>
            <a:picLocks noChangeAspect="1"/>
          </p:cNvPicPr>
          <p:nvPr userDrawn="1"/>
        </p:nvPicPr>
        <p:blipFill>
          <a:blip r:embed="rId4"/>
          <a:stretch>
            <a:fillRect/>
          </a:stretch>
        </p:blipFill>
        <p:spPr>
          <a:xfrm>
            <a:off x="0" y="-727"/>
            <a:ext cx="12193292" cy="6858727"/>
          </a:xfrm>
          <a:prstGeom prst="rect">
            <a:avLst/>
          </a:prstGeom>
        </p:spPr>
      </p:pic>
      <p:sp>
        <p:nvSpPr>
          <p:cNvPr id="5" name="Text Placeholder 10">
            <a:extLst>
              <a:ext uri="{FF2B5EF4-FFF2-40B4-BE49-F238E27FC236}">
                <a16:creationId xmlns:a16="http://schemas.microsoft.com/office/drawing/2014/main" id="{01380A0F-B970-F948-9C88-EAC6F141FAC4}"/>
              </a:ext>
            </a:extLst>
          </p:cNvPr>
          <p:cNvSpPr>
            <a:spLocks noGrp="1"/>
          </p:cNvSpPr>
          <p:nvPr>
            <p:ph type="body" sz="quarter" idx="10"/>
          </p:nvPr>
        </p:nvSpPr>
        <p:spPr>
          <a:xfrm>
            <a:off x="228738" y="2325687"/>
            <a:ext cx="4413250"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3233A9C9-964C-DA4E-957C-6BC487183E35}"/>
              </a:ext>
            </a:extLst>
          </p:cNvPr>
          <p:cNvSpPr txBox="1"/>
          <p:nvPr userDrawn="1"/>
        </p:nvSpPr>
        <p:spPr>
          <a:xfrm>
            <a:off x="6648450"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7" name="TextBox 6">
            <a:extLst>
              <a:ext uri="{FF2B5EF4-FFF2-40B4-BE49-F238E27FC236}">
                <a16:creationId xmlns:a16="http://schemas.microsoft.com/office/drawing/2014/main" id="{7FB582A1-E503-434B-9E65-632BDDC09CD3}"/>
              </a:ext>
            </a:extLst>
          </p:cNvPr>
          <p:cNvSpPr txBox="1"/>
          <p:nvPr userDrawn="1"/>
        </p:nvSpPr>
        <p:spPr>
          <a:xfrm>
            <a:off x="6648450"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9" name="TextBox 8">
            <a:extLst>
              <a:ext uri="{FF2B5EF4-FFF2-40B4-BE49-F238E27FC236}">
                <a16:creationId xmlns:a16="http://schemas.microsoft.com/office/drawing/2014/main" id="{C79A2BAC-C183-E04A-8BFA-6F6FEC839881}"/>
              </a:ext>
            </a:extLst>
          </p:cNvPr>
          <p:cNvSpPr txBox="1"/>
          <p:nvPr userDrawn="1"/>
        </p:nvSpPr>
        <p:spPr>
          <a:xfrm>
            <a:off x="6648450"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0" name="TextBox 9">
            <a:extLst>
              <a:ext uri="{FF2B5EF4-FFF2-40B4-BE49-F238E27FC236}">
                <a16:creationId xmlns:a16="http://schemas.microsoft.com/office/drawing/2014/main" id="{546041FB-977E-9145-A5E6-C431CE471254}"/>
              </a:ext>
            </a:extLst>
          </p:cNvPr>
          <p:cNvSpPr txBox="1"/>
          <p:nvPr userDrawn="1"/>
        </p:nvSpPr>
        <p:spPr>
          <a:xfrm>
            <a:off x="6648450"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1" name="Text Placeholder 24">
            <a:extLst>
              <a:ext uri="{FF2B5EF4-FFF2-40B4-BE49-F238E27FC236}">
                <a16:creationId xmlns:a16="http://schemas.microsoft.com/office/drawing/2014/main" id="{D2BEA3EE-3AFF-7845-B252-883C31CBF61B}"/>
              </a:ext>
            </a:extLst>
          </p:cNvPr>
          <p:cNvSpPr>
            <a:spLocks noGrp="1"/>
          </p:cNvSpPr>
          <p:nvPr>
            <p:ph type="body" sz="quarter" idx="11"/>
          </p:nvPr>
        </p:nvSpPr>
        <p:spPr>
          <a:xfrm>
            <a:off x="7375525" y="116078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2" name="Text Placeholder 24">
            <a:extLst>
              <a:ext uri="{FF2B5EF4-FFF2-40B4-BE49-F238E27FC236}">
                <a16:creationId xmlns:a16="http://schemas.microsoft.com/office/drawing/2014/main" id="{D5EB62B3-BED4-6F4E-8793-F42650BA2CE7}"/>
              </a:ext>
            </a:extLst>
          </p:cNvPr>
          <p:cNvSpPr>
            <a:spLocks noGrp="1"/>
          </p:cNvSpPr>
          <p:nvPr>
            <p:ph type="body" sz="quarter" idx="12"/>
          </p:nvPr>
        </p:nvSpPr>
        <p:spPr>
          <a:xfrm>
            <a:off x="7355647" y="249263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845293C8-F5B1-2A44-A1C6-CC77E3AB9A7B}"/>
              </a:ext>
            </a:extLst>
          </p:cNvPr>
          <p:cNvSpPr>
            <a:spLocks noGrp="1"/>
          </p:cNvSpPr>
          <p:nvPr>
            <p:ph type="body" sz="quarter" idx="13"/>
          </p:nvPr>
        </p:nvSpPr>
        <p:spPr>
          <a:xfrm>
            <a:off x="7365587" y="3834415"/>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4" name="Text Placeholder 24">
            <a:extLst>
              <a:ext uri="{FF2B5EF4-FFF2-40B4-BE49-F238E27FC236}">
                <a16:creationId xmlns:a16="http://schemas.microsoft.com/office/drawing/2014/main" id="{B84ECFD3-EADE-C94E-BDBC-632F0DA23E29}"/>
              </a:ext>
            </a:extLst>
          </p:cNvPr>
          <p:cNvSpPr>
            <a:spLocks noGrp="1"/>
          </p:cNvSpPr>
          <p:nvPr>
            <p:ph type="body" sz="quarter" idx="14"/>
          </p:nvPr>
        </p:nvSpPr>
        <p:spPr>
          <a:xfrm>
            <a:off x="7395405" y="5245772"/>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C83ED8DC-DD87-9547-8B1C-00BD26CC953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3244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3" name="Picture 2" descr="A picture containing polygon&#10;&#10;Description automatically generated">
            <a:extLst>
              <a:ext uri="{FF2B5EF4-FFF2-40B4-BE49-F238E27FC236}">
                <a16:creationId xmlns:a16="http://schemas.microsoft.com/office/drawing/2014/main" id="{C767FB0F-12C8-CB68-15E2-B48DD28CD0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Text Placeholder 10">
            <a:extLst>
              <a:ext uri="{FF2B5EF4-FFF2-40B4-BE49-F238E27FC236}">
                <a16:creationId xmlns:a16="http://schemas.microsoft.com/office/drawing/2014/main" id="{89FAB236-F78D-D34F-9715-AF55BF2F907A}"/>
              </a:ext>
            </a:extLst>
          </p:cNvPr>
          <p:cNvSpPr>
            <a:spLocks noGrp="1"/>
          </p:cNvSpPr>
          <p:nvPr>
            <p:ph type="body" sz="quarter" idx="10"/>
          </p:nvPr>
        </p:nvSpPr>
        <p:spPr>
          <a:xfrm>
            <a:off x="228738" y="2325687"/>
            <a:ext cx="4413250"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D697C78F-01E6-0A48-BBF2-CE36A9ED672A}"/>
              </a:ext>
            </a:extLst>
          </p:cNvPr>
          <p:cNvSpPr txBox="1"/>
          <p:nvPr userDrawn="1"/>
        </p:nvSpPr>
        <p:spPr>
          <a:xfrm>
            <a:off x="6648450"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10" name="TextBox 9">
            <a:extLst>
              <a:ext uri="{FF2B5EF4-FFF2-40B4-BE49-F238E27FC236}">
                <a16:creationId xmlns:a16="http://schemas.microsoft.com/office/drawing/2014/main" id="{7BAEAB7F-C814-624B-91F0-B6781D285085}"/>
              </a:ext>
            </a:extLst>
          </p:cNvPr>
          <p:cNvSpPr txBox="1"/>
          <p:nvPr userDrawn="1"/>
        </p:nvSpPr>
        <p:spPr>
          <a:xfrm>
            <a:off x="6648450"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12" name="Text Placeholder 24">
            <a:extLst>
              <a:ext uri="{FF2B5EF4-FFF2-40B4-BE49-F238E27FC236}">
                <a16:creationId xmlns:a16="http://schemas.microsoft.com/office/drawing/2014/main" id="{DD65C5BB-289B-674F-8E39-EB3DE093D6EB}"/>
              </a:ext>
            </a:extLst>
          </p:cNvPr>
          <p:cNvSpPr>
            <a:spLocks noGrp="1"/>
          </p:cNvSpPr>
          <p:nvPr>
            <p:ph type="body" sz="quarter" idx="12"/>
          </p:nvPr>
        </p:nvSpPr>
        <p:spPr>
          <a:xfrm>
            <a:off x="7355647" y="249263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CB899627-A619-C244-B731-8042584C02B4}"/>
              </a:ext>
            </a:extLst>
          </p:cNvPr>
          <p:cNvSpPr>
            <a:spLocks noGrp="1"/>
          </p:cNvSpPr>
          <p:nvPr>
            <p:ph type="body" sz="quarter" idx="13"/>
          </p:nvPr>
        </p:nvSpPr>
        <p:spPr>
          <a:xfrm>
            <a:off x="7365587" y="3834415"/>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8" name="Family Feud Theme Song.mp3" descr="Family Feud Theme Song.mp3">
            <a:hlinkClick r:id="" action="ppaction://media"/>
            <a:extLst>
              <a:ext uri="{FF2B5EF4-FFF2-40B4-BE49-F238E27FC236}">
                <a16:creationId xmlns:a16="http://schemas.microsoft.com/office/drawing/2014/main" id="{05B6FE72-EF4C-FE4F-9350-BAB728FF8A7F}"/>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331722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pic>
        <p:nvPicPr>
          <p:cNvPr id="10" name="Picture 9" descr="A picture containing chart&#10;&#10;Description automatically generated">
            <a:extLst>
              <a:ext uri="{FF2B5EF4-FFF2-40B4-BE49-F238E27FC236}">
                <a16:creationId xmlns:a16="http://schemas.microsoft.com/office/drawing/2014/main" id="{10BA91FC-C746-5214-8730-4DD62B2B37A7}"/>
              </a:ext>
            </a:extLst>
          </p:cNvPr>
          <p:cNvPicPr>
            <a:picLocks noChangeAspect="1"/>
          </p:cNvPicPr>
          <p:nvPr userDrawn="1"/>
        </p:nvPicPr>
        <p:blipFill>
          <a:blip r:embed="rId4"/>
          <a:stretch>
            <a:fillRect/>
          </a:stretch>
        </p:blipFill>
        <p:spPr>
          <a:xfrm>
            <a:off x="0" y="-21949"/>
            <a:ext cx="12192000" cy="6858000"/>
          </a:xfrm>
          <a:prstGeom prst="rect">
            <a:avLst/>
          </a:prstGeom>
        </p:spPr>
      </p:pic>
      <p:sp>
        <p:nvSpPr>
          <p:cNvPr id="4" name="Text Placeholder 10">
            <a:extLst>
              <a:ext uri="{FF2B5EF4-FFF2-40B4-BE49-F238E27FC236}">
                <a16:creationId xmlns:a16="http://schemas.microsoft.com/office/drawing/2014/main" id="{E770A2F0-F138-5C46-8801-C4949A816990}"/>
              </a:ext>
            </a:extLst>
          </p:cNvPr>
          <p:cNvSpPr>
            <a:spLocks noGrp="1"/>
          </p:cNvSpPr>
          <p:nvPr>
            <p:ph type="body" sz="quarter" idx="10"/>
          </p:nvPr>
        </p:nvSpPr>
        <p:spPr>
          <a:xfrm>
            <a:off x="228738" y="2325687"/>
            <a:ext cx="4413250"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02479DCD-4258-7E48-9092-CE18B35B3DDB}"/>
              </a:ext>
            </a:extLst>
          </p:cNvPr>
          <p:cNvSpPr txBox="1"/>
          <p:nvPr userDrawn="1"/>
        </p:nvSpPr>
        <p:spPr>
          <a:xfrm>
            <a:off x="6648450"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EEB538DE-C5C1-B640-90C5-299916CFB428}"/>
              </a:ext>
            </a:extLst>
          </p:cNvPr>
          <p:cNvSpPr txBox="1"/>
          <p:nvPr userDrawn="1"/>
        </p:nvSpPr>
        <p:spPr>
          <a:xfrm>
            <a:off x="6648450"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26E55115-9728-2A41-AAA7-033545725DEF}"/>
              </a:ext>
            </a:extLst>
          </p:cNvPr>
          <p:cNvSpPr>
            <a:spLocks noGrp="1"/>
          </p:cNvSpPr>
          <p:nvPr>
            <p:ph type="body" sz="quarter" idx="12"/>
          </p:nvPr>
        </p:nvSpPr>
        <p:spPr>
          <a:xfrm>
            <a:off x="7355647" y="249263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1650228F-D666-7148-B387-4871136A6CA8}"/>
              </a:ext>
            </a:extLst>
          </p:cNvPr>
          <p:cNvSpPr>
            <a:spLocks noGrp="1"/>
          </p:cNvSpPr>
          <p:nvPr>
            <p:ph type="body" sz="quarter" idx="13"/>
          </p:nvPr>
        </p:nvSpPr>
        <p:spPr>
          <a:xfrm>
            <a:off x="7365587" y="3834415"/>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16A264BC-3BF9-7D47-830B-57CC0585F08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74013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picture containing funnel chart&#10;&#10;Description automatically generated">
            <a:extLst>
              <a:ext uri="{FF2B5EF4-FFF2-40B4-BE49-F238E27FC236}">
                <a16:creationId xmlns:a16="http://schemas.microsoft.com/office/drawing/2014/main" id="{229C7E51-DF91-491F-C373-6A3DFC7A0471}"/>
              </a:ext>
            </a:extLst>
          </p:cNvPr>
          <p:cNvPicPr>
            <a:picLocks noChangeAspect="1"/>
          </p:cNvPicPr>
          <p:nvPr userDrawn="1"/>
        </p:nvPicPr>
        <p:blipFill>
          <a:blip r:embed="rId2"/>
          <a:stretch>
            <a:fillRect/>
          </a:stretch>
        </p:blipFill>
        <p:spPr>
          <a:xfrm>
            <a:off x="2002" y="1126"/>
            <a:ext cx="12189998" cy="6856874"/>
          </a:xfrm>
          <a:prstGeom prst="rect">
            <a:avLst/>
          </a:prstGeom>
        </p:spPr>
      </p:pic>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1203325" y="1341506"/>
            <a:ext cx="4892675" cy="3001963"/>
          </a:xfrm>
          <a:prstGeom prst="rect">
            <a:avLst/>
          </a:prstGeom>
        </p:spPr>
        <p:txBody>
          <a:bodyPr/>
          <a:lstStyle>
            <a:lvl1pPr marL="0" indent="0" algn="ctr">
              <a:buNone/>
              <a:defRPr sz="6000" b="1">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812235" y="459601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812235" y="551649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Tree>
    <p:extLst>
      <p:ext uri="{BB962C8B-B14F-4D97-AF65-F5344CB8AC3E}">
        <p14:creationId xmlns:p14="http://schemas.microsoft.com/office/powerpoint/2010/main" val="1120915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EAC4C029-72F3-E7B7-9564-DC6BDF4847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4" name="Text Placeholder 10">
            <a:extLst>
              <a:ext uri="{FF2B5EF4-FFF2-40B4-BE49-F238E27FC236}">
                <a16:creationId xmlns:a16="http://schemas.microsoft.com/office/drawing/2014/main" id="{EC2E3BBE-0F7C-FC4A-B2CC-88FDE782B55C}"/>
              </a:ext>
            </a:extLst>
          </p:cNvPr>
          <p:cNvSpPr>
            <a:spLocks noGrp="1"/>
          </p:cNvSpPr>
          <p:nvPr>
            <p:ph type="body" sz="quarter" idx="10"/>
          </p:nvPr>
        </p:nvSpPr>
        <p:spPr>
          <a:xfrm>
            <a:off x="228738" y="2325687"/>
            <a:ext cx="4413250"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F8F18374-35D7-7442-AA13-A681C1D7C5FD}"/>
              </a:ext>
            </a:extLst>
          </p:cNvPr>
          <p:cNvSpPr txBox="1"/>
          <p:nvPr userDrawn="1"/>
        </p:nvSpPr>
        <p:spPr>
          <a:xfrm>
            <a:off x="6648450"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0419BF7F-6ADC-D04A-AED5-0D376F662003}"/>
              </a:ext>
            </a:extLst>
          </p:cNvPr>
          <p:cNvSpPr txBox="1"/>
          <p:nvPr userDrawn="1"/>
        </p:nvSpPr>
        <p:spPr>
          <a:xfrm>
            <a:off x="6648450"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DF58F1D0-6196-C040-B77A-49E8E793F169}"/>
              </a:ext>
            </a:extLst>
          </p:cNvPr>
          <p:cNvSpPr>
            <a:spLocks noGrp="1"/>
          </p:cNvSpPr>
          <p:nvPr>
            <p:ph type="body" sz="quarter" idx="12"/>
          </p:nvPr>
        </p:nvSpPr>
        <p:spPr>
          <a:xfrm>
            <a:off x="7355647" y="249263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D33285BC-C08E-9048-8DD6-7A5D33A1C7A7}"/>
              </a:ext>
            </a:extLst>
          </p:cNvPr>
          <p:cNvSpPr>
            <a:spLocks noGrp="1"/>
          </p:cNvSpPr>
          <p:nvPr>
            <p:ph type="body" sz="quarter" idx="13"/>
          </p:nvPr>
        </p:nvSpPr>
        <p:spPr>
          <a:xfrm>
            <a:off x="7365587" y="3834415"/>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8CC23744-82EE-B348-8FD9-92797255F1F6}"/>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284637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B1A814BF-80E2-1BFF-132A-D7B0CAD19B9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75099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224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E462C-9057-8BCE-5DB6-064B085F37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C44543-14E3-C021-5498-49159FA025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2D704D-BD8D-4C72-F011-C9A8065E82AE}"/>
              </a:ext>
            </a:extLst>
          </p:cNvPr>
          <p:cNvSpPr>
            <a:spLocks noGrp="1"/>
          </p:cNvSpPr>
          <p:nvPr>
            <p:ph type="dt" sz="half" idx="10"/>
          </p:nvPr>
        </p:nvSpPr>
        <p:spPr/>
        <p:txBody>
          <a:bodyPr/>
          <a:lstStyle/>
          <a:p>
            <a:fld id="{6A9F0BD9-45BA-F243-85E2-847882C82F21}" type="datetimeFigureOut">
              <a:rPr lang="en-US" smtClean="0"/>
              <a:t>4/7/2023</a:t>
            </a:fld>
            <a:endParaRPr lang="en-US"/>
          </a:p>
        </p:txBody>
      </p:sp>
      <p:sp>
        <p:nvSpPr>
          <p:cNvPr id="5" name="Footer Placeholder 4">
            <a:extLst>
              <a:ext uri="{FF2B5EF4-FFF2-40B4-BE49-F238E27FC236}">
                <a16:creationId xmlns:a16="http://schemas.microsoft.com/office/drawing/2014/main" id="{D887AC51-566F-DD2B-F514-F4FA934E50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A5D244-197F-A16B-E2C1-24DB1F0622A6}"/>
              </a:ext>
            </a:extLst>
          </p:cNvPr>
          <p:cNvSpPr>
            <a:spLocks noGrp="1"/>
          </p:cNvSpPr>
          <p:nvPr>
            <p:ph type="sldNum" sz="quarter" idx="12"/>
          </p:nvPr>
        </p:nvSpPr>
        <p:spPr/>
        <p:txBody>
          <a:bodyPr/>
          <a:lstStyle/>
          <a:p>
            <a:fld id="{B4E18952-5ABD-1841-ABEF-5732358DDB32}" type="slidenum">
              <a:rPr lang="en-US" smtClean="0"/>
              <a:t>‹#›</a:t>
            </a:fld>
            <a:endParaRPr lang="en-US"/>
          </a:p>
        </p:txBody>
      </p:sp>
    </p:spTree>
    <p:extLst>
      <p:ext uri="{BB962C8B-B14F-4D97-AF65-F5344CB8AC3E}">
        <p14:creationId xmlns:p14="http://schemas.microsoft.com/office/powerpoint/2010/main" val="3692491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A935ACEB-49CE-BFE5-E6FC-2370372B2C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718930" y="961473"/>
            <a:ext cx="863379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2" y="4813093"/>
            <a:ext cx="2362200" cy="1090750"/>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6" y="2605437"/>
            <a:ext cx="2110382"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2" y="2605437"/>
            <a:ext cx="2110382"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0" y="2569881"/>
            <a:ext cx="2110382"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6" y="2605437"/>
            <a:ext cx="2110382"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4256419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B2AB75F2-EE57-DEEC-2E83-BB6562BCBDE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8">
            <a:extLst>
              <a:ext uri="{FF2B5EF4-FFF2-40B4-BE49-F238E27FC236}">
                <a16:creationId xmlns:a16="http://schemas.microsoft.com/office/drawing/2014/main" id="{95921DC8-934C-D343-8075-AF48250B93B1}"/>
              </a:ext>
            </a:extLst>
          </p:cNvPr>
          <p:cNvSpPr>
            <a:spLocks noGrp="1"/>
          </p:cNvSpPr>
          <p:nvPr>
            <p:ph type="title"/>
          </p:nvPr>
        </p:nvSpPr>
        <p:spPr>
          <a:xfrm>
            <a:off x="689113" y="613604"/>
            <a:ext cx="8633791" cy="590264"/>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24F2E60C-7A3B-7D42-BD06-2F6B17FB85A4}"/>
              </a:ext>
            </a:extLst>
          </p:cNvPr>
          <p:cNvSpPr>
            <a:spLocks noGrp="1"/>
          </p:cNvSpPr>
          <p:nvPr>
            <p:ph type="body" sz="quarter" idx="10"/>
          </p:nvPr>
        </p:nvSpPr>
        <p:spPr>
          <a:xfrm>
            <a:off x="688975" y="1600269"/>
            <a:ext cx="11058525" cy="4870105"/>
          </a:xfrm>
          <a:prstGeom prst="rect">
            <a:avLst/>
          </a:prstGeo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3751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D1887EB3-7C30-F7B2-2689-C8478EF04F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6" y="593725"/>
            <a:ext cx="5801140"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5" y="1948069"/>
            <a:ext cx="6198705" cy="4750905"/>
          </a:xfrm>
          <a:prstGeom prst="rect">
            <a:avLst/>
          </a:prstGeom>
        </p:spPr>
        <p:txBody>
          <a:bodyPr/>
          <a:lstStyle>
            <a:lvl1pPr marL="342900" indent="-342900">
              <a:buClr>
                <a:srgbClr val="A0C65C"/>
              </a:buClr>
              <a:buFont typeface="Arial" panose="020B0604020202020204" pitchFamily="34" charset="0"/>
              <a:buChar char="•"/>
              <a:defRPr sz="2000">
                <a:solidFill>
                  <a:schemeClr val="bg1"/>
                </a:solidFill>
              </a:defRPr>
            </a:lvl1pPr>
            <a:lvl2pPr marL="742950" indent="-285750">
              <a:buClr>
                <a:srgbClr val="A0C65C"/>
              </a:buClr>
              <a:buFont typeface="Arial" panose="020B0604020202020204" pitchFamily="34" charset="0"/>
              <a:buChar char="•"/>
              <a:defRPr sz="2000">
                <a:solidFill>
                  <a:schemeClr val="bg1"/>
                </a:solidFill>
              </a:defRPr>
            </a:lvl2pPr>
            <a:lvl3pPr marL="1143000" indent="-228600">
              <a:buClr>
                <a:srgbClr val="A0C65C"/>
              </a:buClr>
              <a:buFont typeface="Arial" panose="020B0604020202020204" pitchFamily="34" charset="0"/>
              <a:buChar char="•"/>
              <a:defRPr sz="2000">
                <a:solidFill>
                  <a:schemeClr val="bg1"/>
                </a:solidFill>
              </a:defRPr>
            </a:lvl3pPr>
            <a:lvl4pPr marL="1600200" indent="-228600">
              <a:buClr>
                <a:srgbClr val="A0C65C"/>
              </a:buClr>
              <a:buFont typeface="Arial" panose="020B0604020202020204" pitchFamily="34" charset="0"/>
              <a:buChar char="•"/>
              <a:defRPr sz="2000">
                <a:solidFill>
                  <a:schemeClr val="bg1"/>
                </a:solidFill>
              </a:defRPr>
            </a:lvl4pPr>
            <a:lvl5pPr marL="2057400" indent="-228600">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7243969" y="593724"/>
            <a:ext cx="4731026" cy="6105249"/>
          </a:xfrm>
          <a:prstGeom prst="rect">
            <a:avLst/>
          </a:prstGeom>
        </p:spPr>
        <p:txBody>
          <a:bodyPr/>
          <a:lstStyle>
            <a:lvl1pPr>
              <a:buClr>
                <a:srgbClr val="A0C65C"/>
              </a:buClr>
              <a:buNone/>
              <a:defRPr>
                <a:solidFill>
                  <a:schemeClr val="bg1"/>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660791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05B2501B-F9B8-546D-61C7-1A7ECEB8D3E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5039139" y="541544"/>
            <a:ext cx="6977270"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2">
            <a:extLst>
              <a:ext uri="{FF2B5EF4-FFF2-40B4-BE49-F238E27FC236}">
                <a16:creationId xmlns:a16="http://schemas.microsoft.com/office/drawing/2014/main" id="{84B661CC-3A6F-4C40-87B4-71E36647F450}"/>
              </a:ext>
            </a:extLst>
          </p:cNvPr>
          <p:cNvSpPr>
            <a:spLocks noGrp="1"/>
          </p:cNvSpPr>
          <p:nvPr>
            <p:ph type="body" sz="half" idx="1"/>
          </p:nvPr>
        </p:nvSpPr>
        <p:spPr>
          <a:xfrm>
            <a:off x="5039139" y="1828800"/>
            <a:ext cx="6977270" cy="4820477"/>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200" indent="0">
              <a:buClr>
                <a:srgbClr val="A0C65C"/>
              </a:buClr>
              <a:buFont typeface="Arial" panose="020B0604020202020204" pitchFamily="34" charset="0"/>
              <a:buNone/>
              <a:defRPr sz="2000">
                <a:solidFill>
                  <a:schemeClr val="bg1"/>
                </a:solidFill>
              </a:defRPr>
            </a:lvl2pPr>
            <a:lvl3pPr marL="914400" indent="0">
              <a:buClr>
                <a:srgbClr val="A0C65C"/>
              </a:buClr>
              <a:buFont typeface="Arial" panose="020B0604020202020204" pitchFamily="34" charset="0"/>
              <a:buNone/>
              <a:defRPr sz="2000">
                <a:solidFill>
                  <a:schemeClr val="bg1"/>
                </a:solidFill>
              </a:defRPr>
            </a:lvl3pPr>
            <a:lvl4pPr marL="1371600" indent="0">
              <a:buClr>
                <a:srgbClr val="A0C65C"/>
              </a:buClr>
              <a:buFont typeface="Arial" panose="020B0604020202020204" pitchFamily="34" charset="0"/>
              <a:buNone/>
              <a:defRPr sz="2000">
                <a:solidFill>
                  <a:schemeClr val="bg1"/>
                </a:solidFill>
              </a:defRPr>
            </a:lvl4pPr>
            <a:lvl5pPr marL="1828800"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9027EAA-B98C-EF4B-9810-3D125E17A7A5}"/>
              </a:ext>
            </a:extLst>
          </p:cNvPr>
          <p:cNvSpPr>
            <a:spLocks noGrp="1"/>
          </p:cNvSpPr>
          <p:nvPr>
            <p:ph idx="22" hasCustomPrompt="1"/>
          </p:nvPr>
        </p:nvSpPr>
        <p:spPr>
          <a:xfrm>
            <a:off x="175591" y="1160393"/>
            <a:ext cx="4267200" cy="5488885"/>
          </a:xfrm>
          <a:prstGeom prst="rect">
            <a:avLst/>
          </a:prstGeom>
        </p:spPr>
        <p:txBody>
          <a:bodyPr/>
          <a:lstStyle>
            <a:lvl1pPr>
              <a:buClr>
                <a:srgbClr val="A0C65C"/>
              </a:buClr>
              <a:buNone/>
              <a:defRPr>
                <a:solidFill>
                  <a:schemeClr val="bg1"/>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2927724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401B5134-94F1-88C4-B6A1-8098544418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8">
            <a:extLst>
              <a:ext uri="{FF2B5EF4-FFF2-40B4-BE49-F238E27FC236}">
                <a16:creationId xmlns:a16="http://schemas.microsoft.com/office/drawing/2014/main" id="{3D73DF93-F4D3-174A-A033-8D0151AC85D6}"/>
              </a:ext>
            </a:extLst>
          </p:cNvPr>
          <p:cNvSpPr>
            <a:spLocks noGrp="1"/>
          </p:cNvSpPr>
          <p:nvPr>
            <p:ph type="title"/>
          </p:nvPr>
        </p:nvSpPr>
        <p:spPr>
          <a:xfrm>
            <a:off x="258417" y="636105"/>
            <a:ext cx="11668540" cy="628787"/>
          </a:xfrm>
          <a:prstGeom prst="rect">
            <a:avLst/>
          </a:prstGeom>
        </p:spPr>
        <p:txBody>
          <a:bodyPr/>
          <a:lstStyle>
            <a:lvl1pPr>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2">
            <a:extLst>
              <a:ext uri="{FF2B5EF4-FFF2-40B4-BE49-F238E27FC236}">
                <a16:creationId xmlns:a16="http://schemas.microsoft.com/office/drawing/2014/main" id="{C1ECC511-C260-C44A-B3D8-D1B7716EDD77}"/>
              </a:ext>
            </a:extLst>
          </p:cNvPr>
          <p:cNvSpPr>
            <a:spLocks noGrp="1"/>
          </p:cNvSpPr>
          <p:nvPr>
            <p:ph type="body" sz="half" idx="1"/>
          </p:nvPr>
        </p:nvSpPr>
        <p:spPr>
          <a:xfrm>
            <a:off x="258417" y="1431235"/>
            <a:ext cx="11668540" cy="5247860"/>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200" indent="0">
              <a:buClr>
                <a:srgbClr val="A0C65C"/>
              </a:buClr>
              <a:buFont typeface="Arial" panose="020B0604020202020204" pitchFamily="34" charset="0"/>
              <a:buNone/>
              <a:defRPr sz="2000">
                <a:solidFill>
                  <a:schemeClr val="bg1"/>
                </a:solidFill>
              </a:defRPr>
            </a:lvl2pPr>
            <a:lvl3pPr marL="914400" indent="0">
              <a:buClr>
                <a:srgbClr val="A0C65C"/>
              </a:buClr>
              <a:buFont typeface="Arial" panose="020B0604020202020204" pitchFamily="34" charset="0"/>
              <a:buNone/>
              <a:defRPr sz="2000">
                <a:solidFill>
                  <a:schemeClr val="bg1"/>
                </a:solidFill>
              </a:defRPr>
            </a:lvl3pPr>
            <a:lvl4pPr marL="1371600" indent="0">
              <a:buClr>
                <a:srgbClr val="A0C65C"/>
              </a:buClr>
              <a:buFont typeface="Arial" panose="020B0604020202020204" pitchFamily="34" charset="0"/>
              <a:buNone/>
              <a:defRPr sz="2000">
                <a:solidFill>
                  <a:schemeClr val="bg1"/>
                </a:solidFill>
              </a:defRPr>
            </a:lvl4pPr>
            <a:lvl5pPr marL="1828800"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8381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D859B1F6-3B4E-0444-C3E0-9E7F8037AB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itle 8">
            <a:extLst>
              <a:ext uri="{FF2B5EF4-FFF2-40B4-BE49-F238E27FC236}">
                <a16:creationId xmlns:a16="http://schemas.microsoft.com/office/drawing/2014/main" id="{9DDDAFE0-3230-FB40-81AE-15E66CFD246A}"/>
              </a:ext>
            </a:extLst>
          </p:cNvPr>
          <p:cNvSpPr>
            <a:spLocks noGrp="1"/>
          </p:cNvSpPr>
          <p:nvPr>
            <p:ph type="title"/>
          </p:nvPr>
        </p:nvSpPr>
        <p:spPr>
          <a:xfrm>
            <a:off x="171174" y="596349"/>
            <a:ext cx="11841984" cy="645555"/>
          </a:xfrm>
          <a:prstGeom prst="rect">
            <a:avLst/>
          </a:prstGeom>
        </p:spPr>
        <p:txBody>
          <a:bodyPr/>
          <a:lstStyle>
            <a:lvl1pPr>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1CEDF5F6-D4B2-DE4D-8128-D770B41128A6}"/>
              </a:ext>
            </a:extLst>
          </p:cNvPr>
          <p:cNvSpPr>
            <a:spLocks noGrp="1"/>
          </p:cNvSpPr>
          <p:nvPr>
            <p:ph idx="10"/>
          </p:nvPr>
        </p:nvSpPr>
        <p:spPr>
          <a:xfrm>
            <a:off x="161235" y="1341784"/>
            <a:ext cx="11855174" cy="5357190"/>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204790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E1594B9F-D2F3-D46C-8D31-B6164B2430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2600739" y="752753"/>
            <a:ext cx="8923130" cy="628787"/>
          </a:xfrm>
          <a:prstGeom prst="rect">
            <a:avLst/>
          </a:prstGeom>
        </p:spPr>
        <p:txBody>
          <a:bodyPr/>
          <a:lstStyle>
            <a:lvl1pPr>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1935921" y="1381540"/>
            <a:ext cx="8385314" cy="5476460"/>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2511287" y="1679713"/>
            <a:ext cx="7229061" cy="4412973"/>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1348601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206297"/>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hyperlink" Target="mailto:Johnny.Cratic@houstontx.gov" TargetMode="External"/><Relationship Id="rId7" Type="http://schemas.openxmlformats.org/officeDocument/2006/relationships/image" Target="../media/image21.jpeg"/><Relationship Id="rId2" Type="http://schemas.openxmlformats.org/officeDocument/2006/relationships/hyperlink" Target="mailto:Kionnedra.Johnson@houstontx.gov" TargetMode="Externa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hyperlink" Target="mailto:Karen.Franklin@houstontx.gov" TargetMode="External"/><Relationship Id="rId4" Type="http://schemas.openxmlformats.org/officeDocument/2006/relationships/hyperlink" Target="mailto:Ashley.Lewis@houstontx.gov" TargetMode="External"/><Relationship Id="rId9" Type="http://schemas.openxmlformats.org/officeDocument/2006/relationships/image" Target="../media/image2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hyperlink" Target="https://houstontx.gov/housing/multifamily.html#property" TargetMode="Externa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hyperlink" Target="../Forms/Quarterly%20Compliance%20Report%20Tools/HCDD%20Quarterly%20Compliance%20Report-%2012-21-2011.xls" TargetMode="Externa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2.jpeg"/><Relationship Id="rId4" Type="http://schemas.openxmlformats.org/officeDocument/2006/relationships/image" Target="../media/image3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hyperlink" Target="http://www.hudexchange.info/programs/home/home-income-limits/"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1471EF-8F24-5D4B-961D-9294836CDF8E}"/>
              </a:ext>
            </a:extLst>
          </p:cNvPr>
          <p:cNvSpPr>
            <a:spLocks noGrp="1"/>
          </p:cNvSpPr>
          <p:nvPr>
            <p:ph type="body" sz="quarter" idx="10"/>
          </p:nvPr>
        </p:nvSpPr>
        <p:spPr>
          <a:xfrm>
            <a:off x="3619175" y="2382229"/>
            <a:ext cx="7663341" cy="3001963"/>
          </a:xfrm>
        </p:spPr>
        <p:txBody>
          <a:bodyPr/>
          <a:lstStyle/>
          <a:p>
            <a:r>
              <a:rPr lang="en-US" sz="4000"/>
              <a:t>Portfolio Compliance</a:t>
            </a:r>
            <a:br>
              <a:rPr lang="en-US" sz="5400"/>
            </a:br>
            <a:r>
              <a:rPr lang="en-US" sz="4000"/>
              <a:t>Technical Assistance Training</a:t>
            </a:r>
          </a:p>
        </p:txBody>
      </p:sp>
      <p:sp>
        <p:nvSpPr>
          <p:cNvPr id="3" name="Text Placeholder 2">
            <a:extLst>
              <a:ext uri="{FF2B5EF4-FFF2-40B4-BE49-F238E27FC236}">
                <a16:creationId xmlns:a16="http://schemas.microsoft.com/office/drawing/2014/main" id="{1424EB92-4C07-FF48-9B64-CAAF6C18DB62}"/>
              </a:ext>
            </a:extLst>
          </p:cNvPr>
          <p:cNvSpPr>
            <a:spLocks noGrp="1"/>
          </p:cNvSpPr>
          <p:nvPr>
            <p:ph type="body" sz="quarter" idx="4294967295"/>
          </p:nvPr>
        </p:nvSpPr>
        <p:spPr>
          <a:xfrm>
            <a:off x="8736013" y="2538413"/>
            <a:ext cx="3455987" cy="762000"/>
          </a:xfrm>
          <a:prstGeom prst="rect">
            <a:avLst/>
          </a:prstGeom>
        </p:spPr>
        <p:txBody>
          <a:bodyPr lIns="91440" tIns="45720" rIns="91440" bIns="45720" anchor="t"/>
          <a:lstStyle/>
          <a:p>
            <a:pPr marL="342900" lvl="0" indent="-342900">
              <a:lnSpc>
                <a:spcPct val="100000"/>
              </a:lnSpc>
              <a:spcBef>
                <a:spcPct val="20000"/>
              </a:spcBef>
              <a:buClr>
                <a:srgbClr val="A0C65C"/>
              </a:buClr>
            </a:pPr>
            <a:endParaRPr lang="en-US"/>
          </a:p>
          <a:p>
            <a:pPr marL="342900" lvl="0" indent="-342900">
              <a:lnSpc>
                <a:spcPct val="100000"/>
              </a:lnSpc>
              <a:spcBef>
                <a:spcPct val="20000"/>
              </a:spcBef>
              <a:buClr>
                <a:srgbClr val="A0C65C"/>
              </a:buClr>
            </a:pPr>
            <a:endParaRPr lang="en-US" sz="1600">
              <a:cs typeface="Arial"/>
            </a:endParaRPr>
          </a:p>
        </p:txBody>
      </p:sp>
      <p:sp>
        <p:nvSpPr>
          <p:cNvPr id="4" name="Text Placeholder 3">
            <a:extLst>
              <a:ext uri="{FF2B5EF4-FFF2-40B4-BE49-F238E27FC236}">
                <a16:creationId xmlns:a16="http://schemas.microsoft.com/office/drawing/2014/main" id="{A34B86AF-9713-2D41-A562-8EFD9141D725}"/>
              </a:ext>
            </a:extLst>
          </p:cNvPr>
          <p:cNvSpPr>
            <a:spLocks noGrp="1"/>
          </p:cNvSpPr>
          <p:nvPr>
            <p:ph type="body" sz="quarter" idx="4294967295"/>
          </p:nvPr>
        </p:nvSpPr>
        <p:spPr>
          <a:xfrm>
            <a:off x="4732225" y="3770605"/>
            <a:ext cx="5437239" cy="762000"/>
          </a:xfrm>
          <a:prstGeom prst="rect">
            <a:avLst/>
          </a:prstGeom>
        </p:spPr>
        <p:txBody>
          <a:bodyPr lIns="91440" tIns="45720" rIns="91440" bIns="45720" anchor="t"/>
          <a:lstStyle/>
          <a:p>
            <a:pPr marL="0" indent="0" algn="ctr">
              <a:lnSpc>
                <a:spcPct val="100000"/>
              </a:lnSpc>
              <a:spcBef>
                <a:spcPct val="20000"/>
              </a:spcBef>
              <a:buClr>
                <a:srgbClr val="A0C65C"/>
              </a:buClr>
              <a:buNone/>
            </a:pPr>
            <a:r>
              <a:rPr lang="en-US" sz="2400">
                <a:solidFill>
                  <a:schemeClr val="tx2"/>
                </a:solidFill>
              </a:rPr>
              <a:t>January 25, 2023</a:t>
            </a:r>
          </a:p>
        </p:txBody>
      </p:sp>
    </p:spTree>
    <p:extLst>
      <p:ext uri="{BB962C8B-B14F-4D97-AF65-F5344CB8AC3E}">
        <p14:creationId xmlns:p14="http://schemas.microsoft.com/office/powerpoint/2010/main" val="3895350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rmAutofit fontScale="90000"/>
          </a:bodyPr>
          <a:lstStyle/>
          <a:p>
            <a:r>
              <a:rPr lang="en-US"/>
              <a:t>Tenant Certification</a:t>
            </a:r>
          </a:p>
        </p:txBody>
      </p:sp>
      <p:sp>
        <p:nvSpPr>
          <p:cNvPr id="7" name="Text Placeholder 2">
            <a:extLst>
              <a:ext uri="{FF2B5EF4-FFF2-40B4-BE49-F238E27FC236}">
                <a16:creationId xmlns:a16="http://schemas.microsoft.com/office/drawing/2014/main" id="{B9F4BDBA-81BC-9B44-BEB0-CD163AAA333E}"/>
              </a:ext>
            </a:extLst>
          </p:cNvPr>
          <p:cNvSpPr>
            <a:spLocks noGrp="1"/>
          </p:cNvSpPr>
          <p:nvPr>
            <p:ph type="body" sz="quarter" idx="10"/>
          </p:nvPr>
        </p:nvSpPr>
        <p:spPr>
          <a:xfrm>
            <a:off x="1332103" y="2512518"/>
            <a:ext cx="3849497" cy="2097087"/>
          </a:xfrm>
        </p:spPr>
        <p:txBody>
          <a:bodyPr>
            <a:normAutofit/>
          </a:bodyPr>
          <a:lstStyle/>
          <a:p>
            <a:pPr marL="0" indent="0">
              <a:buNone/>
            </a:pPr>
            <a:r>
              <a:rPr lang="en-US" sz="2400" b="1">
                <a:solidFill>
                  <a:srgbClr val="009FDA"/>
                </a:solidFill>
              </a:rPr>
              <a:t>Section A: </a:t>
            </a:r>
            <a:br>
              <a:rPr lang="en-US" sz="2400" b="1">
                <a:solidFill>
                  <a:srgbClr val="009FDA"/>
                </a:solidFill>
              </a:rPr>
            </a:br>
            <a:r>
              <a:rPr lang="en-US" sz="2400">
                <a:solidFill>
                  <a:srgbClr val="009FDA"/>
                </a:solidFill>
              </a:rPr>
              <a:t>Tenant Eligibility</a:t>
            </a:r>
          </a:p>
          <a:p>
            <a:pPr marL="0" indent="0">
              <a:buNone/>
            </a:pPr>
            <a:r>
              <a:rPr lang="en-US" sz="2400" b="1"/>
              <a:t>Step 2- Screening: </a:t>
            </a:r>
            <a:r>
              <a:rPr lang="en-US" sz="2400"/>
              <a:t>Household Composition</a:t>
            </a:r>
          </a:p>
        </p:txBody>
      </p:sp>
      <p:sp>
        <p:nvSpPr>
          <p:cNvPr id="5" name="Text Placeholder 2">
            <a:extLst>
              <a:ext uri="{FF2B5EF4-FFF2-40B4-BE49-F238E27FC236}">
                <a16:creationId xmlns:a16="http://schemas.microsoft.com/office/drawing/2014/main" id="{BF7E0AA1-6007-7C48-8396-4A650776EEA8}"/>
              </a:ext>
            </a:extLst>
          </p:cNvPr>
          <p:cNvSpPr txBox="1">
            <a:spLocks/>
          </p:cNvSpPr>
          <p:nvPr/>
        </p:nvSpPr>
        <p:spPr>
          <a:xfrm>
            <a:off x="5955445" y="2209803"/>
            <a:ext cx="5283200" cy="3069334"/>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chemeClr val="tx1"/>
              </a:buClr>
              <a:buNone/>
            </a:pPr>
            <a:r>
              <a:rPr lang="en-US" sz="2400">
                <a:solidFill>
                  <a:schemeClr val="bg1"/>
                </a:solidFill>
              </a:rPr>
              <a:t>Household member classifications:</a:t>
            </a:r>
          </a:p>
          <a:p>
            <a:pPr>
              <a:buClr>
                <a:schemeClr val="tx1"/>
              </a:buClr>
            </a:pPr>
            <a:r>
              <a:rPr lang="en-US" sz="2400">
                <a:solidFill>
                  <a:schemeClr val="bg1"/>
                </a:solidFill>
              </a:rPr>
              <a:t>Head</a:t>
            </a:r>
          </a:p>
          <a:p>
            <a:pPr>
              <a:buClr>
                <a:schemeClr val="tx1"/>
              </a:buClr>
            </a:pPr>
            <a:r>
              <a:rPr lang="en-US" sz="2400">
                <a:solidFill>
                  <a:schemeClr val="bg1"/>
                </a:solidFill>
              </a:rPr>
              <a:t>Spouse</a:t>
            </a:r>
          </a:p>
          <a:p>
            <a:pPr>
              <a:buClr>
                <a:schemeClr val="tx1"/>
              </a:buClr>
            </a:pPr>
            <a:r>
              <a:rPr lang="en-US" sz="2400">
                <a:solidFill>
                  <a:schemeClr val="bg1"/>
                </a:solidFill>
              </a:rPr>
              <a:t>Co-Head</a:t>
            </a:r>
          </a:p>
          <a:p>
            <a:pPr>
              <a:buClr>
                <a:schemeClr val="tx1"/>
              </a:buClr>
            </a:pPr>
            <a:r>
              <a:rPr lang="en-US" sz="2400">
                <a:solidFill>
                  <a:schemeClr val="bg1"/>
                </a:solidFill>
              </a:rPr>
              <a:t>Dependents</a:t>
            </a:r>
          </a:p>
        </p:txBody>
      </p:sp>
    </p:spTree>
    <p:extLst>
      <p:ext uri="{BB962C8B-B14F-4D97-AF65-F5344CB8AC3E}">
        <p14:creationId xmlns:p14="http://schemas.microsoft.com/office/powerpoint/2010/main" val="2998030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rmAutofit fontScale="90000"/>
          </a:bodyPr>
          <a:lstStyle/>
          <a:p>
            <a:r>
              <a:rPr lang="en-US"/>
              <a:t>Tenant Certification</a:t>
            </a:r>
          </a:p>
        </p:txBody>
      </p:sp>
      <p:sp>
        <p:nvSpPr>
          <p:cNvPr id="7" name="Text Placeholder 2">
            <a:extLst>
              <a:ext uri="{FF2B5EF4-FFF2-40B4-BE49-F238E27FC236}">
                <a16:creationId xmlns:a16="http://schemas.microsoft.com/office/drawing/2014/main" id="{8981E10D-969C-604F-9F7A-C82F0377FC7D}"/>
              </a:ext>
            </a:extLst>
          </p:cNvPr>
          <p:cNvSpPr>
            <a:spLocks noGrp="1"/>
          </p:cNvSpPr>
          <p:nvPr>
            <p:ph type="body" sz="quarter" idx="10"/>
          </p:nvPr>
        </p:nvSpPr>
        <p:spPr>
          <a:xfrm>
            <a:off x="1332103" y="2512518"/>
            <a:ext cx="3849497" cy="2097087"/>
          </a:xfrm>
        </p:spPr>
        <p:txBody>
          <a:bodyPr>
            <a:normAutofit/>
          </a:bodyPr>
          <a:lstStyle/>
          <a:p>
            <a:pPr marL="0" indent="0">
              <a:buNone/>
            </a:pPr>
            <a:r>
              <a:rPr lang="en-US" sz="2400" b="1">
                <a:solidFill>
                  <a:srgbClr val="009FDA"/>
                </a:solidFill>
              </a:rPr>
              <a:t>Section A: </a:t>
            </a:r>
            <a:br>
              <a:rPr lang="en-US" sz="2400" b="1">
                <a:solidFill>
                  <a:srgbClr val="009FDA"/>
                </a:solidFill>
              </a:rPr>
            </a:br>
            <a:r>
              <a:rPr lang="en-US" sz="2400">
                <a:solidFill>
                  <a:srgbClr val="009FDA"/>
                </a:solidFill>
              </a:rPr>
              <a:t>Tenant Eligibility</a:t>
            </a:r>
          </a:p>
          <a:p>
            <a:pPr marL="0" indent="0">
              <a:buNone/>
            </a:pPr>
            <a:r>
              <a:rPr lang="en-US" sz="2400" b="1"/>
              <a:t>Step 2- Screening: </a:t>
            </a:r>
            <a:r>
              <a:rPr lang="en-US" sz="2400"/>
              <a:t>Household Composition</a:t>
            </a:r>
          </a:p>
        </p:txBody>
      </p:sp>
      <p:sp>
        <p:nvSpPr>
          <p:cNvPr id="5" name="Text Placeholder 2">
            <a:extLst>
              <a:ext uri="{FF2B5EF4-FFF2-40B4-BE49-F238E27FC236}">
                <a16:creationId xmlns:a16="http://schemas.microsoft.com/office/drawing/2014/main" id="{BF7E0AA1-6007-7C48-8396-4A650776EEA8}"/>
              </a:ext>
            </a:extLst>
          </p:cNvPr>
          <p:cNvSpPr txBox="1">
            <a:spLocks/>
          </p:cNvSpPr>
          <p:nvPr/>
        </p:nvSpPr>
        <p:spPr>
          <a:xfrm>
            <a:off x="5955445" y="1600202"/>
            <a:ext cx="5635083" cy="4912551"/>
          </a:xfrm>
          <a:prstGeom prst="rect">
            <a:avLst/>
          </a:prstGeom>
        </p:spPr>
        <p:txBody>
          <a:bodyPr vert="horz" lIns="121920" tIns="60960" rIns="121920" bIns="60960" rtlCol="0" anchor="t">
            <a:noAutofit/>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680"/>
              </a:lnSpc>
              <a:buNone/>
            </a:pPr>
            <a:r>
              <a:rPr lang="en-US" sz="1867">
                <a:solidFill>
                  <a:schemeClr val="bg1"/>
                </a:solidFill>
              </a:rPr>
              <a:t>Who counts as a household member:</a:t>
            </a:r>
          </a:p>
          <a:p>
            <a:pPr>
              <a:lnSpc>
                <a:spcPts val="1680"/>
              </a:lnSpc>
            </a:pPr>
            <a:r>
              <a:rPr lang="en-US" sz="1850">
                <a:solidFill>
                  <a:schemeClr val="bg1"/>
                </a:solidFill>
              </a:rPr>
              <a:t>Year-round tenant applicants</a:t>
            </a:r>
            <a:endParaRPr lang="en-US" sz="1850">
              <a:solidFill>
                <a:schemeClr val="bg1"/>
              </a:solidFill>
              <a:cs typeface="Arial"/>
            </a:endParaRPr>
          </a:p>
          <a:p>
            <a:pPr>
              <a:lnSpc>
                <a:spcPts val="1680"/>
              </a:lnSpc>
            </a:pPr>
            <a:r>
              <a:rPr lang="en-US" sz="1867">
                <a:solidFill>
                  <a:schemeClr val="bg1"/>
                </a:solidFill>
              </a:rPr>
              <a:t>Anyone residing in the home more than 50% of the year</a:t>
            </a:r>
          </a:p>
          <a:p>
            <a:pPr>
              <a:lnSpc>
                <a:spcPts val="1680"/>
              </a:lnSpc>
            </a:pPr>
            <a:r>
              <a:rPr lang="en-US" sz="1867">
                <a:solidFill>
                  <a:schemeClr val="bg1"/>
                </a:solidFill>
              </a:rPr>
              <a:t>Members temporarily away (Children and Adults)</a:t>
            </a:r>
          </a:p>
          <a:p>
            <a:pPr>
              <a:lnSpc>
                <a:spcPts val="1680"/>
              </a:lnSpc>
            </a:pPr>
            <a:r>
              <a:rPr lang="en-US" sz="1867">
                <a:solidFill>
                  <a:schemeClr val="bg1"/>
                </a:solidFill>
              </a:rPr>
              <a:t>Unborn Children(List as Child on Application and/or TIC form)</a:t>
            </a:r>
          </a:p>
          <a:p>
            <a:pPr>
              <a:lnSpc>
                <a:spcPts val="1680"/>
              </a:lnSpc>
            </a:pPr>
            <a:r>
              <a:rPr lang="en-US" sz="1867">
                <a:solidFill>
                  <a:schemeClr val="bg1"/>
                </a:solidFill>
              </a:rPr>
              <a:t>Children under joint custody who are present more than 50% of the year </a:t>
            </a:r>
          </a:p>
          <a:p>
            <a:pPr>
              <a:lnSpc>
                <a:spcPts val="1680"/>
              </a:lnSpc>
            </a:pPr>
            <a:r>
              <a:rPr lang="en-US" sz="1867">
                <a:solidFill>
                  <a:schemeClr val="bg1"/>
                </a:solidFill>
              </a:rPr>
              <a:t>Children in the process of being adopted</a:t>
            </a:r>
          </a:p>
          <a:p>
            <a:pPr>
              <a:lnSpc>
                <a:spcPts val="1680"/>
              </a:lnSpc>
            </a:pPr>
            <a:r>
              <a:rPr lang="en-US" sz="1867">
                <a:solidFill>
                  <a:schemeClr val="bg1"/>
                </a:solidFill>
              </a:rPr>
              <a:t>Children temporarily absent due to placement in foster care</a:t>
            </a:r>
          </a:p>
          <a:p>
            <a:pPr>
              <a:lnSpc>
                <a:spcPts val="1680"/>
              </a:lnSpc>
            </a:pPr>
            <a:r>
              <a:rPr lang="en-US" sz="1867">
                <a:solidFill>
                  <a:schemeClr val="bg1"/>
                </a:solidFill>
              </a:rPr>
              <a:t>Foster Adults and Foster Children (Effective Aug 2013)</a:t>
            </a:r>
          </a:p>
        </p:txBody>
      </p:sp>
    </p:spTree>
    <p:extLst>
      <p:ext uri="{BB962C8B-B14F-4D97-AF65-F5344CB8AC3E}">
        <p14:creationId xmlns:p14="http://schemas.microsoft.com/office/powerpoint/2010/main" val="2140495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763104" y="848912"/>
            <a:ext cx="8633791" cy="590264"/>
          </a:xfrm>
        </p:spPr>
        <p:txBody>
          <a:bodyPr>
            <a:normAutofit fontScale="90000"/>
          </a:bodyPr>
          <a:lstStyle/>
          <a:p>
            <a:r>
              <a:rPr lang="en-US">
                <a:solidFill>
                  <a:schemeClr val="tx1"/>
                </a:solidFill>
              </a:rPr>
              <a:t>Tenant Certification</a:t>
            </a:r>
          </a:p>
        </p:txBody>
      </p:sp>
      <p:sp>
        <p:nvSpPr>
          <p:cNvPr id="7" name="Text Placeholder 2">
            <a:extLst>
              <a:ext uri="{FF2B5EF4-FFF2-40B4-BE49-F238E27FC236}">
                <a16:creationId xmlns:a16="http://schemas.microsoft.com/office/drawing/2014/main" id="{4FA37149-E5C9-8542-A8BD-10A2035A979E}"/>
              </a:ext>
            </a:extLst>
          </p:cNvPr>
          <p:cNvSpPr>
            <a:spLocks noGrp="1"/>
          </p:cNvSpPr>
          <p:nvPr>
            <p:ph type="body" sz="quarter" idx="10"/>
          </p:nvPr>
        </p:nvSpPr>
        <p:spPr>
          <a:xfrm>
            <a:off x="1332103" y="2512518"/>
            <a:ext cx="3849497" cy="2851962"/>
          </a:xfrm>
        </p:spPr>
        <p:txBody>
          <a:bodyPr>
            <a:normAutofit/>
          </a:bodyPr>
          <a:lstStyle/>
          <a:p>
            <a:pPr marL="0" indent="0">
              <a:buNone/>
            </a:pPr>
            <a:r>
              <a:rPr lang="en-US" sz="2400" b="1">
                <a:solidFill>
                  <a:srgbClr val="009FDA"/>
                </a:solidFill>
              </a:rPr>
              <a:t>Section A: </a:t>
            </a:r>
            <a:br>
              <a:rPr lang="en-US" sz="2400" b="1">
                <a:solidFill>
                  <a:srgbClr val="009FDA"/>
                </a:solidFill>
              </a:rPr>
            </a:br>
            <a:r>
              <a:rPr lang="en-US" sz="2400">
                <a:solidFill>
                  <a:srgbClr val="009FDA"/>
                </a:solidFill>
              </a:rPr>
              <a:t>Tenant Eligibility</a:t>
            </a:r>
          </a:p>
          <a:p>
            <a:pPr marL="0" indent="0">
              <a:buNone/>
            </a:pPr>
            <a:r>
              <a:rPr lang="en-US" sz="2400" b="1"/>
              <a:t>Step 2- Screening: </a:t>
            </a:r>
            <a:r>
              <a:rPr lang="en-US" sz="2400"/>
              <a:t>Household Composition</a:t>
            </a:r>
          </a:p>
          <a:p>
            <a:pPr marL="0" indent="0">
              <a:buNone/>
            </a:pPr>
            <a:r>
              <a:rPr lang="en-US" sz="2400">
                <a:solidFill>
                  <a:schemeClr val="tx1"/>
                </a:solidFill>
              </a:rPr>
              <a:t>Student Eligibility</a:t>
            </a:r>
          </a:p>
          <a:p>
            <a:pPr marL="0" indent="0">
              <a:buNone/>
            </a:pPr>
            <a:endParaRPr lang="en-US" sz="2400"/>
          </a:p>
        </p:txBody>
      </p:sp>
      <p:sp>
        <p:nvSpPr>
          <p:cNvPr id="5" name="Text Placeholder 2">
            <a:extLst>
              <a:ext uri="{FF2B5EF4-FFF2-40B4-BE49-F238E27FC236}">
                <a16:creationId xmlns:a16="http://schemas.microsoft.com/office/drawing/2014/main" id="{BF7E0AA1-6007-7C48-8396-4A650776EEA8}"/>
              </a:ext>
            </a:extLst>
          </p:cNvPr>
          <p:cNvSpPr txBox="1">
            <a:spLocks/>
          </p:cNvSpPr>
          <p:nvPr/>
        </p:nvSpPr>
        <p:spPr>
          <a:xfrm>
            <a:off x="5080000" y="1600202"/>
            <a:ext cx="6705600" cy="4394591"/>
          </a:xfrm>
          <a:prstGeom prst="rect">
            <a:avLst/>
          </a:prstGeom>
        </p:spPr>
        <p:txBody>
          <a:bodyPr vert="horz" lIns="121920" tIns="60960" rIns="121920" bIns="60960" rtlCol="0" anchor="t">
            <a:noAutofit/>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680"/>
              </a:lnSpc>
              <a:buClr>
                <a:schemeClr val="tx1"/>
              </a:buClr>
              <a:buNone/>
            </a:pPr>
            <a:r>
              <a:rPr lang="en-US" sz="1533" b="1">
                <a:solidFill>
                  <a:schemeClr val="bg1"/>
                </a:solidFill>
              </a:rPr>
              <a:t>For HUD/HOME programs, a household is not eligible for occupancy if the household contains a full- or part-time student at an institution of higher education and all of the following statements are true for the student:</a:t>
            </a:r>
          </a:p>
          <a:p>
            <a:pPr>
              <a:lnSpc>
                <a:spcPts val="1680"/>
              </a:lnSpc>
              <a:buClr>
                <a:schemeClr val="tx1"/>
              </a:buClr>
            </a:pPr>
            <a:r>
              <a:rPr lang="en-US" sz="1533">
                <a:solidFill>
                  <a:schemeClr val="bg1"/>
                </a:solidFill>
              </a:rPr>
              <a:t>Is under the age of 24;</a:t>
            </a:r>
          </a:p>
          <a:p>
            <a:pPr>
              <a:lnSpc>
                <a:spcPts val="1680"/>
              </a:lnSpc>
              <a:buClr>
                <a:schemeClr val="tx1"/>
              </a:buClr>
            </a:pPr>
            <a:r>
              <a:rPr lang="en-US" sz="1533">
                <a:solidFill>
                  <a:schemeClr val="bg1"/>
                </a:solidFill>
              </a:rPr>
              <a:t>Is not a veteran of the United States military;</a:t>
            </a:r>
          </a:p>
          <a:p>
            <a:pPr>
              <a:lnSpc>
                <a:spcPts val="1680"/>
              </a:lnSpc>
              <a:buClr>
                <a:schemeClr val="tx1"/>
              </a:buClr>
            </a:pPr>
            <a:r>
              <a:rPr lang="en-US" sz="1533">
                <a:solidFill>
                  <a:schemeClr val="bg1"/>
                </a:solidFill>
              </a:rPr>
              <a:t>Is unmarried (if married, the couple cannot live apart from each other);</a:t>
            </a:r>
          </a:p>
          <a:p>
            <a:pPr>
              <a:lnSpc>
                <a:spcPts val="1680"/>
              </a:lnSpc>
              <a:buClr>
                <a:schemeClr val="tx1"/>
              </a:buClr>
            </a:pPr>
            <a:r>
              <a:rPr lang="en-US" sz="1533">
                <a:solidFill>
                  <a:schemeClr val="bg1"/>
                </a:solidFill>
              </a:rPr>
              <a:t>Does not have a dependent child who resides with the household member at least 50% of the time;</a:t>
            </a:r>
          </a:p>
          <a:p>
            <a:pPr>
              <a:lnSpc>
                <a:spcPts val="1680"/>
              </a:lnSpc>
              <a:buClr>
                <a:schemeClr val="tx1"/>
              </a:buClr>
            </a:pPr>
            <a:r>
              <a:rPr lang="en-US" sz="1533">
                <a:solidFill>
                  <a:schemeClr val="bg1"/>
                </a:solidFill>
              </a:rPr>
              <a:t>Is not a person with disabilities receiving Section 8 assistance as of November 30, 2005;</a:t>
            </a:r>
          </a:p>
          <a:p>
            <a:pPr>
              <a:lnSpc>
                <a:spcPts val="1680"/>
              </a:lnSpc>
              <a:buClr>
                <a:schemeClr val="tx1"/>
              </a:buClr>
            </a:pPr>
            <a:r>
              <a:rPr lang="en-US" sz="1533">
                <a:solidFill>
                  <a:schemeClr val="bg1"/>
                </a:solidFill>
              </a:rPr>
              <a:t>Is not otherwise individually eligible or has parents who (individually or jointly) are not income eligible to receive Section 8 assistance, unless the student can demonstrate his or her independence from his/her parents*.</a:t>
            </a:r>
          </a:p>
          <a:p>
            <a:pPr>
              <a:lnSpc>
                <a:spcPts val="1680"/>
              </a:lnSpc>
              <a:buClr>
                <a:schemeClr val="tx1"/>
              </a:buClr>
            </a:pPr>
            <a:r>
              <a:rPr lang="en-US" sz="1533">
                <a:solidFill>
                  <a:schemeClr val="bg1"/>
                </a:solidFill>
              </a:rPr>
              <a:t>Is not residing with parents who are receiving or applying for Section 8 assistance.</a:t>
            </a:r>
          </a:p>
        </p:txBody>
      </p:sp>
    </p:spTree>
    <p:extLst>
      <p:ext uri="{BB962C8B-B14F-4D97-AF65-F5344CB8AC3E}">
        <p14:creationId xmlns:p14="http://schemas.microsoft.com/office/powerpoint/2010/main" val="4104704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rmAutofit fontScale="90000"/>
          </a:bodyPr>
          <a:lstStyle/>
          <a:p>
            <a:r>
              <a:rPr lang="en-US"/>
              <a:t>Tenant Certification</a:t>
            </a:r>
          </a:p>
        </p:txBody>
      </p:sp>
      <p:sp>
        <p:nvSpPr>
          <p:cNvPr id="7" name="Text Placeholder 2">
            <a:extLst>
              <a:ext uri="{FF2B5EF4-FFF2-40B4-BE49-F238E27FC236}">
                <a16:creationId xmlns:a16="http://schemas.microsoft.com/office/drawing/2014/main" id="{2D189DBC-F0F8-B547-BE9E-9BA1986CA14D}"/>
              </a:ext>
            </a:extLst>
          </p:cNvPr>
          <p:cNvSpPr>
            <a:spLocks noGrp="1"/>
          </p:cNvSpPr>
          <p:nvPr>
            <p:ph type="body" sz="quarter" idx="10"/>
          </p:nvPr>
        </p:nvSpPr>
        <p:spPr>
          <a:xfrm>
            <a:off x="1332103" y="2512518"/>
            <a:ext cx="3849497" cy="2851962"/>
          </a:xfrm>
        </p:spPr>
        <p:txBody>
          <a:bodyPr>
            <a:normAutofit/>
          </a:bodyPr>
          <a:lstStyle/>
          <a:p>
            <a:pPr marL="0" indent="0">
              <a:buNone/>
            </a:pPr>
            <a:r>
              <a:rPr lang="en-US" sz="2400" b="1">
                <a:solidFill>
                  <a:srgbClr val="009FDA"/>
                </a:solidFill>
              </a:rPr>
              <a:t>Section A: </a:t>
            </a:r>
            <a:br>
              <a:rPr lang="en-US" sz="2400" b="1">
                <a:solidFill>
                  <a:srgbClr val="009FDA"/>
                </a:solidFill>
              </a:rPr>
            </a:br>
            <a:r>
              <a:rPr lang="en-US" sz="2400">
                <a:solidFill>
                  <a:srgbClr val="009FDA"/>
                </a:solidFill>
              </a:rPr>
              <a:t>Tenant Eligibility</a:t>
            </a:r>
          </a:p>
          <a:p>
            <a:pPr marL="0" indent="0">
              <a:buNone/>
            </a:pPr>
            <a:r>
              <a:rPr lang="en-US" sz="2400" b="1"/>
              <a:t>Step 2- Screening: </a:t>
            </a:r>
            <a:r>
              <a:rPr lang="en-US" sz="2400"/>
              <a:t>Household Composition</a:t>
            </a:r>
          </a:p>
          <a:p>
            <a:pPr marL="0" indent="0">
              <a:buNone/>
            </a:pPr>
            <a:r>
              <a:rPr lang="en-US" sz="2400">
                <a:solidFill>
                  <a:schemeClr val="tx1"/>
                </a:solidFill>
              </a:rPr>
              <a:t>Student Eligibility</a:t>
            </a:r>
          </a:p>
          <a:p>
            <a:pPr marL="0" indent="0">
              <a:buNone/>
            </a:pPr>
            <a:endParaRPr lang="en-US" sz="2400"/>
          </a:p>
        </p:txBody>
      </p:sp>
      <p:sp>
        <p:nvSpPr>
          <p:cNvPr id="5" name="Text Placeholder 2">
            <a:extLst>
              <a:ext uri="{FF2B5EF4-FFF2-40B4-BE49-F238E27FC236}">
                <a16:creationId xmlns:a16="http://schemas.microsoft.com/office/drawing/2014/main" id="{BF7E0AA1-6007-7C48-8396-4A650776EEA8}"/>
              </a:ext>
            </a:extLst>
          </p:cNvPr>
          <p:cNvSpPr txBox="1">
            <a:spLocks/>
          </p:cNvSpPr>
          <p:nvPr/>
        </p:nvSpPr>
        <p:spPr>
          <a:xfrm>
            <a:off x="5080000" y="1600202"/>
            <a:ext cx="6705600" cy="4394591"/>
          </a:xfrm>
          <a:prstGeom prst="rect">
            <a:avLst/>
          </a:prstGeom>
        </p:spPr>
        <p:txBody>
          <a:bodyPr vert="horz" lIns="121920" tIns="60960" rIns="121920" bIns="60960" rtlCol="0" anchor="t">
            <a:noAutofit/>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680"/>
              </a:lnSpc>
              <a:buClr>
                <a:schemeClr val="tx1"/>
              </a:buClr>
              <a:buNone/>
            </a:pPr>
            <a:r>
              <a:rPr lang="en-US" sz="1533" b="1">
                <a:solidFill>
                  <a:schemeClr val="bg1"/>
                </a:solidFill>
              </a:rPr>
              <a:t>To determine a student's independence from his or her parents, the owner/manager should use the following criteria:</a:t>
            </a:r>
          </a:p>
          <a:p>
            <a:pPr>
              <a:lnSpc>
                <a:spcPts val="1680"/>
              </a:lnSpc>
              <a:buClr>
                <a:schemeClr val="tx1"/>
              </a:buClr>
            </a:pPr>
            <a:r>
              <a:rPr lang="en-US" sz="1533">
                <a:solidFill>
                  <a:schemeClr val="bg1"/>
                </a:solidFill>
              </a:rPr>
              <a:t>The individual must be of legal contract age under state law.</a:t>
            </a:r>
          </a:p>
          <a:p>
            <a:pPr>
              <a:lnSpc>
                <a:spcPts val="1680"/>
              </a:lnSpc>
              <a:buClr>
                <a:schemeClr val="tx1"/>
              </a:buClr>
            </a:pPr>
            <a:r>
              <a:rPr lang="en-US" sz="1533">
                <a:solidFill>
                  <a:schemeClr val="bg1"/>
                </a:solidFill>
              </a:rPr>
              <a:t>The individual must have established a household separate from parents or legal guardians for at least one year prior to application for occupancy, or the individual must meet the U.S. Department of Education's definition of an independent student. Per definition, an independent student is:</a:t>
            </a:r>
          </a:p>
          <a:p>
            <a:pPr>
              <a:lnSpc>
                <a:spcPts val="1680"/>
              </a:lnSpc>
              <a:buClr>
                <a:schemeClr val="tx1"/>
              </a:buClr>
            </a:pPr>
            <a:r>
              <a:rPr lang="en-US" sz="1533">
                <a:solidFill>
                  <a:schemeClr val="bg1"/>
                </a:solidFill>
              </a:rPr>
              <a:t>At least 24; Married; A graduate or professional student; A veteran; A member of the armed forces; An orphan; A ward of the court; Someone with legal dependents other than a spouse; An emancipated minor; or Someone who is homeless or at risk of being homeless.</a:t>
            </a:r>
          </a:p>
          <a:p>
            <a:pPr>
              <a:lnSpc>
                <a:spcPts val="1680"/>
              </a:lnSpc>
              <a:buClr>
                <a:schemeClr val="tx1"/>
              </a:buClr>
            </a:pPr>
            <a:r>
              <a:rPr lang="en-US" sz="1533">
                <a:solidFill>
                  <a:schemeClr val="bg1"/>
                </a:solidFill>
              </a:rPr>
              <a:t>The individual must not be claimed as a dependent by parents or legal guardians pursuant to IRS regulations.</a:t>
            </a:r>
          </a:p>
          <a:p>
            <a:pPr>
              <a:lnSpc>
                <a:spcPts val="1680"/>
              </a:lnSpc>
              <a:buClr>
                <a:schemeClr val="tx1"/>
              </a:buClr>
            </a:pPr>
            <a:r>
              <a:rPr lang="en-US" sz="1533">
                <a:solidFill>
                  <a:schemeClr val="bg1"/>
                </a:solidFill>
              </a:rPr>
              <a:t>The individual must obtain a certification of the amount of financial assistance that will be provided by parents, signed by the individual providing the support. This certification is required even if no assistance will be provided.</a:t>
            </a:r>
          </a:p>
          <a:p>
            <a:pPr marL="0" indent="0">
              <a:lnSpc>
                <a:spcPts val="1680"/>
              </a:lnSpc>
              <a:buClr>
                <a:schemeClr val="tx1"/>
              </a:buClr>
              <a:buNone/>
            </a:pPr>
            <a:endParaRPr lang="en-US" sz="1533" b="1">
              <a:solidFill>
                <a:schemeClr val="bg1"/>
              </a:solidFill>
            </a:endParaRPr>
          </a:p>
        </p:txBody>
      </p:sp>
    </p:spTree>
    <p:extLst>
      <p:ext uri="{BB962C8B-B14F-4D97-AF65-F5344CB8AC3E}">
        <p14:creationId xmlns:p14="http://schemas.microsoft.com/office/powerpoint/2010/main" val="4108363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rmAutofit fontScale="90000"/>
          </a:bodyPr>
          <a:lstStyle/>
          <a:p>
            <a:r>
              <a:rPr lang="en-US"/>
              <a:t>Tenant Certification</a:t>
            </a:r>
          </a:p>
        </p:txBody>
      </p:sp>
      <p:sp>
        <p:nvSpPr>
          <p:cNvPr id="7" name="Text Placeholder 2">
            <a:extLst>
              <a:ext uri="{FF2B5EF4-FFF2-40B4-BE49-F238E27FC236}">
                <a16:creationId xmlns:a16="http://schemas.microsoft.com/office/drawing/2014/main" id="{15BD3880-4518-BE4D-B290-45CE664E924F}"/>
              </a:ext>
            </a:extLst>
          </p:cNvPr>
          <p:cNvSpPr>
            <a:spLocks noGrp="1"/>
          </p:cNvSpPr>
          <p:nvPr>
            <p:ph type="body" sz="quarter" idx="10"/>
          </p:nvPr>
        </p:nvSpPr>
        <p:spPr>
          <a:xfrm>
            <a:off x="1332103" y="2512518"/>
            <a:ext cx="3849497" cy="2851962"/>
          </a:xfrm>
        </p:spPr>
        <p:txBody>
          <a:bodyPr>
            <a:normAutofit/>
          </a:bodyPr>
          <a:lstStyle/>
          <a:p>
            <a:pPr marL="0" indent="0">
              <a:buNone/>
            </a:pPr>
            <a:r>
              <a:rPr lang="en-US" sz="2400" b="1">
                <a:solidFill>
                  <a:srgbClr val="009FDA"/>
                </a:solidFill>
              </a:rPr>
              <a:t>Section A: </a:t>
            </a:r>
            <a:br>
              <a:rPr lang="en-US" sz="2400" b="1">
                <a:solidFill>
                  <a:srgbClr val="009FDA"/>
                </a:solidFill>
              </a:rPr>
            </a:br>
            <a:r>
              <a:rPr lang="en-US" sz="2400">
                <a:solidFill>
                  <a:srgbClr val="009FDA"/>
                </a:solidFill>
              </a:rPr>
              <a:t>Tenant Eligibility</a:t>
            </a:r>
          </a:p>
          <a:p>
            <a:pPr marL="0" indent="0">
              <a:buNone/>
            </a:pPr>
            <a:r>
              <a:rPr lang="en-US" sz="2400" b="1"/>
              <a:t>Step 2- Screening: </a:t>
            </a:r>
            <a:r>
              <a:rPr lang="en-US" sz="2400"/>
              <a:t>Household Composition</a:t>
            </a:r>
          </a:p>
        </p:txBody>
      </p:sp>
      <p:sp>
        <p:nvSpPr>
          <p:cNvPr id="5" name="Text Placeholder 2">
            <a:extLst>
              <a:ext uri="{FF2B5EF4-FFF2-40B4-BE49-F238E27FC236}">
                <a16:creationId xmlns:a16="http://schemas.microsoft.com/office/drawing/2014/main" id="{BF7E0AA1-6007-7C48-8396-4A650776EEA8}"/>
              </a:ext>
            </a:extLst>
          </p:cNvPr>
          <p:cNvSpPr txBox="1">
            <a:spLocks/>
          </p:cNvSpPr>
          <p:nvPr/>
        </p:nvSpPr>
        <p:spPr>
          <a:xfrm>
            <a:off x="6120386" y="2026922"/>
            <a:ext cx="5283200" cy="4394591"/>
          </a:xfrm>
          <a:prstGeom prst="rect">
            <a:avLst/>
          </a:prstGeom>
        </p:spPr>
        <p:txBody>
          <a:bodyPr vert="horz" lIns="121920" tIns="60960" rIns="121920" bIns="60960" rtlCol="0" anchor="t">
            <a:normAutofit/>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chemeClr val="tx1"/>
              </a:buClr>
              <a:buNone/>
            </a:pPr>
            <a:r>
              <a:rPr lang="en-US" sz="2400">
                <a:solidFill>
                  <a:schemeClr val="bg1"/>
                </a:solidFill>
              </a:rPr>
              <a:t>Who does not count as a household member:</a:t>
            </a:r>
            <a:br>
              <a:rPr lang="en-US" sz="2400">
                <a:solidFill>
                  <a:schemeClr val="bg1"/>
                </a:solidFill>
              </a:rPr>
            </a:br>
            <a:endParaRPr lang="en-US" sz="2400">
              <a:solidFill>
                <a:schemeClr val="bg1"/>
              </a:solidFill>
            </a:endParaRPr>
          </a:p>
          <a:p>
            <a:pPr>
              <a:buClr>
                <a:schemeClr val="tx1"/>
              </a:buClr>
            </a:pPr>
            <a:r>
              <a:rPr lang="en-US" sz="2400">
                <a:solidFill>
                  <a:schemeClr val="bg1"/>
                </a:solidFill>
              </a:rPr>
              <a:t>Live in aides/attendants</a:t>
            </a:r>
            <a:br>
              <a:rPr lang="en-US" sz="2400">
                <a:solidFill>
                  <a:schemeClr val="bg1"/>
                </a:solidFill>
              </a:rPr>
            </a:br>
            <a:r>
              <a:rPr lang="en-US" sz="2400">
                <a:solidFill>
                  <a:schemeClr val="bg1"/>
                </a:solidFill>
              </a:rPr>
              <a:t>Children under joint custody in the unit less than 50% of the time (Less than half the year)</a:t>
            </a:r>
          </a:p>
        </p:txBody>
      </p:sp>
    </p:spTree>
    <p:extLst>
      <p:ext uri="{BB962C8B-B14F-4D97-AF65-F5344CB8AC3E}">
        <p14:creationId xmlns:p14="http://schemas.microsoft.com/office/powerpoint/2010/main" val="729724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rmAutofit fontScale="90000"/>
          </a:bodyPr>
          <a:lstStyle/>
          <a:p>
            <a:r>
              <a:rPr lang="en-US"/>
              <a:t>Tenant Certification</a:t>
            </a:r>
          </a:p>
        </p:txBody>
      </p:sp>
      <p:sp>
        <p:nvSpPr>
          <p:cNvPr id="7" name="Text Placeholder 2">
            <a:extLst>
              <a:ext uri="{FF2B5EF4-FFF2-40B4-BE49-F238E27FC236}">
                <a16:creationId xmlns:a16="http://schemas.microsoft.com/office/drawing/2014/main" id="{03D95473-7ED0-F143-94CE-DF305A09D9AB}"/>
              </a:ext>
            </a:extLst>
          </p:cNvPr>
          <p:cNvSpPr>
            <a:spLocks noGrp="1"/>
          </p:cNvSpPr>
          <p:nvPr>
            <p:ph type="body" sz="quarter" idx="10"/>
          </p:nvPr>
        </p:nvSpPr>
        <p:spPr>
          <a:xfrm>
            <a:off x="1332103" y="2512518"/>
            <a:ext cx="3849497" cy="2851962"/>
          </a:xfrm>
        </p:spPr>
        <p:txBody>
          <a:bodyPr>
            <a:normAutofit/>
          </a:bodyPr>
          <a:lstStyle/>
          <a:p>
            <a:pPr marL="0" indent="0">
              <a:buNone/>
            </a:pPr>
            <a:r>
              <a:rPr lang="en-US" sz="2400" b="1">
                <a:solidFill>
                  <a:srgbClr val="009FDA"/>
                </a:solidFill>
              </a:rPr>
              <a:t>Section A: </a:t>
            </a:r>
            <a:br>
              <a:rPr lang="en-US" sz="2400" b="1">
                <a:solidFill>
                  <a:srgbClr val="009FDA"/>
                </a:solidFill>
              </a:rPr>
            </a:br>
            <a:r>
              <a:rPr lang="en-US" sz="2400">
                <a:solidFill>
                  <a:srgbClr val="009FDA"/>
                </a:solidFill>
              </a:rPr>
              <a:t>Tenant Eligibility</a:t>
            </a:r>
          </a:p>
          <a:p>
            <a:pPr marL="0" indent="0">
              <a:buNone/>
            </a:pPr>
            <a:r>
              <a:rPr lang="en-US" sz="2400" b="1"/>
              <a:t>Step 2- Screening: </a:t>
            </a:r>
            <a:r>
              <a:rPr lang="en-US" sz="2400"/>
              <a:t>Household Composition</a:t>
            </a:r>
          </a:p>
        </p:txBody>
      </p:sp>
      <p:sp>
        <p:nvSpPr>
          <p:cNvPr id="5" name="Text Placeholder 2">
            <a:extLst>
              <a:ext uri="{FF2B5EF4-FFF2-40B4-BE49-F238E27FC236}">
                <a16:creationId xmlns:a16="http://schemas.microsoft.com/office/drawing/2014/main" id="{BF7E0AA1-6007-7C48-8396-4A650776EEA8}"/>
              </a:ext>
            </a:extLst>
          </p:cNvPr>
          <p:cNvSpPr txBox="1">
            <a:spLocks/>
          </p:cNvSpPr>
          <p:nvPr/>
        </p:nvSpPr>
        <p:spPr>
          <a:xfrm>
            <a:off x="5699413" y="1624586"/>
            <a:ext cx="5870795" cy="4394591"/>
          </a:xfrm>
          <a:prstGeom prst="rect">
            <a:avLst/>
          </a:prstGeom>
        </p:spPr>
        <p:txBody>
          <a:bodyPr vert="horz" lIns="121920" tIns="60960" rIns="121920" bIns="60960" rtlCol="0" anchor="t">
            <a:noAutofit/>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chemeClr val="tx1"/>
              </a:buClr>
              <a:buNone/>
            </a:pPr>
            <a:r>
              <a:rPr lang="en-US" sz="2400" b="1">
                <a:solidFill>
                  <a:schemeClr val="bg1"/>
                </a:solidFill>
              </a:rPr>
              <a:t>Does the household look eligible? *</a:t>
            </a:r>
          </a:p>
          <a:p>
            <a:pPr>
              <a:buClr>
                <a:schemeClr val="tx1"/>
              </a:buClr>
            </a:pPr>
            <a:r>
              <a:rPr lang="en-US" sz="2400" b="1">
                <a:solidFill>
                  <a:schemeClr val="bg1"/>
                </a:solidFill>
              </a:rPr>
              <a:t>IF NO: </a:t>
            </a:r>
            <a:r>
              <a:rPr lang="en-US" sz="2400">
                <a:solidFill>
                  <a:schemeClr val="bg1"/>
                </a:solidFill>
              </a:rPr>
              <a:t>Offer the household an unrestricted unit/market unit, if available.</a:t>
            </a:r>
          </a:p>
          <a:p>
            <a:pPr>
              <a:buClr>
                <a:schemeClr val="tx1"/>
              </a:buClr>
            </a:pPr>
            <a:r>
              <a:rPr lang="en-US" sz="2400" b="1">
                <a:solidFill>
                  <a:schemeClr val="bg1"/>
                </a:solidFill>
              </a:rPr>
              <a:t>IF YES:  </a:t>
            </a:r>
            <a:r>
              <a:rPr lang="en-US" sz="2400">
                <a:solidFill>
                  <a:schemeClr val="bg1"/>
                </a:solidFill>
              </a:rPr>
              <a:t>Obtain tenant authorization and release of information from all household members 18 and older. </a:t>
            </a:r>
          </a:p>
          <a:p>
            <a:pPr>
              <a:buClr>
                <a:schemeClr val="tx1"/>
              </a:buClr>
            </a:pPr>
            <a:r>
              <a:rPr lang="en-US" sz="2400" b="1">
                <a:solidFill>
                  <a:schemeClr val="bg1"/>
                </a:solidFill>
              </a:rPr>
              <a:t>OR </a:t>
            </a:r>
            <a:r>
              <a:rPr lang="en-US" sz="2400">
                <a:solidFill>
                  <a:schemeClr val="bg1"/>
                </a:solidFill>
              </a:rPr>
              <a:t>Place them on a waiting list</a:t>
            </a:r>
          </a:p>
          <a:p>
            <a:pPr>
              <a:buClr>
                <a:schemeClr val="tx1"/>
              </a:buClr>
            </a:pPr>
            <a:endParaRPr lang="en-US" sz="2400">
              <a:solidFill>
                <a:schemeClr val="bg1"/>
              </a:solidFill>
            </a:endParaRPr>
          </a:p>
          <a:p>
            <a:pPr marL="0" indent="0">
              <a:buClr>
                <a:schemeClr val="tx1"/>
              </a:buClr>
              <a:buNone/>
            </a:pPr>
            <a:r>
              <a:rPr lang="en-US" sz="2400">
                <a:solidFill>
                  <a:schemeClr val="bg1"/>
                </a:solidFill>
              </a:rPr>
              <a:t>* </a:t>
            </a:r>
            <a:r>
              <a:rPr lang="en-US" sz="1800" b="1">
                <a:solidFill>
                  <a:schemeClr val="bg1"/>
                </a:solidFill>
              </a:rPr>
              <a:t>Necessary to verify income and assets disclosed</a:t>
            </a:r>
          </a:p>
        </p:txBody>
      </p:sp>
    </p:spTree>
    <p:extLst>
      <p:ext uri="{BB962C8B-B14F-4D97-AF65-F5344CB8AC3E}">
        <p14:creationId xmlns:p14="http://schemas.microsoft.com/office/powerpoint/2010/main" val="1235521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rmAutofit fontScale="90000"/>
          </a:bodyPr>
          <a:lstStyle/>
          <a:p>
            <a:r>
              <a:rPr lang="en-US"/>
              <a:t>Tenant Certification</a:t>
            </a:r>
          </a:p>
        </p:txBody>
      </p:sp>
      <p:sp>
        <p:nvSpPr>
          <p:cNvPr id="7" name="Text Placeholder 2">
            <a:extLst>
              <a:ext uri="{FF2B5EF4-FFF2-40B4-BE49-F238E27FC236}">
                <a16:creationId xmlns:a16="http://schemas.microsoft.com/office/drawing/2014/main" id="{EA1BC6DF-1A0B-D243-9DB4-50E8C49121B8}"/>
              </a:ext>
            </a:extLst>
          </p:cNvPr>
          <p:cNvSpPr>
            <a:spLocks noGrp="1"/>
          </p:cNvSpPr>
          <p:nvPr>
            <p:ph type="body" sz="quarter" idx="10"/>
          </p:nvPr>
        </p:nvSpPr>
        <p:spPr>
          <a:xfrm>
            <a:off x="1385111" y="2962828"/>
            <a:ext cx="3211273" cy="1693722"/>
          </a:xfrm>
        </p:spPr>
        <p:txBody>
          <a:bodyPr>
            <a:normAutofit/>
          </a:bodyPr>
          <a:lstStyle/>
          <a:p>
            <a:pPr marL="0" indent="0">
              <a:buNone/>
            </a:pPr>
            <a:r>
              <a:rPr lang="en-US" sz="2400" b="1">
                <a:solidFill>
                  <a:srgbClr val="009FDA"/>
                </a:solidFill>
              </a:rPr>
              <a:t>Section B: </a:t>
            </a:r>
            <a:br>
              <a:rPr lang="en-US" sz="2400" b="1">
                <a:solidFill>
                  <a:srgbClr val="009FDA"/>
                </a:solidFill>
              </a:rPr>
            </a:br>
            <a:r>
              <a:rPr lang="en-US" sz="2400">
                <a:solidFill>
                  <a:srgbClr val="009FDA"/>
                </a:solidFill>
              </a:rPr>
              <a:t>Determining Income and Assets</a:t>
            </a:r>
          </a:p>
        </p:txBody>
      </p:sp>
      <p:sp>
        <p:nvSpPr>
          <p:cNvPr id="5" name="Text Placeholder 2">
            <a:extLst>
              <a:ext uri="{FF2B5EF4-FFF2-40B4-BE49-F238E27FC236}">
                <a16:creationId xmlns:a16="http://schemas.microsoft.com/office/drawing/2014/main" id="{BF7E0AA1-6007-7C48-8396-4A650776EEA8}"/>
              </a:ext>
            </a:extLst>
          </p:cNvPr>
          <p:cNvSpPr txBox="1">
            <a:spLocks/>
          </p:cNvSpPr>
          <p:nvPr/>
        </p:nvSpPr>
        <p:spPr>
          <a:xfrm>
            <a:off x="5723797" y="1612394"/>
            <a:ext cx="5533483" cy="4394591"/>
          </a:xfrm>
          <a:prstGeom prst="rect">
            <a:avLst/>
          </a:prstGeom>
        </p:spPr>
        <p:txBody>
          <a:bodyPr vert="horz" lIns="121920" tIns="60960" rIns="121920" bIns="60960" rtlCol="0">
            <a:normAutofit fontScale="40000" lnSpcReduction="20000"/>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chemeClr val="tx1"/>
              </a:buClr>
              <a:buNone/>
            </a:pPr>
            <a:r>
              <a:rPr lang="en-US" sz="4267" b="1">
                <a:solidFill>
                  <a:schemeClr val="bg1"/>
                </a:solidFill>
              </a:rPr>
              <a:t>Income inclusions</a:t>
            </a:r>
            <a:endParaRPr lang="en-US" sz="4267">
              <a:solidFill>
                <a:schemeClr val="bg1"/>
              </a:solidFill>
            </a:endParaRPr>
          </a:p>
          <a:p>
            <a:pPr marL="0" indent="0">
              <a:buClr>
                <a:schemeClr val="tx1"/>
              </a:buClr>
              <a:buNone/>
            </a:pPr>
            <a:r>
              <a:rPr lang="en-US" sz="4267">
                <a:solidFill>
                  <a:schemeClr val="bg1"/>
                </a:solidFill>
              </a:rPr>
              <a:t>Common Sources:</a:t>
            </a:r>
          </a:p>
          <a:p>
            <a:pPr>
              <a:buClr>
                <a:schemeClr val="tx1"/>
              </a:buClr>
            </a:pPr>
            <a:r>
              <a:rPr lang="en-US" sz="4267">
                <a:solidFill>
                  <a:schemeClr val="bg1"/>
                </a:solidFill>
              </a:rPr>
              <a:t>Income from earnings</a:t>
            </a:r>
          </a:p>
          <a:p>
            <a:pPr>
              <a:buClr>
                <a:schemeClr val="tx1"/>
              </a:buClr>
            </a:pPr>
            <a:r>
              <a:rPr lang="en-US" sz="4267">
                <a:solidFill>
                  <a:schemeClr val="bg1"/>
                </a:solidFill>
              </a:rPr>
              <a:t>Income from assets</a:t>
            </a:r>
          </a:p>
          <a:p>
            <a:pPr>
              <a:buClr>
                <a:schemeClr val="tx1"/>
              </a:buClr>
            </a:pPr>
            <a:r>
              <a:rPr lang="en-US" sz="4267">
                <a:solidFill>
                  <a:schemeClr val="bg1"/>
                </a:solidFill>
              </a:rPr>
              <a:t>Self Employment</a:t>
            </a:r>
          </a:p>
          <a:p>
            <a:pPr>
              <a:buClr>
                <a:schemeClr val="tx1"/>
              </a:buClr>
            </a:pPr>
            <a:r>
              <a:rPr lang="en-US" sz="4267">
                <a:solidFill>
                  <a:schemeClr val="bg1"/>
                </a:solidFill>
              </a:rPr>
              <a:t>Social Security Benefits</a:t>
            </a:r>
          </a:p>
          <a:p>
            <a:pPr marL="0" indent="0">
              <a:buClr>
                <a:schemeClr val="tx1"/>
              </a:buClr>
              <a:buNone/>
            </a:pPr>
            <a:endParaRPr lang="en-US" sz="4267">
              <a:solidFill>
                <a:schemeClr val="bg1"/>
              </a:solidFill>
            </a:endParaRPr>
          </a:p>
          <a:p>
            <a:pPr lvl="1">
              <a:buClr>
                <a:schemeClr val="tx1"/>
              </a:buClr>
            </a:pPr>
            <a:r>
              <a:rPr lang="en-US" sz="3733">
                <a:solidFill>
                  <a:schemeClr val="bg1"/>
                </a:solidFill>
              </a:rPr>
              <a:t>Income from earnings include overtime, commissions, fees, tips, and bonuses.</a:t>
            </a:r>
          </a:p>
          <a:p>
            <a:pPr lvl="1">
              <a:buClr>
                <a:schemeClr val="tx1"/>
              </a:buClr>
            </a:pPr>
            <a:r>
              <a:rPr lang="en-US" sz="3733">
                <a:solidFill>
                  <a:schemeClr val="bg1"/>
                </a:solidFill>
              </a:rPr>
              <a:t>Be sure to include the gross amount of each source of income.</a:t>
            </a:r>
          </a:p>
          <a:p>
            <a:pPr lvl="1">
              <a:buClr>
                <a:schemeClr val="tx1"/>
              </a:buClr>
            </a:pPr>
            <a:r>
              <a:rPr lang="en-US" sz="3733">
                <a:solidFill>
                  <a:schemeClr val="bg1"/>
                </a:solidFill>
              </a:rPr>
              <a:t>Include salaries received from a family- owned business.</a:t>
            </a:r>
          </a:p>
          <a:p>
            <a:pPr lvl="1">
              <a:buClr>
                <a:schemeClr val="tx1"/>
              </a:buClr>
            </a:pPr>
            <a:r>
              <a:rPr lang="en-US" sz="3733">
                <a:solidFill>
                  <a:schemeClr val="bg1"/>
                </a:solidFill>
              </a:rPr>
              <a:t>Include social security payments for all HH members regardless of age.</a:t>
            </a:r>
          </a:p>
          <a:p>
            <a:pPr lvl="1">
              <a:buClr>
                <a:schemeClr val="tx1"/>
              </a:buClr>
            </a:pPr>
            <a:r>
              <a:rPr lang="en-US" sz="3733">
                <a:solidFill>
                  <a:schemeClr val="bg1"/>
                </a:solidFill>
              </a:rPr>
              <a:t>If the social security is reduced to adjust for a prior overpayment, count the amount that is being provided after the adjustment.</a:t>
            </a:r>
          </a:p>
        </p:txBody>
      </p:sp>
    </p:spTree>
    <p:extLst>
      <p:ext uri="{BB962C8B-B14F-4D97-AF65-F5344CB8AC3E}">
        <p14:creationId xmlns:p14="http://schemas.microsoft.com/office/powerpoint/2010/main" val="4267408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rmAutofit fontScale="90000"/>
          </a:bodyPr>
          <a:lstStyle/>
          <a:p>
            <a:r>
              <a:rPr lang="en-US"/>
              <a:t>Tenant Certification</a:t>
            </a:r>
          </a:p>
        </p:txBody>
      </p:sp>
      <p:sp>
        <p:nvSpPr>
          <p:cNvPr id="7" name="Text Placeholder 2">
            <a:extLst>
              <a:ext uri="{FF2B5EF4-FFF2-40B4-BE49-F238E27FC236}">
                <a16:creationId xmlns:a16="http://schemas.microsoft.com/office/drawing/2014/main" id="{BBDC4362-D7F6-1744-8C96-ACBB08708CCB}"/>
              </a:ext>
            </a:extLst>
          </p:cNvPr>
          <p:cNvSpPr>
            <a:spLocks noGrp="1"/>
          </p:cNvSpPr>
          <p:nvPr>
            <p:ph type="body" sz="quarter" idx="10"/>
          </p:nvPr>
        </p:nvSpPr>
        <p:spPr>
          <a:xfrm>
            <a:off x="1385111" y="2962828"/>
            <a:ext cx="2991817" cy="1693722"/>
          </a:xfrm>
        </p:spPr>
        <p:txBody>
          <a:bodyPr>
            <a:normAutofit/>
          </a:bodyPr>
          <a:lstStyle/>
          <a:p>
            <a:pPr marL="0" indent="0">
              <a:buNone/>
            </a:pPr>
            <a:r>
              <a:rPr lang="en-US" sz="2400" b="1">
                <a:solidFill>
                  <a:srgbClr val="009FDA"/>
                </a:solidFill>
              </a:rPr>
              <a:t>Section B: </a:t>
            </a:r>
            <a:br>
              <a:rPr lang="en-US" sz="2400" b="1">
                <a:solidFill>
                  <a:srgbClr val="009FDA"/>
                </a:solidFill>
              </a:rPr>
            </a:br>
            <a:r>
              <a:rPr lang="en-US" sz="2400">
                <a:solidFill>
                  <a:srgbClr val="009FDA"/>
                </a:solidFill>
              </a:rPr>
              <a:t>Determining Income and Assets</a:t>
            </a:r>
          </a:p>
        </p:txBody>
      </p:sp>
      <p:sp>
        <p:nvSpPr>
          <p:cNvPr id="5" name="Text Placeholder 2">
            <a:extLst>
              <a:ext uri="{FF2B5EF4-FFF2-40B4-BE49-F238E27FC236}">
                <a16:creationId xmlns:a16="http://schemas.microsoft.com/office/drawing/2014/main" id="{BF7E0AA1-6007-7C48-8396-4A650776EEA8}"/>
              </a:ext>
            </a:extLst>
          </p:cNvPr>
          <p:cNvSpPr txBox="1">
            <a:spLocks/>
          </p:cNvSpPr>
          <p:nvPr/>
        </p:nvSpPr>
        <p:spPr>
          <a:xfrm>
            <a:off x="6150517" y="1600202"/>
            <a:ext cx="5533483" cy="4394591"/>
          </a:xfrm>
          <a:prstGeom prst="rect">
            <a:avLst/>
          </a:prstGeom>
        </p:spPr>
        <p:txBody>
          <a:bodyPr vert="horz" lIns="121920" tIns="60960" rIns="121920" bIns="60960" rtlCol="0">
            <a:normAutofit fontScale="40000" lnSpcReduction="20000"/>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chemeClr val="tx1"/>
              </a:buClr>
              <a:buNone/>
            </a:pPr>
            <a:r>
              <a:rPr lang="en-US" sz="4267" b="1">
                <a:solidFill>
                  <a:schemeClr val="bg1"/>
                </a:solidFill>
              </a:rPr>
              <a:t>Income inclusions</a:t>
            </a:r>
            <a:endParaRPr lang="en-US" sz="4267">
              <a:solidFill>
                <a:schemeClr val="bg1"/>
              </a:solidFill>
            </a:endParaRPr>
          </a:p>
          <a:p>
            <a:pPr>
              <a:buClr>
                <a:schemeClr val="tx1"/>
              </a:buClr>
            </a:pPr>
            <a:r>
              <a:rPr lang="en-US" sz="4267">
                <a:solidFill>
                  <a:schemeClr val="bg1"/>
                </a:solidFill>
              </a:rPr>
              <a:t>Child Support</a:t>
            </a:r>
          </a:p>
          <a:p>
            <a:pPr>
              <a:buClr>
                <a:schemeClr val="tx1"/>
              </a:buClr>
            </a:pPr>
            <a:r>
              <a:rPr lang="en-US" sz="4267">
                <a:solidFill>
                  <a:schemeClr val="bg1"/>
                </a:solidFill>
              </a:rPr>
              <a:t>Workers Compensation</a:t>
            </a:r>
          </a:p>
          <a:p>
            <a:pPr>
              <a:buClr>
                <a:schemeClr val="tx1"/>
              </a:buClr>
            </a:pPr>
            <a:r>
              <a:rPr lang="en-US" sz="4267">
                <a:solidFill>
                  <a:schemeClr val="bg1"/>
                </a:solidFill>
              </a:rPr>
              <a:t>Unemployment</a:t>
            </a:r>
          </a:p>
          <a:p>
            <a:pPr>
              <a:buClr>
                <a:schemeClr val="tx1"/>
              </a:buClr>
            </a:pPr>
            <a:r>
              <a:rPr lang="en-US" sz="4267">
                <a:solidFill>
                  <a:schemeClr val="bg1"/>
                </a:solidFill>
              </a:rPr>
              <a:t>Welfare</a:t>
            </a:r>
          </a:p>
          <a:p>
            <a:pPr>
              <a:buClr>
                <a:schemeClr val="tx1"/>
              </a:buClr>
            </a:pPr>
            <a:r>
              <a:rPr lang="en-US" sz="4267">
                <a:solidFill>
                  <a:schemeClr val="bg1"/>
                </a:solidFill>
              </a:rPr>
              <a:t>Recurring Monetary Contributions</a:t>
            </a:r>
          </a:p>
          <a:p>
            <a:pPr>
              <a:buClr>
                <a:schemeClr val="tx1"/>
              </a:buClr>
            </a:pPr>
            <a:r>
              <a:rPr lang="en-US" sz="4267">
                <a:solidFill>
                  <a:schemeClr val="bg1"/>
                </a:solidFill>
              </a:rPr>
              <a:t>Military Pay </a:t>
            </a:r>
          </a:p>
          <a:p>
            <a:pPr>
              <a:buClr>
                <a:schemeClr val="tx1"/>
              </a:buClr>
            </a:pPr>
            <a:r>
              <a:rPr lang="en-US" sz="4267">
                <a:solidFill>
                  <a:schemeClr val="bg1"/>
                </a:solidFill>
              </a:rPr>
              <a:t>Retirement Funds and Pensions</a:t>
            </a:r>
          </a:p>
          <a:p>
            <a:pPr marL="0" indent="0">
              <a:buClr>
                <a:schemeClr val="tx1"/>
              </a:buClr>
              <a:buNone/>
            </a:pPr>
            <a:endParaRPr lang="en-US" sz="4267">
              <a:solidFill>
                <a:schemeClr val="bg1"/>
              </a:solidFill>
            </a:endParaRPr>
          </a:p>
          <a:p>
            <a:pPr lvl="1">
              <a:buClr>
                <a:schemeClr val="tx1"/>
              </a:buClr>
            </a:pPr>
            <a:r>
              <a:rPr lang="en-US" sz="3733">
                <a:solidFill>
                  <a:schemeClr val="bg1"/>
                </a:solidFill>
              </a:rPr>
              <a:t>Include court ordered child support unless household can certify it is not being received and shows documentation that a reasonable effort has been made to collect child support.</a:t>
            </a:r>
          </a:p>
          <a:p>
            <a:pPr lvl="1">
              <a:buClr>
                <a:schemeClr val="tx1"/>
              </a:buClr>
            </a:pPr>
            <a:r>
              <a:rPr lang="en-US" sz="3733">
                <a:solidFill>
                  <a:schemeClr val="bg1"/>
                </a:solidFill>
              </a:rPr>
              <a:t>Count unemployment and welfare payments (AFDC or TANF) as if the HH will receive for the entire year.</a:t>
            </a:r>
          </a:p>
        </p:txBody>
      </p:sp>
    </p:spTree>
    <p:extLst>
      <p:ext uri="{BB962C8B-B14F-4D97-AF65-F5344CB8AC3E}">
        <p14:creationId xmlns:p14="http://schemas.microsoft.com/office/powerpoint/2010/main" val="3205292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rmAutofit fontScale="90000"/>
          </a:bodyPr>
          <a:lstStyle/>
          <a:p>
            <a:r>
              <a:rPr lang="en-US"/>
              <a:t>Tenant Certification</a:t>
            </a:r>
          </a:p>
        </p:txBody>
      </p:sp>
      <p:sp>
        <p:nvSpPr>
          <p:cNvPr id="7" name="Text Placeholder 2">
            <a:extLst>
              <a:ext uri="{FF2B5EF4-FFF2-40B4-BE49-F238E27FC236}">
                <a16:creationId xmlns:a16="http://schemas.microsoft.com/office/drawing/2014/main" id="{225249C8-3941-B048-9A26-0EB94B1AC53D}"/>
              </a:ext>
            </a:extLst>
          </p:cNvPr>
          <p:cNvSpPr>
            <a:spLocks noGrp="1"/>
          </p:cNvSpPr>
          <p:nvPr>
            <p:ph type="body" sz="quarter" idx="10"/>
          </p:nvPr>
        </p:nvSpPr>
        <p:spPr>
          <a:xfrm>
            <a:off x="1385111" y="2962828"/>
            <a:ext cx="3503881" cy="1693722"/>
          </a:xfrm>
        </p:spPr>
        <p:txBody>
          <a:bodyPr>
            <a:normAutofit/>
          </a:bodyPr>
          <a:lstStyle/>
          <a:p>
            <a:pPr marL="0" indent="0">
              <a:buNone/>
            </a:pPr>
            <a:r>
              <a:rPr lang="en-US" sz="2400" b="1">
                <a:solidFill>
                  <a:srgbClr val="009FDA"/>
                </a:solidFill>
              </a:rPr>
              <a:t>Section B: </a:t>
            </a:r>
            <a:br>
              <a:rPr lang="en-US" sz="2400" b="1">
                <a:solidFill>
                  <a:srgbClr val="009FDA"/>
                </a:solidFill>
              </a:rPr>
            </a:br>
            <a:r>
              <a:rPr lang="en-US" sz="2400">
                <a:solidFill>
                  <a:srgbClr val="009FDA"/>
                </a:solidFill>
              </a:rPr>
              <a:t>Determining Income and Assets</a:t>
            </a:r>
          </a:p>
        </p:txBody>
      </p:sp>
      <p:sp>
        <p:nvSpPr>
          <p:cNvPr id="5" name="Text Placeholder 2">
            <a:extLst>
              <a:ext uri="{FF2B5EF4-FFF2-40B4-BE49-F238E27FC236}">
                <a16:creationId xmlns:a16="http://schemas.microsoft.com/office/drawing/2014/main" id="{BF7E0AA1-6007-7C48-8396-4A650776EEA8}"/>
              </a:ext>
            </a:extLst>
          </p:cNvPr>
          <p:cNvSpPr txBox="1">
            <a:spLocks/>
          </p:cNvSpPr>
          <p:nvPr/>
        </p:nvSpPr>
        <p:spPr>
          <a:xfrm>
            <a:off x="5992021" y="1612393"/>
            <a:ext cx="5533483" cy="4394591"/>
          </a:xfrm>
          <a:prstGeom prst="rect">
            <a:avLst/>
          </a:prstGeom>
        </p:spPr>
        <p:txBody>
          <a:bodyPr vert="horz" lIns="121920" tIns="60960" rIns="121920" bIns="60960" rtlCol="0">
            <a:normAutofit fontScale="47500" lnSpcReduction="20000"/>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chemeClr val="tx1"/>
              </a:buClr>
              <a:buNone/>
            </a:pPr>
            <a:r>
              <a:rPr lang="en-US" sz="4267" b="1">
                <a:solidFill>
                  <a:schemeClr val="bg1"/>
                </a:solidFill>
              </a:rPr>
              <a:t>Unusual sources of income:</a:t>
            </a:r>
          </a:p>
          <a:p>
            <a:pPr>
              <a:buClr>
                <a:schemeClr val="tx1"/>
              </a:buClr>
            </a:pPr>
            <a:endParaRPr lang="en-US" sz="4267">
              <a:solidFill>
                <a:schemeClr val="bg1"/>
              </a:solidFill>
            </a:endParaRPr>
          </a:p>
          <a:p>
            <a:pPr>
              <a:buClr>
                <a:schemeClr val="tx1"/>
              </a:buClr>
            </a:pPr>
            <a:r>
              <a:rPr lang="en-US" sz="4267">
                <a:solidFill>
                  <a:schemeClr val="bg1"/>
                </a:solidFill>
              </a:rPr>
              <a:t>Delayed periodic payments received because of delays in processing unemployment, welfare, or other benefits.</a:t>
            </a:r>
          </a:p>
          <a:p>
            <a:pPr>
              <a:buClr>
                <a:schemeClr val="tx1"/>
              </a:buClr>
            </a:pPr>
            <a:r>
              <a:rPr lang="en-US" sz="4267">
                <a:solidFill>
                  <a:schemeClr val="bg1"/>
                </a:solidFill>
              </a:rPr>
              <a:t>Payments from annuities and insurance policies.</a:t>
            </a:r>
          </a:p>
          <a:p>
            <a:pPr>
              <a:buClr>
                <a:schemeClr val="tx1"/>
              </a:buClr>
            </a:pPr>
            <a:r>
              <a:rPr lang="en-US" sz="4267">
                <a:solidFill>
                  <a:schemeClr val="bg1"/>
                </a:solidFill>
              </a:rPr>
              <a:t>Actual income distributed from trust funds that are not revocable by or under the control of any member of the tenant family.</a:t>
            </a:r>
          </a:p>
          <a:p>
            <a:pPr>
              <a:buClr>
                <a:schemeClr val="tx1"/>
              </a:buClr>
            </a:pPr>
            <a:r>
              <a:rPr lang="en-US" sz="4267">
                <a:solidFill>
                  <a:schemeClr val="bg1"/>
                </a:solidFill>
              </a:rPr>
              <a:t>Alimony, severance pay, disability, death benefits and other similar types of periodic receipts.</a:t>
            </a:r>
            <a:endParaRPr lang="en-US" sz="4267" b="1">
              <a:solidFill>
                <a:schemeClr val="bg1"/>
              </a:solidFill>
            </a:endParaRPr>
          </a:p>
        </p:txBody>
      </p:sp>
    </p:spTree>
    <p:extLst>
      <p:ext uri="{BB962C8B-B14F-4D97-AF65-F5344CB8AC3E}">
        <p14:creationId xmlns:p14="http://schemas.microsoft.com/office/powerpoint/2010/main" val="3412410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rmAutofit fontScale="90000"/>
          </a:bodyPr>
          <a:lstStyle/>
          <a:p>
            <a:r>
              <a:rPr lang="en-US"/>
              <a:t>Tenant Certification</a:t>
            </a:r>
          </a:p>
        </p:txBody>
      </p:sp>
      <p:sp>
        <p:nvSpPr>
          <p:cNvPr id="7" name="Text Placeholder 2">
            <a:extLst>
              <a:ext uri="{FF2B5EF4-FFF2-40B4-BE49-F238E27FC236}">
                <a16:creationId xmlns:a16="http://schemas.microsoft.com/office/drawing/2014/main" id="{79FD7978-9CB6-C34D-9EEE-0595E0769901}"/>
              </a:ext>
            </a:extLst>
          </p:cNvPr>
          <p:cNvSpPr>
            <a:spLocks noGrp="1"/>
          </p:cNvSpPr>
          <p:nvPr>
            <p:ph type="body" sz="quarter" idx="10"/>
          </p:nvPr>
        </p:nvSpPr>
        <p:spPr>
          <a:xfrm>
            <a:off x="1385111" y="2962828"/>
            <a:ext cx="3430729" cy="1693722"/>
          </a:xfrm>
        </p:spPr>
        <p:txBody>
          <a:bodyPr>
            <a:normAutofit/>
          </a:bodyPr>
          <a:lstStyle/>
          <a:p>
            <a:pPr marL="0" indent="0">
              <a:buNone/>
            </a:pPr>
            <a:r>
              <a:rPr lang="en-US" sz="2400" b="1">
                <a:solidFill>
                  <a:srgbClr val="009FDA"/>
                </a:solidFill>
              </a:rPr>
              <a:t>Section B: </a:t>
            </a:r>
            <a:br>
              <a:rPr lang="en-US" sz="2400" b="1">
                <a:solidFill>
                  <a:srgbClr val="009FDA"/>
                </a:solidFill>
              </a:rPr>
            </a:br>
            <a:r>
              <a:rPr lang="en-US" sz="2400">
                <a:solidFill>
                  <a:srgbClr val="009FDA"/>
                </a:solidFill>
              </a:rPr>
              <a:t>Determining Income and Assets</a:t>
            </a:r>
            <a:br>
              <a:rPr lang="en-US" sz="2400">
                <a:solidFill>
                  <a:srgbClr val="009FDA"/>
                </a:solidFill>
              </a:rPr>
            </a:br>
            <a:r>
              <a:rPr lang="en-US" sz="2400">
                <a:solidFill>
                  <a:schemeClr val="tx1"/>
                </a:solidFill>
              </a:rPr>
              <a:t>Income Exclusions</a:t>
            </a:r>
          </a:p>
          <a:p>
            <a:pPr marL="0" indent="0">
              <a:buNone/>
            </a:pPr>
            <a:endParaRPr lang="en-US" sz="2400">
              <a:solidFill>
                <a:srgbClr val="009FDA"/>
              </a:solidFill>
            </a:endParaRPr>
          </a:p>
        </p:txBody>
      </p:sp>
      <p:sp>
        <p:nvSpPr>
          <p:cNvPr id="5" name="Text Placeholder 2">
            <a:extLst>
              <a:ext uri="{FF2B5EF4-FFF2-40B4-BE49-F238E27FC236}">
                <a16:creationId xmlns:a16="http://schemas.microsoft.com/office/drawing/2014/main" id="{BF7E0AA1-6007-7C48-8396-4A650776EEA8}"/>
              </a:ext>
            </a:extLst>
          </p:cNvPr>
          <p:cNvSpPr txBox="1">
            <a:spLocks/>
          </p:cNvSpPr>
          <p:nvPr/>
        </p:nvSpPr>
        <p:spPr>
          <a:xfrm>
            <a:off x="5760373" y="1831850"/>
            <a:ext cx="5533483" cy="4394591"/>
          </a:xfrm>
          <a:prstGeom prst="rect">
            <a:avLst/>
          </a:prstGeom>
        </p:spPr>
        <p:txBody>
          <a:bodyPr vert="horz" lIns="121920" tIns="60960" rIns="121920" bIns="60960" rtlCol="0">
            <a:normAutofit fontScale="47500" lnSpcReduction="20000"/>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chemeClr val="tx1"/>
              </a:buClr>
            </a:pPr>
            <a:r>
              <a:rPr lang="en-US" sz="4267">
                <a:solidFill>
                  <a:schemeClr val="bg1"/>
                </a:solidFill>
              </a:rPr>
              <a:t>Employment earnings from children under the age of 18 (Unless Emancipated)</a:t>
            </a:r>
          </a:p>
          <a:p>
            <a:pPr>
              <a:buClr>
                <a:schemeClr val="tx1"/>
              </a:buClr>
            </a:pPr>
            <a:r>
              <a:rPr lang="en-US" sz="4267">
                <a:solidFill>
                  <a:schemeClr val="bg1"/>
                </a:solidFill>
              </a:rPr>
              <a:t>Payments under Section 8 or any comparable rental assistance program.</a:t>
            </a:r>
          </a:p>
          <a:p>
            <a:pPr>
              <a:buClr>
                <a:schemeClr val="tx1"/>
              </a:buClr>
            </a:pPr>
            <a:r>
              <a:rPr lang="en-US" sz="4267">
                <a:solidFill>
                  <a:schemeClr val="bg1"/>
                </a:solidFill>
              </a:rPr>
              <a:t>Deferred periodic payments from Social Security received in a lump sum.</a:t>
            </a:r>
          </a:p>
          <a:p>
            <a:pPr>
              <a:buClr>
                <a:schemeClr val="tx1"/>
              </a:buClr>
            </a:pPr>
            <a:r>
              <a:rPr lang="en-US" sz="4267">
                <a:solidFill>
                  <a:schemeClr val="bg1"/>
                </a:solidFill>
              </a:rPr>
              <a:t>Earnings in excess of $480 for full time students 18 and older, who are not the head, co- head or spouse of either.</a:t>
            </a:r>
          </a:p>
          <a:p>
            <a:pPr>
              <a:buClr>
                <a:schemeClr val="tx1"/>
              </a:buClr>
            </a:pPr>
            <a:r>
              <a:rPr lang="en-US" sz="4267">
                <a:solidFill>
                  <a:schemeClr val="bg1"/>
                </a:solidFill>
              </a:rPr>
              <a:t>Adoption assistance payments in excess of $480 per adopted child.</a:t>
            </a:r>
          </a:p>
          <a:p>
            <a:pPr>
              <a:buClr>
                <a:schemeClr val="tx1"/>
              </a:buClr>
            </a:pPr>
            <a:r>
              <a:rPr lang="en-US" sz="4267">
                <a:solidFill>
                  <a:schemeClr val="bg1"/>
                </a:solidFill>
              </a:rPr>
              <a:t>Income of a live-in aide</a:t>
            </a:r>
          </a:p>
          <a:p>
            <a:pPr>
              <a:buClr>
                <a:schemeClr val="tx1"/>
              </a:buClr>
            </a:pPr>
            <a:r>
              <a:rPr lang="en-US" sz="4267">
                <a:solidFill>
                  <a:schemeClr val="bg1"/>
                </a:solidFill>
              </a:rPr>
              <a:t>Loans (business loans are not excluded)</a:t>
            </a:r>
          </a:p>
          <a:p>
            <a:pPr marL="0" indent="0">
              <a:buClr>
                <a:schemeClr val="tx1"/>
              </a:buClr>
              <a:buNone/>
            </a:pPr>
            <a:endParaRPr lang="en-US" sz="4267" b="1">
              <a:solidFill>
                <a:schemeClr val="bg1"/>
              </a:solidFill>
            </a:endParaRPr>
          </a:p>
        </p:txBody>
      </p:sp>
    </p:spTree>
    <p:extLst>
      <p:ext uri="{BB962C8B-B14F-4D97-AF65-F5344CB8AC3E}">
        <p14:creationId xmlns:p14="http://schemas.microsoft.com/office/powerpoint/2010/main" val="4141542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DF34-A488-374E-98F9-97071A1A9226}"/>
              </a:ext>
            </a:extLst>
          </p:cNvPr>
          <p:cNvSpPr>
            <a:spLocks noGrp="1"/>
          </p:cNvSpPr>
          <p:nvPr>
            <p:ph type="title"/>
          </p:nvPr>
        </p:nvSpPr>
        <p:spPr>
          <a:xfrm>
            <a:off x="2429743" y="984754"/>
            <a:ext cx="8633791" cy="628787"/>
          </a:xfrm>
        </p:spPr>
        <p:txBody>
          <a:bodyPr/>
          <a:lstStyle/>
          <a:p>
            <a:r>
              <a:rPr lang="en-US">
                <a:solidFill>
                  <a:schemeClr val="tx1"/>
                </a:solidFill>
              </a:rPr>
              <a:t>Division Contact Information</a:t>
            </a:r>
          </a:p>
        </p:txBody>
      </p:sp>
      <p:sp>
        <p:nvSpPr>
          <p:cNvPr id="3" name="Text Placeholder 2">
            <a:extLst>
              <a:ext uri="{FF2B5EF4-FFF2-40B4-BE49-F238E27FC236}">
                <a16:creationId xmlns:a16="http://schemas.microsoft.com/office/drawing/2014/main" id="{AF59200E-FB9B-AD45-9C9E-4CE3738933CD}"/>
              </a:ext>
            </a:extLst>
          </p:cNvPr>
          <p:cNvSpPr>
            <a:spLocks noGrp="1"/>
          </p:cNvSpPr>
          <p:nvPr>
            <p:ph type="body" idx="1"/>
          </p:nvPr>
        </p:nvSpPr>
        <p:spPr>
          <a:xfrm>
            <a:off x="3395268" y="4256501"/>
            <a:ext cx="2362200" cy="1090750"/>
          </a:xfrm>
        </p:spPr>
        <p:txBody>
          <a:bodyPr/>
          <a:lstStyle/>
          <a:p>
            <a:pPr marL="0" lvl="0" indent="0">
              <a:spcBef>
                <a:spcPts val="0"/>
              </a:spcBef>
              <a:buClrTx/>
            </a:pPr>
            <a:r>
              <a:rPr lang="en-US">
                <a:solidFill>
                  <a:schemeClr val="bg1"/>
                </a:solidFill>
                <a:cs typeface="Arial"/>
              </a:rPr>
              <a:t>Keith W. </a:t>
            </a:r>
            <a:r>
              <a:rPr lang="en-US" err="1">
                <a:solidFill>
                  <a:schemeClr val="bg1"/>
                </a:solidFill>
                <a:cs typeface="Arial"/>
              </a:rPr>
              <a:t>Bynam</a:t>
            </a:r>
            <a:endParaRPr lang="en-US">
              <a:solidFill>
                <a:schemeClr val="bg1"/>
              </a:solidFill>
              <a:cs typeface="Arial"/>
            </a:endParaRPr>
          </a:p>
          <a:p>
            <a:pPr marL="0" lvl="0" indent="0">
              <a:spcBef>
                <a:spcPts val="0"/>
              </a:spcBef>
              <a:buClrTx/>
            </a:pPr>
            <a:r>
              <a:rPr lang="en-US" sz="1400" b="0">
                <a:solidFill>
                  <a:schemeClr val="bg2"/>
                </a:solidFill>
                <a:cs typeface="Arial"/>
              </a:rPr>
              <a:t>Interim Director</a:t>
            </a:r>
          </a:p>
          <a:p>
            <a:endParaRPr lang="en-US"/>
          </a:p>
        </p:txBody>
      </p:sp>
      <p:sp>
        <p:nvSpPr>
          <p:cNvPr id="4" name="Text Placeholder 3">
            <a:extLst>
              <a:ext uri="{FF2B5EF4-FFF2-40B4-BE49-F238E27FC236}">
                <a16:creationId xmlns:a16="http://schemas.microsoft.com/office/drawing/2014/main" id="{813F7566-AA79-FD4A-BF63-5FD3B093A12C}"/>
              </a:ext>
            </a:extLst>
          </p:cNvPr>
          <p:cNvSpPr>
            <a:spLocks noGrp="1"/>
          </p:cNvSpPr>
          <p:nvPr>
            <p:ph type="body" idx="12"/>
          </p:nvPr>
        </p:nvSpPr>
        <p:spPr>
          <a:xfrm>
            <a:off x="6068954" y="4256501"/>
            <a:ext cx="2362200" cy="1090750"/>
          </a:xfrm>
        </p:spPr>
        <p:txBody>
          <a:bodyPr/>
          <a:lstStyle/>
          <a:p>
            <a:pPr marL="0" lvl="0" indent="0">
              <a:spcBef>
                <a:spcPts val="0"/>
              </a:spcBef>
              <a:buClrTx/>
            </a:pPr>
            <a:r>
              <a:rPr lang="en-US">
                <a:solidFill>
                  <a:schemeClr val="bg1"/>
                </a:solidFill>
                <a:latin typeface="Arial" panose="020B0604020202020204" pitchFamily="34" charset="0"/>
                <a:cs typeface="Arial" panose="020B0604020202020204" pitchFamily="34" charset="0"/>
              </a:rPr>
              <a:t>Chrystal Boyce </a:t>
            </a:r>
            <a:r>
              <a:rPr lang="en-US" sz="1400" b="0">
                <a:solidFill>
                  <a:schemeClr val="bg2"/>
                </a:solidFill>
                <a:latin typeface="Arial" panose="020B0604020202020204" pitchFamily="34" charset="0"/>
                <a:cs typeface="Arial" panose="020B0604020202020204" pitchFamily="34" charset="0"/>
              </a:rPr>
              <a:t>Division Manager</a:t>
            </a:r>
          </a:p>
          <a:p>
            <a:endParaRPr lang="en-US"/>
          </a:p>
        </p:txBody>
      </p:sp>
      <p:pic>
        <p:nvPicPr>
          <p:cNvPr id="12" name="Picture Placeholder 11" descr="A person wearing glasses and a suit&#10;&#10;Description automatically generated with medium confidence">
            <a:extLst>
              <a:ext uri="{FF2B5EF4-FFF2-40B4-BE49-F238E27FC236}">
                <a16:creationId xmlns:a16="http://schemas.microsoft.com/office/drawing/2014/main" id="{3C70E774-D27D-634B-9000-582589935414}"/>
              </a:ext>
            </a:extLst>
          </p:cNvPr>
          <p:cNvPicPr>
            <a:picLocks noGrp="1" noChangeAspect="1"/>
          </p:cNvPicPr>
          <p:nvPr>
            <p:ph type="pic" sz="quarter" idx="18"/>
          </p:nvPr>
        </p:nvPicPr>
        <p:blipFill>
          <a:blip r:embed="rId2"/>
          <a:srcRect t="10030" b="10030"/>
          <a:stretch>
            <a:fillRect/>
          </a:stretch>
        </p:blipFill>
        <p:spPr>
          <a:xfrm>
            <a:off x="3647086" y="2000754"/>
            <a:ext cx="2110382" cy="2110107"/>
          </a:xfrm>
        </p:spPr>
      </p:pic>
      <p:pic>
        <p:nvPicPr>
          <p:cNvPr id="14" name="Picture Placeholder 13" descr="A person smiling for the camera&#10;&#10;Description automatically generated with medium confidence">
            <a:extLst>
              <a:ext uri="{FF2B5EF4-FFF2-40B4-BE49-F238E27FC236}">
                <a16:creationId xmlns:a16="http://schemas.microsoft.com/office/drawing/2014/main" id="{FBF6E603-888C-5A4A-8A9F-8C12845A3F51}"/>
              </a:ext>
            </a:extLst>
          </p:cNvPr>
          <p:cNvPicPr>
            <a:picLocks noGrp="1" noChangeAspect="1"/>
          </p:cNvPicPr>
          <p:nvPr>
            <p:ph type="pic" sz="quarter" idx="19"/>
          </p:nvPr>
        </p:nvPicPr>
        <p:blipFill>
          <a:blip r:embed="rId3"/>
          <a:srcRect t="10000" b="10000"/>
          <a:stretch>
            <a:fillRect/>
          </a:stretch>
        </p:blipFill>
        <p:spPr>
          <a:xfrm>
            <a:off x="6320772" y="2000754"/>
            <a:ext cx="2110382" cy="2110107"/>
          </a:xfrm>
        </p:spPr>
      </p:pic>
      <p:sp>
        <p:nvSpPr>
          <p:cNvPr id="15" name="Text Placeholder 4">
            <a:extLst>
              <a:ext uri="{FF2B5EF4-FFF2-40B4-BE49-F238E27FC236}">
                <a16:creationId xmlns:a16="http://schemas.microsoft.com/office/drawing/2014/main" id="{01B02ADB-B630-1B4F-B0D4-D9C8A5FFD1D3}"/>
              </a:ext>
            </a:extLst>
          </p:cNvPr>
          <p:cNvSpPr txBox="1">
            <a:spLocks/>
          </p:cNvSpPr>
          <p:nvPr/>
        </p:nvSpPr>
        <p:spPr>
          <a:xfrm>
            <a:off x="1797050" y="5249112"/>
            <a:ext cx="8304419" cy="7047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a:solidFill>
                  <a:schemeClr val="bg1"/>
                </a:solidFill>
              </a:rPr>
              <a:t>2100 Travis St., 9th Floor, Houston, TX 77002</a:t>
            </a:r>
          </a:p>
          <a:p>
            <a:pPr marL="0" indent="0" algn="ctr">
              <a:buNone/>
            </a:pPr>
            <a:r>
              <a:rPr lang="en-US" sz="1800" b="1" err="1">
                <a:solidFill>
                  <a:schemeClr val="bg1"/>
                </a:solidFill>
              </a:rPr>
              <a:t>www.houstontx.gov</a:t>
            </a:r>
            <a:r>
              <a:rPr lang="en-US" sz="1800" b="1">
                <a:solidFill>
                  <a:schemeClr val="bg1"/>
                </a:solidFill>
              </a:rPr>
              <a:t>/housing</a:t>
            </a:r>
          </a:p>
        </p:txBody>
      </p:sp>
    </p:spTree>
    <p:extLst>
      <p:ext uri="{BB962C8B-B14F-4D97-AF65-F5344CB8AC3E}">
        <p14:creationId xmlns:p14="http://schemas.microsoft.com/office/powerpoint/2010/main" val="844968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rmAutofit fontScale="90000"/>
          </a:bodyPr>
          <a:lstStyle/>
          <a:p>
            <a:r>
              <a:rPr lang="en-US"/>
              <a:t>Tenant Certification</a:t>
            </a:r>
          </a:p>
        </p:txBody>
      </p:sp>
      <p:sp>
        <p:nvSpPr>
          <p:cNvPr id="7" name="Text Placeholder 2">
            <a:extLst>
              <a:ext uri="{FF2B5EF4-FFF2-40B4-BE49-F238E27FC236}">
                <a16:creationId xmlns:a16="http://schemas.microsoft.com/office/drawing/2014/main" id="{084ADB2F-4F78-3342-8DE9-78D6899F5BB5}"/>
              </a:ext>
            </a:extLst>
          </p:cNvPr>
          <p:cNvSpPr>
            <a:spLocks noGrp="1"/>
          </p:cNvSpPr>
          <p:nvPr>
            <p:ph type="body" sz="quarter" idx="10"/>
          </p:nvPr>
        </p:nvSpPr>
        <p:spPr>
          <a:xfrm>
            <a:off x="1385111" y="2962828"/>
            <a:ext cx="3430729" cy="1693722"/>
          </a:xfrm>
        </p:spPr>
        <p:txBody>
          <a:bodyPr>
            <a:normAutofit/>
          </a:bodyPr>
          <a:lstStyle/>
          <a:p>
            <a:pPr marL="0" indent="0">
              <a:buNone/>
            </a:pPr>
            <a:r>
              <a:rPr lang="en-US" sz="2400" b="1">
                <a:solidFill>
                  <a:srgbClr val="009FDA"/>
                </a:solidFill>
              </a:rPr>
              <a:t>Section B: </a:t>
            </a:r>
            <a:br>
              <a:rPr lang="en-US" sz="2400" b="1">
                <a:solidFill>
                  <a:srgbClr val="009FDA"/>
                </a:solidFill>
              </a:rPr>
            </a:br>
            <a:r>
              <a:rPr lang="en-US" sz="2400">
                <a:solidFill>
                  <a:srgbClr val="009FDA"/>
                </a:solidFill>
              </a:rPr>
              <a:t>Determining Income and Assets</a:t>
            </a:r>
            <a:br>
              <a:rPr lang="en-US" sz="2400">
                <a:solidFill>
                  <a:srgbClr val="009FDA"/>
                </a:solidFill>
              </a:rPr>
            </a:br>
            <a:r>
              <a:rPr lang="en-US" sz="2400">
                <a:solidFill>
                  <a:schemeClr val="tx1"/>
                </a:solidFill>
              </a:rPr>
              <a:t>Income Exclusions</a:t>
            </a:r>
          </a:p>
          <a:p>
            <a:pPr marL="0" indent="0">
              <a:buNone/>
            </a:pPr>
            <a:endParaRPr lang="en-US" sz="2400">
              <a:solidFill>
                <a:srgbClr val="009FDA"/>
              </a:solidFill>
            </a:endParaRPr>
          </a:p>
        </p:txBody>
      </p:sp>
      <p:sp>
        <p:nvSpPr>
          <p:cNvPr id="5" name="Text Placeholder 2">
            <a:extLst>
              <a:ext uri="{FF2B5EF4-FFF2-40B4-BE49-F238E27FC236}">
                <a16:creationId xmlns:a16="http://schemas.microsoft.com/office/drawing/2014/main" id="{BF7E0AA1-6007-7C48-8396-4A650776EEA8}"/>
              </a:ext>
            </a:extLst>
          </p:cNvPr>
          <p:cNvSpPr txBox="1">
            <a:spLocks/>
          </p:cNvSpPr>
          <p:nvPr/>
        </p:nvSpPr>
        <p:spPr>
          <a:xfrm>
            <a:off x="5711605" y="1831850"/>
            <a:ext cx="5533483" cy="4394591"/>
          </a:xfrm>
          <a:prstGeom prst="rect">
            <a:avLst/>
          </a:prstGeom>
        </p:spPr>
        <p:txBody>
          <a:bodyPr vert="horz" lIns="121920" tIns="60960" rIns="121920" bIns="60960" rtlCol="0">
            <a:normAutofit fontScale="47500" lnSpcReduction="20000"/>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chemeClr val="tx1"/>
              </a:buClr>
            </a:pPr>
            <a:r>
              <a:rPr lang="en-US" sz="4267">
                <a:solidFill>
                  <a:schemeClr val="bg1"/>
                </a:solidFill>
              </a:rPr>
              <a:t>Temporary non- recurring or sporadic income.</a:t>
            </a:r>
          </a:p>
          <a:p>
            <a:pPr>
              <a:buClr>
                <a:schemeClr val="tx1"/>
              </a:buClr>
            </a:pPr>
            <a:r>
              <a:rPr lang="en-US" sz="4267">
                <a:solidFill>
                  <a:schemeClr val="bg1"/>
                </a:solidFill>
              </a:rPr>
              <a:t>SNAP (Food Benefit)</a:t>
            </a:r>
          </a:p>
          <a:p>
            <a:pPr>
              <a:buClr>
                <a:schemeClr val="tx1"/>
              </a:buClr>
            </a:pPr>
            <a:r>
              <a:rPr lang="en-US" sz="4267">
                <a:solidFill>
                  <a:schemeClr val="bg1"/>
                </a:solidFill>
              </a:rPr>
              <a:t>Contributions that are paid directly to a child care provider by persons not living in the unit.</a:t>
            </a:r>
          </a:p>
          <a:p>
            <a:pPr>
              <a:buClr>
                <a:schemeClr val="tx1"/>
              </a:buClr>
            </a:pPr>
            <a:r>
              <a:rPr lang="en-US" sz="4267">
                <a:solidFill>
                  <a:schemeClr val="bg1"/>
                </a:solidFill>
              </a:rPr>
              <a:t>Special pay to a family member in the Armed Forces who is exposed to hostile fire. (Do not confuse this with hazardous duty; hazardous duty pay is included).</a:t>
            </a:r>
          </a:p>
          <a:p>
            <a:pPr>
              <a:buClr>
                <a:schemeClr val="tx1"/>
              </a:buClr>
            </a:pPr>
            <a:r>
              <a:rPr lang="en-US" sz="4267">
                <a:solidFill>
                  <a:schemeClr val="bg1"/>
                </a:solidFill>
              </a:rPr>
              <a:t>Amounts received under training programs funded by HUD.</a:t>
            </a:r>
          </a:p>
          <a:p>
            <a:pPr>
              <a:buClr>
                <a:schemeClr val="tx1"/>
              </a:buClr>
            </a:pPr>
            <a:r>
              <a:rPr lang="en-US" sz="4267">
                <a:solidFill>
                  <a:schemeClr val="bg1"/>
                </a:solidFill>
              </a:rPr>
              <a:t>A resident service stipend (not to exceed $200 per month)</a:t>
            </a:r>
          </a:p>
        </p:txBody>
      </p:sp>
    </p:spTree>
    <p:extLst>
      <p:ext uri="{BB962C8B-B14F-4D97-AF65-F5344CB8AC3E}">
        <p14:creationId xmlns:p14="http://schemas.microsoft.com/office/powerpoint/2010/main" val="3731542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rmAutofit fontScale="90000"/>
          </a:bodyPr>
          <a:lstStyle/>
          <a:p>
            <a:r>
              <a:rPr lang="en-US"/>
              <a:t>Tenant Certification</a:t>
            </a:r>
          </a:p>
        </p:txBody>
      </p:sp>
      <p:sp>
        <p:nvSpPr>
          <p:cNvPr id="7" name="Text Placeholder 2">
            <a:extLst>
              <a:ext uri="{FF2B5EF4-FFF2-40B4-BE49-F238E27FC236}">
                <a16:creationId xmlns:a16="http://schemas.microsoft.com/office/drawing/2014/main" id="{EFA37C03-EADD-9D46-BC41-F2559CEB2E2B}"/>
              </a:ext>
            </a:extLst>
          </p:cNvPr>
          <p:cNvSpPr>
            <a:spLocks noGrp="1"/>
          </p:cNvSpPr>
          <p:nvPr>
            <p:ph type="body" sz="quarter" idx="10"/>
          </p:nvPr>
        </p:nvSpPr>
        <p:spPr>
          <a:xfrm>
            <a:off x="1385111" y="2962828"/>
            <a:ext cx="3430729" cy="1987124"/>
          </a:xfrm>
        </p:spPr>
        <p:txBody>
          <a:bodyPr>
            <a:normAutofit/>
          </a:bodyPr>
          <a:lstStyle/>
          <a:p>
            <a:pPr marL="0" indent="0">
              <a:buNone/>
            </a:pPr>
            <a:r>
              <a:rPr lang="en-US" sz="2400" b="1">
                <a:solidFill>
                  <a:srgbClr val="009FDA"/>
                </a:solidFill>
              </a:rPr>
              <a:t>Section B: </a:t>
            </a:r>
            <a:br>
              <a:rPr lang="en-US" sz="2400" b="1">
                <a:solidFill>
                  <a:srgbClr val="009FDA"/>
                </a:solidFill>
              </a:rPr>
            </a:br>
            <a:r>
              <a:rPr lang="en-US" sz="2400">
                <a:solidFill>
                  <a:srgbClr val="009FDA"/>
                </a:solidFill>
              </a:rPr>
              <a:t>Determining Income and Assets</a:t>
            </a:r>
            <a:br>
              <a:rPr lang="en-US" sz="2400">
                <a:solidFill>
                  <a:srgbClr val="009FDA"/>
                </a:solidFill>
              </a:rPr>
            </a:br>
            <a:r>
              <a:rPr lang="en-US" sz="2400">
                <a:solidFill>
                  <a:schemeClr val="tx1"/>
                </a:solidFill>
              </a:rPr>
              <a:t>Types of Income Verifications</a:t>
            </a:r>
          </a:p>
          <a:p>
            <a:pPr marL="0" indent="0">
              <a:buNone/>
            </a:pPr>
            <a:endParaRPr lang="en-US" sz="2400">
              <a:solidFill>
                <a:srgbClr val="009FDA"/>
              </a:solidFill>
            </a:endParaRPr>
          </a:p>
        </p:txBody>
      </p:sp>
      <p:sp>
        <p:nvSpPr>
          <p:cNvPr id="5" name="Text Placeholder 2">
            <a:extLst>
              <a:ext uri="{FF2B5EF4-FFF2-40B4-BE49-F238E27FC236}">
                <a16:creationId xmlns:a16="http://schemas.microsoft.com/office/drawing/2014/main" id="{BF7E0AA1-6007-7C48-8396-4A650776EEA8}"/>
              </a:ext>
            </a:extLst>
          </p:cNvPr>
          <p:cNvSpPr txBox="1">
            <a:spLocks/>
          </p:cNvSpPr>
          <p:nvPr/>
        </p:nvSpPr>
        <p:spPr>
          <a:xfrm>
            <a:off x="5455573" y="1612394"/>
            <a:ext cx="5736683" cy="4394591"/>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653"/>
              </a:lnSpc>
              <a:buClr>
                <a:schemeClr val="tx1"/>
              </a:buClr>
              <a:buNone/>
            </a:pPr>
            <a:r>
              <a:rPr lang="en-US" sz="1600" b="1">
                <a:solidFill>
                  <a:schemeClr val="bg1"/>
                </a:solidFill>
              </a:rPr>
              <a:t>Firsthand: </a:t>
            </a:r>
          </a:p>
          <a:p>
            <a:pPr>
              <a:lnSpc>
                <a:spcPts val="1653"/>
              </a:lnSpc>
              <a:buClr>
                <a:schemeClr val="tx1"/>
              </a:buClr>
            </a:pPr>
            <a:endParaRPr lang="en-US" sz="1600">
              <a:solidFill>
                <a:schemeClr val="bg1"/>
              </a:solidFill>
            </a:endParaRPr>
          </a:p>
          <a:p>
            <a:pPr>
              <a:lnSpc>
                <a:spcPts val="1653"/>
              </a:lnSpc>
              <a:buClr>
                <a:schemeClr val="tx1"/>
              </a:buClr>
            </a:pPr>
            <a:r>
              <a:rPr lang="en-US" sz="1600">
                <a:solidFill>
                  <a:schemeClr val="bg1"/>
                </a:solidFill>
              </a:rPr>
              <a:t>Paychecks, social security awards letters, bank statements</a:t>
            </a:r>
          </a:p>
          <a:p>
            <a:pPr>
              <a:lnSpc>
                <a:spcPts val="1653"/>
              </a:lnSpc>
              <a:buClr>
                <a:schemeClr val="tx1"/>
              </a:buClr>
            </a:pPr>
            <a:r>
              <a:rPr lang="en-US" sz="1600">
                <a:solidFill>
                  <a:schemeClr val="bg1"/>
                </a:solidFill>
              </a:rPr>
              <a:t>Third-party written:</a:t>
            </a:r>
          </a:p>
          <a:p>
            <a:pPr>
              <a:lnSpc>
                <a:spcPts val="1653"/>
              </a:lnSpc>
              <a:buClr>
                <a:schemeClr val="tx1"/>
              </a:buClr>
            </a:pPr>
            <a:r>
              <a:rPr lang="en-US" sz="1600">
                <a:solidFill>
                  <a:schemeClr val="bg1"/>
                </a:solidFill>
              </a:rPr>
              <a:t>Sent directly to third-party source via mail or fax</a:t>
            </a:r>
          </a:p>
          <a:p>
            <a:pPr>
              <a:lnSpc>
                <a:spcPts val="1653"/>
              </a:lnSpc>
              <a:buClr>
                <a:schemeClr val="tx1"/>
              </a:buClr>
            </a:pPr>
            <a:r>
              <a:rPr lang="en-US" sz="1600">
                <a:solidFill>
                  <a:schemeClr val="bg1"/>
                </a:solidFill>
              </a:rPr>
              <a:t>Faxes must include the company name and fax number</a:t>
            </a:r>
          </a:p>
          <a:p>
            <a:pPr>
              <a:lnSpc>
                <a:spcPts val="1653"/>
              </a:lnSpc>
              <a:buClr>
                <a:schemeClr val="tx1"/>
              </a:buClr>
            </a:pPr>
            <a:r>
              <a:rPr lang="en-US" sz="1600">
                <a:solidFill>
                  <a:schemeClr val="bg1"/>
                </a:solidFill>
              </a:rPr>
              <a:t>If mailed, maintain envelope in which the verification was returned</a:t>
            </a:r>
          </a:p>
          <a:p>
            <a:pPr>
              <a:lnSpc>
                <a:spcPts val="1653"/>
              </a:lnSpc>
              <a:buClr>
                <a:schemeClr val="tx1"/>
              </a:buClr>
            </a:pPr>
            <a:r>
              <a:rPr lang="en-US" sz="1600">
                <a:solidFill>
                  <a:schemeClr val="bg1"/>
                </a:solidFill>
              </a:rPr>
              <a:t>Oral (telephone) clarification only</a:t>
            </a:r>
          </a:p>
          <a:p>
            <a:pPr marL="0" indent="0">
              <a:lnSpc>
                <a:spcPts val="1653"/>
              </a:lnSpc>
              <a:buClr>
                <a:schemeClr val="tx1"/>
              </a:buClr>
              <a:buNone/>
            </a:pPr>
            <a:endParaRPr lang="en-US" sz="1600">
              <a:solidFill>
                <a:schemeClr val="bg1"/>
              </a:solidFill>
            </a:endParaRPr>
          </a:p>
          <a:p>
            <a:pPr>
              <a:lnSpc>
                <a:spcPts val="1653"/>
              </a:lnSpc>
              <a:buClr>
                <a:schemeClr val="tx1"/>
              </a:buClr>
            </a:pPr>
            <a:r>
              <a:rPr lang="en-US" sz="1600">
                <a:solidFill>
                  <a:schemeClr val="bg1"/>
                </a:solidFill>
              </a:rPr>
              <a:t>**Resident screening services cannot be used to document household income.</a:t>
            </a:r>
          </a:p>
          <a:p>
            <a:pPr lvl="1">
              <a:lnSpc>
                <a:spcPts val="1653"/>
              </a:lnSpc>
              <a:buClr>
                <a:schemeClr val="tx1"/>
              </a:buClr>
            </a:pPr>
            <a:r>
              <a:rPr lang="en-US" sz="1600">
                <a:solidFill>
                  <a:schemeClr val="bg1"/>
                </a:solidFill>
              </a:rPr>
              <a:t>The only acceptable form of verification for military pay is leave and earnings statement.</a:t>
            </a:r>
          </a:p>
          <a:p>
            <a:pPr lvl="1">
              <a:lnSpc>
                <a:spcPts val="1653"/>
              </a:lnSpc>
              <a:buClr>
                <a:schemeClr val="tx1"/>
              </a:buClr>
            </a:pPr>
            <a:r>
              <a:rPr lang="en-US" sz="1600">
                <a:solidFill>
                  <a:schemeClr val="bg1"/>
                </a:solidFill>
              </a:rPr>
              <a:t>HUD 4350.3 par. 3-31 “ Owners must send verification forms directly to the source, not through the applicant”</a:t>
            </a:r>
          </a:p>
        </p:txBody>
      </p:sp>
    </p:spTree>
    <p:extLst>
      <p:ext uri="{BB962C8B-B14F-4D97-AF65-F5344CB8AC3E}">
        <p14:creationId xmlns:p14="http://schemas.microsoft.com/office/powerpoint/2010/main" val="1696219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rmAutofit fontScale="90000"/>
          </a:bodyPr>
          <a:lstStyle/>
          <a:p>
            <a:r>
              <a:rPr lang="en-US"/>
              <a:t>Tenant Certification</a:t>
            </a:r>
          </a:p>
        </p:txBody>
      </p:sp>
      <p:sp>
        <p:nvSpPr>
          <p:cNvPr id="9" name="Text Placeholder 2">
            <a:extLst>
              <a:ext uri="{FF2B5EF4-FFF2-40B4-BE49-F238E27FC236}">
                <a16:creationId xmlns:a16="http://schemas.microsoft.com/office/drawing/2014/main" id="{0A8002ED-7F19-5643-9C76-F5A76A824F15}"/>
              </a:ext>
            </a:extLst>
          </p:cNvPr>
          <p:cNvSpPr>
            <a:spLocks noGrp="1"/>
          </p:cNvSpPr>
          <p:nvPr>
            <p:ph type="body" sz="quarter" idx="10"/>
          </p:nvPr>
        </p:nvSpPr>
        <p:spPr>
          <a:xfrm>
            <a:off x="1385111" y="2962828"/>
            <a:ext cx="3430729" cy="1987124"/>
          </a:xfrm>
        </p:spPr>
        <p:txBody>
          <a:bodyPr>
            <a:normAutofit/>
          </a:bodyPr>
          <a:lstStyle/>
          <a:p>
            <a:pPr marL="0" indent="0">
              <a:buNone/>
            </a:pPr>
            <a:r>
              <a:rPr lang="en-US" sz="2400" b="1">
                <a:solidFill>
                  <a:srgbClr val="009FDA"/>
                </a:solidFill>
              </a:rPr>
              <a:t>Section B: </a:t>
            </a:r>
            <a:br>
              <a:rPr lang="en-US" sz="2400" b="1">
                <a:solidFill>
                  <a:srgbClr val="009FDA"/>
                </a:solidFill>
              </a:rPr>
            </a:br>
            <a:r>
              <a:rPr lang="en-US" sz="2400">
                <a:solidFill>
                  <a:srgbClr val="009FDA"/>
                </a:solidFill>
              </a:rPr>
              <a:t>Determining Income and Assets</a:t>
            </a:r>
            <a:br>
              <a:rPr lang="en-US" sz="2400">
                <a:solidFill>
                  <a:srgbClr val="009FDA"/>
                </a:solidFill>
              </a:rPr>
            </a:br>
            <a:r>
              <a:rPr lang="en-US" sz="2400">
                <a:solidFill>
                  <a:schemeClr val="tx1"/>
                </a:solidFill>
              </a:rPr>
              <a:t>Types of Income Verifications</a:t>
            </a:r>
          </a:p>
          <a:p>
            <a:pPr marL="0" indent="0">
              <a:buNone/>
            </a:pPr>
            <a:endParaRPr lang="en-US" sz="2400">
              <a:solidFill>
                <a:srgbClr val="009FDA"/>
              </a:solidFill>
            </a:endParaRPr>
          </a:p>
        </p:txBody>
      </p:sp>
      <p:sp>
        <p:nvSpPr>
          <p:cNvPr id="5" name="Text Placeholder 2">
            <a:extLst>
              <a:ext uri="{FF2B5EF4-FFF2-40B4-BE49-F238E27FC236}">
                <a16:creationId xmlns:a16="http://schemas.microsoft.com/office/drawing/2014/main" id="{BF7E0AA1-6007-7C48-8396-4A650776EEA8}"/>
              </a:ext>
            </a:extLst>
          </p:cNvPr>
          <p:cNvSpPr txBox="1">
            <a:spLocks/>
          </p:cNvSpPr>
          <p:nvPr/>
        </p:nvSpPr>
        <p:spPr>
          <a:xfrm>
            <a:off x="5675029" y="1759094"/>
            <a:ext cx="5736683" cy="4394591"/>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653"/>
              </a:lnSpc>
              <a:buClr>
                <a:schemeClr val="tx1"/>
              </a:buClr>
              <a:buNone/>
            </a:pPr>
            <a:r>
              <a:rPr lang="en-US" sz="1600">
                <a:solidFill>
                  <a:schemeClr val="bg1"/>
                </a:solidFill>
              </a:rPr>
              <a:t>(Hourly wages x  2080 for full time employment) OR (Hourly wages x number of hours worked per week)</a:t>
            </a:r>
          </a:p>
          <a:p>
            <a:pPr marL="0" indent="0">
              <a:lnSpc>
                <a:spcPts val="1653"/>
              </a:lnSpc>
              <a:buClr>
                <a:schemeClr val="tx1"/>
              </a:buClr>
              <a:buNone/>
            </a:pPr>
            <a:endParaRPr lang="en-US" sz="1600">
              <a:solidFill>
                <a:schemeClr val="bg1"/>
              </a:solidFill>
            </a:endParaRPr>
          </a:p>
          <a:p>
            <a:pPr>
              <a:lnSpc>
                <a:spcPts val="1653"/>
              </a:lnSpc>
              <a:buClr>
                <a:schemeClr val="tx1"/>
              </a:buClr>
            </a:pPr>
            <a:r>
              <a:rPr lang="en-US" sz="1600">
                <a:solidFill>
                  <a:schemeClr val="bg1"/>
                </a:solidFill>
              </a:rPr>
              <a:t>Weekly wages x 52</a:t>
            </a:r>
          </a:p>
          <a:p>
            <a:pPr>
              <a:lnSpc>
                <a:spcPts val="1653"/>
              </a:lnSpc>
              <a:buClr>
                <a:schemeClr val="tx1"/>
              </a:buClr>
            </a:pPr>
            <a:r>
              <a:rPr lang="en-US" sz="1600">
                <a:solidFill>
                  <a:schemeClr val="bg1"/>
                </a:solidFill>
              </a:rPr>
              <a:t>Biweekly wages x 26 </a:t>
            </a:r>
            <a:r>
              <a:rPr lang="en-US" sz="1067">
                <a:solidFill>
                  <a:schemeClr val="bg1"/>
                </a:solidFill>
              </a:rPr>
              <a:t>(Paid every other week)</a:t>
            </a:r>
          </a:p>
          <a:p>
            <a:pPr>
              <a:lnSpc>
                <a:spcPts val="1653"/>
              </a:lnSpc>
              <a:buClr>
                <a:schemeClr val="tx1"/>
              </a:buClr>
            </a:pPr>
            <a:r>
              <a:rPr lang="en-US" sz="1600">
                <a:solidFill>
                  <a:schemeClr val="bg1"/>
                </a:solidFill>
              </a:rPr>
              <a:t>Semi-monthly wages x 24 </a:t>
            </a:r>
            <a:r>
              <a:rPr lang="en-US" sz="1067">
                <a:solidFill>
                  <a:schemeClr val="bg1"/>
                </a:solidFill>
              </a:rPr>
              <a:t>(Paid twice a month, usually on the same dates)</a:t>
            </a:r>
          </a:p>
          <a:p>
            <a:pPr>
              <a:lnSpc>
                <a:spcPts val="1653"/>
              </a:lnSpc>
              <a:buClr>
                <a:schemeClr val="tx1"/>
              </a:buClr>
            </a:pPr>
            <a:r>
              <a:rPr lang="en-US" sz="1600">
                <a:solidFill>
                  <a:schemeClr val="bg1"/>
                </a:solidFill>
              </a:rPr>
              <a:t>Monthly wages x 12</a:t>
            </a:r>
          </a:p>
          <a:p>
            <a:pPr>
              <a:lnSpc>
                <a:spcPts val="1653"/>
              </a:lnSpc>
              <a:buClr>
                <a:schemeClr val="tx1"/>
              </a:buClr>
            </a:pPr>
            <a:r>
              <a:rPr lang="en-US" sz="1600">
                <a:solidFill>
                  <a:schemeClr val="bg1"/>
                </a:solidFill>
              </a:rPr>
              <a:t>YTD</a:t>
            </a:r>
          </a:p>
          <a:p>
            <a:pPr marL="0" indent="0">
              <a:lnSpc>
                <a:spcPts val="1653"/>
              </a:lnSpc>
              <a:buClr>
                <a:schemeClr val="tx1"/>
              </a:buClr>
              <a:buNone/>
            </a:pPr>
            <a:r>
              <a:rPr lang="en-US" sz="1600">
                <a:solidFill>
                  <a:schemeClr val="bg1"/>
                </a:solidFill>
              </a:rPr>
              <a:t>Annualize income based on current circumstances, unless there is documentation of a change. Example, If overtime is listed on the check stub, annualize as if they would receive it throughout the year.</a:t>
            </a:r>
          </a:p>
          <a:p>
            <a:pPr marL="0" indent="0">
              <a:lnSpc>
                <a:spcPts val="1653"/>
              </a:lnSpc>
              <a:buClr>
                <a:schemeClr val="tx1"/>
              </a:buClr>
              <a:buNone/>
            </a:pPr>
            <a:r>
              <a:rPr lang="en-US" sz="1600">
                <a:solidFill>
                  <a:schemeClr val="bg1"/>
                </a:solidFill>
              </a:rPr>
              <a:t>If available use YTD and one other calculation. Use the larger of the two income calculations.</a:t>
            </a:r>
          </a:p>
        </p:txBody>
      </p:sp>
      <p:sp>
        <p:nvSpPr>
          <p:cNvPr id="4" name="Rectangle 3">
            <a:extLst>
              <a:ext uri="{FF2B5EF4-FFF2-40B4-BE49-F238E27FC236}">
                <a16:creationId xmlns:a16="http://schemas.microsoft.com/office/drawing/2014/main" id="{7577A813-B226-6348-9A2C-0A96D8D6F2EE}"/>
              </a:ext>
            </a:extLst>
          </p:cNvPr>
          <p:cNvSpPr/>
          <p:nvPr/>
        </p:nvSpPr>
        <p:spPr>
          <a:xfrm>
            <a:off x="917713" y="5984403"/>
            <a:ext cx="11379200" cy="528350"/>
          </a:xfrm>
          <a:prstGeom prst="rect">
            <a:avLst/>
          </a:prstGeom>
        </p:spPr>
        <p:txBody>
          <a:bodyPr wrap="square">
            <a:spAutoFit/>
          </a:bodyPr>
          <a:lstStyle/>
          <a:p>
            <a:pPr>
              <a:lnSpc>
                <a:spcPts val="1653"/>
              </a:lnSpc>
            </a:pPr>
            <a:r>
              <a:rPr lang="en-US" sz="1600">
                <a:solidFill>
                  <a:schemeClr val="bg2"/>
                </a:solidFill>
                <a:latin typeface="Arial" panose="020B0604020202020204" pitchFamily="34" charset="0"/>
                <a:cs typeface="Arial" panose="020B0604020202020204" pitchFamily="34" charset="0"/>
              </a:rPr>
              <a:t>Ex: On February 3rd , $2,975 was the year to date wage total of an applicant. To calculate the expected income for the entire year, divide $2,975/5 (# of weeks to date) = $595; then multiply 595*52(# of weeks in a year)=$30,948.</a:t>
            </a:r>
          </a:p>
        </p:txBody>
      </p:sp>
    </p:spTree>
    <p:extLst>
      <p:ext uri="{BB962C8B-B14F-4D97-AF65-F5344CB8AC3E}">
        <p14:creationId xmlns:p14="http://schemas.microsoft.com/office/powerpoint/2010/main" val="3198811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88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2" name="Family Feud Reveal Sound Effect 2.wav"/>
          </p:stSnd>
        </p:sndAc>
      </p:transition>
    </mc:Choice>
    <mc:Fallback xmlns="">
      <p:transition spd="slow">
        <p:fade/>
        <p:sndAc>
          <p:stSnd>
            <p:snd r:embed="rId3" name="Family Feud Reveal Sound Effect 2.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16CD59-5A18-A041-AB48-4E856BBD3DFD}"/>
              </a:ext>
            </a:extLst>
          </p:cNvPr>
          <p:cNvSpPr>
            <a:spLocks noGrp="1"/>
          </p:cNvSpPr>
          <p:nvPr>
            <p:ph type="body" sz="quarter" idx="10"/>
          </p:nvPr>
        </p:nvSpPr>
        <p:spPr>
          <a:xfrm>
            <a:off x="109728" y="2305652"/>
            <a:ext cx="4413250" cy="3160713"/>
          </a:xfrm>
        </p:spPr>
        <p:txBody>
          <a:bodyPr/>
          <a:lstStyle/>
          <a:p>
            <a:pPr marL="0" indent="0" algn="ctr">
              <a:buNone/>
            </a:pPr>
            <a:r>
              <a:rPr lang="en-US" sz="2300" b="1">
                <a:solidFill>
                  <a:srgbClr val="FFFFFF"/>
                </a:solidFill>
                <a:latin typeface="Arial" panose="020B0604020202020204" pitchFamily="34" charset="0"/>
                <a:cs typeface="Arial" panose="020B0604020202020204" pitchFamily="34" charset="0"/>
              </a:rPr>
              <a:t>Ali Rahim provides you with his four most recent, consecutive semi-monthly paystubs. They show gross income of $896.30, $1,024.59, $701.91, and $998.11.  </a:t>
            </a:r>
          </a:p>
          <a:p>
            <a:pPr marL="0" indent="0" algn="ctr">
              <a:buNone/>
            </a:pPr>
            <a:r>
              <a:rPr lang="en-US" sz="2300" b="1">
                <a:solidFill>
                  <a:srgbClr val="FFFFFF"/>
                </a:solidFill>
                <a:latin typeface="Arial" panose="020B0604020202020204" pitchFamily="34" charset="0"/>
                <a:cs typeface="Arial" panose="020B0604020202020204" pitchFamily="34" charset="0"/>
              </a:rPr>
              <a:t>What is his annual income?</a:t>
            </a:r>
          </a:p>
          <a:p>
            <a:pPr marL="0" indent="0" algn="ctr">
              <a:buNone/>
            </a:pPr>
            <a:endParaRPr lang="en-US" sz="2400"/>
          </a:p>
        </p:txBody>
      </p:sp>
      <p:sp>
        <p:nvSpPr>
          <p:cNvPr id="3" name="Text Placeholder 2">
            <a:extLst>
              <a:ext uri="{FF2B5EF4-FFF2-40B4-BE49-F238E27FC236}">
                <a16:creationId xmlns:a16="http://schemas.microsoft.com/office/drawing/2014/main" id="{6D574E4F-23E4-824E-9372-175755D01D04}"/>
              </a:ext>
            </a:extLst>
          </p:cNvPr>
          <p:cNvSpPr>
            <a:spLocks noGrp="1"/>
          </p:cNvSpPr>
          <p:nvPr>
            <p:ph type="body" sz="quarter" idx="11"/>
          </p:nvPr>
        </p:nvSpPr>
        <p:spPr/>
        <p:txBody>
          <a:bodyPr/>
          <a:lstStyle/>
          <a:p>
            <a:r>
              <a:rPr lang="en-US" sz="2000" b="1"/>
              <a:t>$21,725.52</a:t>
            </a:r>
          </a:p>
          <a:p>
            <a:endParaRPr lang="en-US"/>
          </a:p>
        </p:txBody>
      </p:sp>
      <p:sp>
        <p:nvSpPr>
          <p:cNvPr id="4" name="Text Placeholder 3">
            <a:extLst>
              <a:ext uri="{FF2B5EF4-FFF2-40B4-BE49-F238E27FC236}">
                <a16:creationId xmlns:a16="http://schemas.microsoft.com/office/drawing/2014/main" id="{C6FDA1CC-EDF2-CC47-92DD-B113610AA946}"/>
              </a:ext>
            </a:extLst>
          </p:cNvPr>
          <p:cNvSpPr>
            <a:spLocks noGrp="1"/>
          </p:cNvSpPr>
          <p:nvPr>
            <p:ph type="body" sz="quarter" idx="12"/>
          </p:nvPr>
        </p:nvSpPr>
        <p:spPr/>
        <p:txBody>
          <a:bodyPr/>
          <a:lstStyle/>
          <a:p>
            <a:r>
              <a:rPr lang="en-US" sz="2000" b="1">
                <a:solidFill>
                  <a:srgbClr val="FFFFFF"/>
                </a:solidFill>
                <a:latin typeface="Arial" panose="020B0604020202020204" pitchFamily="34" charset="0"/>
                <a:cs typeface="Arial" panose="020B0604020202020204" pitchFamily="34" charset="0"/>
              </a:rPr>
              <a:t>$23,535.98</a:t>
            </a:r>
          </a:p>
          <a:p>
            <a:endParaRPr lang="en-US"/>
          </a:p>
        </p:txBody>
      </p:sp>
      <p:sp>
        <p:nvSpPr>
          <p:cNvPr id="5" name="Text Placeholder 4">
            <a:extLst>
              <a:ext uri="{FF2B5EF4-FFF2-40B4-BE49-F238E27FC236}">
                <a16:creationId xmlns:a16="http://schemas.microsoft.com/office/drawing/2014/main" id="{C7AEE0EB-7FBB-7349-BB67-2EE5C909BB35}"/>
              </a:ext>
            </a:extLst>
          </p:cNvPr>
          <p:cNvSpPr>
            <a:spLocks noGrp="1"/>
          </p:cNvSpPr>
          <p:nvPr>
            <p:ph type="body" sz="quarter" idx="13"/>
          </p:nvPr>
        </p:nvSpPr>
        <p:spPr/>
        <p:txBody>
          <a:bodyPr/>
          <a:lstStyle/>
          <a:p>
            <a:r>
              <a:rPr lang="en-US" sz="2000" b="1">
                <a:solidFill>
                  <a:srgbClr val="FFFFFF"/>
                </a:solidFill>
                <a:latin typeface="Arial" panose="020B0604020202020204" pitchFamily="34" charset="0"/>
                <a:cs typeface="Arial" panose="020B0604020202020204" pitchFamily="34" charset="0"/>
              </a:rPr>
              <a:t>$21,720.00</a:t>
            </a:r>
          </a:p>
          <a:p>
            <a:endParaRPr lang="en-US" sz="2000" b="1"/>
          </a:p>
        </p:txBody>
      </p:sp>
      <p:sp>
        <p:nvSpPr>
          <p:cNvPr id="6" name="Text Placeholder 5">
            <a:extLst>
              <a:ext uri="{FF2B5EF4-FFF2-40B4-BE49-F238E27FC236}">
                <a16:creationId xmlns:a16="http://schemas.microsoft.com/office/drawing/2014/main" id="{F57862B8-E38D-5F4E-B74D-61CD8ABE2B4E}"/>
              </a:ext>
            </a:extLst>
          </p:cNvPr>
          <p:cNvSpPr>
            <a:spLocks noGrp="1"/>
          </p:cNvSpPr>
          <p:nvPr>
            <p:ph type="body" sz="quarter" idx="14"/>
          </p:nvPr>
        </p:nvSpPr>
        <p:spPr/>
        <p:txBody>
          <a:bodyPr/>
          <a:lstStyle/>
          <a:p>
            <a:r>
              <a:rPr lang="en-US" sz="2000" b="1">
                <a:solidFill>
                  <a:srgbClr val="FFFFFF"/>
                </a:solidFill>
                <a:latin typeface="Arial" panose="020B0604020202020204" pitchFamily="34" charset="0"/>
                <a:cs typeface="Arial" panose="020B0604020202020204" pitchFamily="34" charset="0"/>
              </a:rPr>
              <a:t>$21,725.46</a:t>
            </a:r>
          </a:p>
          <a:p>
            <a:endParaRPr lang="en-US" sz="2000" b="1"/>
          </a:p>
        </p:txBody>
      </p:sp>
    </p:spTree>
    <p:extLst>
      <p:ext uri="{BB962C8B-B14F-4D97-AF65-F5344CB8AC3E}">
        <p14:creationId xmlns:p14="http://schemas.microsoft.com/office/powerpoint/2010/main" val="4011812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74621728-FEDD-B64A-8C80-3DD85043B0D5}"/>
              </a:ext>
            </a:extLst>
          </p:cNvPr>
          <p:cNvSpPr>
            <a:spLocks noGrp="1"/>
          </p:cNvSpPr>
          <p:nvPr>
            <p:ph type="body" sz="quarter" idx="10"/>
          </p:nvPr>
        </p:nvSpPr>
        <p:spPr>
          <a:xfrm>
            <a:off x="109728" y="2305652"/>
            <a:ext cx="4413250" cy="3160713"/>
          </a:xfrm>
        </p:spPr>
        <p:txBody>
          <a:bodyPr/>
          <a:lstStyle/>
          <a:p>
            <a:pPr marL="0" indent="0" algn="ctr">
              <a:buNone/>
            </a:pPr>
            <a:r>
              <a:rPr lang="en-US" sz="2300" b="1">
                <a:solidFill>
                  <a:srgbClr val="FFFFFF"/>
                </a:solidFill>
                <a:latin typeface="Arial" panose="020B0604020202020204" pitchFamily="34" charset="0"/>
                <a:cs typeface="Arial" panose="020B0604020202020204" pitchFamily="34" charset="0"/>
              </a:rPr>
              <a:t>Ali Rahim provide you with his four most recent, consecutive semi-monthly paystubs. They show gross income of $896.30, $1,024.59, $701.91 and $998.11.  </a:t>
            </a:r>
          </a:p>
          <a:p>
            <a:pPr marL="0" indent="0" algn="ctr">
              <a:buNone/>
            </a:pPr>
            <a:r>
              <a:rPr lang="en-US" sz="2300" b="1">
                <a:solidFill>
                  <a:srgbClr val="FFFFFF"/>
                </a:solidFill>
                <a:latin typeface="Arial" panose="020B0604020202020204" pitchFamily="34" charset="0"/>
                <a:cs typeface="Arial" panose="020B0604020202020204" pitchFamily="34" charset="0"/>
              </a:rPr>
              <a:t>What is his annual income?</a:t>
            </a:r>
          </a:p>
          <a:p>
            <a:pPr marL="0" indent="0" algn="ctr">
              <a:buNone/>
            </a:pPr>
            <a:endParaRPr lang="en-US" sz="2400"/>
          </a:p>
        </p:txBody>
      </p:sp>
      <p:sp>
        <p:nvSpPr>
          <p:cNvPr id="13" name="Text Placeholder 2">
            <a:extLst>
              <a:ext uri="{FF2B5EF4-FFF2-40B4-BE49-F238E27FC236}">
                <a16:creationId xmlns:a16="http://schemas.microsoft.com/office/drawing/2014/main" id="{89FD983A-D47F-7646-B3CB-65034CA48131}"/>
              </a:ext>
            </a:extLst>
          </p:cNvPr>
          <p:cNvSpPr>
            <a:spLocks noGrp="1"/>
          </p:cNvSpPr>
          <p:nvPr>
            <p:ph type="body" sz="quarter" idx="11"/>
          </p:nvPr>
        </p:nvSpPr>
        <p:spPr/>
        <p:txBody>
          <a:bodyPr/>
          <a:lstStyle/>
          <a:p>
            <a:r>
              <a:rPr lang="en-US" sz="2000" b="1">
                <a:solidFill>
                  <a:schemeClr val="tx1"/>
                </a:solidFill>
              </a:rPr>
              <a:t>$21,725.52</a:t>
            </a:r>
          </a:p>
          <a:p>
            <a:endParaRPr lang="en-US"/>
          </a:p>
        </p:txBody>
      </p:sp>
      <p:sp>
        <p:nvSpPr>
          <p:cNvPr id="14" name="Text Placeholder 3">
            <a:extLst>
              <a:ext uri="{FF2B5EF4-FFF2-40B4-BE49-F238E27FC236}">
                <a16:creationId xmlns:a16="http://schemas.microsoft.com/office/drawing/2014/main" id="{7B60AE32-1E79-9143-A772-8748646E830C}"/>
              </a:ext>
            </a:extLst>
          </p:cNvPr>
          <p:cNvSpPr>
            <a:spLocks noGrp="1"/>
          </p:cNvSpPr>
          <p:nvPr>
            <p:ph type="body" sz="quarter" idx="12"/>
          </p:nvPr>
        </p:nvSpPr>
        <p:spPr/>
        <p:txBody>
          <a:bodyPr/>
          <a:lstStyle/>
          <a:p>
            <a:r>
              <a:rPr lang="en-US" sz="2000" b="1">
                <a:solidFill>
                  <a:srgbClr val="FFFFFF"/>
                </a:solidFill>
                <a:latin typeface="Arial" panose="020B0604020202020204" pitchFamily="34" charset="0"/>
                <a:cs typeface="Arial" panose="020B0604020202020204" pitchFamily="34" charset="0"/>
              </a:rPr>
              <a:t>$23,535.98</a:t>
            </a:r>
          </a:p>
          <a:p>
            <a:endParaRPr lang="en-US"/>
          </a:p>
        </p:txBody>
      </p:sp>
      <p:sp>
        <p:nvSpPr>
          <p:cNvPr id="15" name="Text Placeholder 4">
            <a:extLst>
              <a:ext uri="{FF2B5EF4-FFF2-40B4-BE49-F238E27FC236}">
                <a16:creationId xmlns:a16="http://schemas.microsoft.com/office/drawing/2014/main" id="{E8D9D44B-2291-4B4E-A74D-800D6ECCBE97}"/>
              </a:ext>
            </a:extLst>
          </p:cNvPr>
          <p:cNvSpPr>
            <a:spLocks noGrp="1"/>
          </p:cNvSpPr>
          <p:nvPr>
            <p:ph type="body" sz="quarter" idx="13"/>
          </p:nvPr>
        </p:nvSpPr>
        <p:spPr/>
        <p:txBody>
          <a:bodyPr/>
          <a:lstStyle/>
          <a:p>
            <a:r>
              <a:rPr lang="en-US" sz="2000" b="1">
                <a:solidFill>
                  <a:srgbClr val="FFFFFF"/>
                </a:solidFill>
                <a:latin typeface="Arial" panose="020B0604020202020204" pitchFamily="34" charset="0"/>
                <a:cs typeface="Arial" panose="020B0604020202020204" pitchFamily="34" charset="0"/>
              </a:rPr>
              <a:t>$21,720.00</a:t>
            </a:r>
          </a:p>
          <a:p>
            <a:endParaRPr lang="en-US" sz="2000" b="1"/>
          </a:p>
        </p:txBody>
      </p:sp>
      <p:sp>
        <p:nvSpPr>
          <p:cNvPr id="16" name="Text Placeholder 5">
            <a:extLst>
              <a:ext uri="{FF2B5EF4-FFF2-40B4-BE49-F238E27FC236}">
                <a16:creationId xmlns:a16="http://schemas.microsoft.com/office/drawing/2014/main" id="{349B1D0D-6788-8B4B-B3E7-448365F70200}"/>
              </a:ext>
            </a:extLst>
          </p:cNvPr>
          <p:cNvSpPr>
            <a:spLocks noGrp="1"/>
          </p:cNvSpPr>
          <p:nvPr>
            <p:ph type="body" sz="quarter" idx="14"/>
          </p:nvPr>
        </p:nvSpPr>
        <p:spPr/>
        <p:txBody>
          <a:bodyPr/>
          <a:lstStyle/>
          <a:p>
            <a:r>
              <a:rPr lang="en-US" sz="2000" b="1">
                <a:solidFill>
                  <a:srgbClr val="FFFFFF"/>
                </a:solidFill>
                <a:latin typeface="Arial" panose="020B0604020202020204" pitchFamily="34" charset="0"/>
                <a:cs typeface="Arial" panose="020B0604020202020204" pitchFamily="34" charset="0"/>
              </a:rPr>
              <a:t>$21,725.46</a:t>
            </a:r>
          </a:p>
          <a:p>
            <a:endParaRPr lang="en-US" sz="2000" b="1"/>
          </a:p>
        </p:txBody>
      </p:sp>
    </p:spTree>
    <p:extLst>
      <p:ext uri="{BB962C8B-B14F-4D97-AF65-F5344CB8AC3E}">
        <p14:creationId xmlns:p14="http://schemas.microsoft.com/office/powerpoint/2010/main" val="4041862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0A37F36-1CC0-3E49-8A7B-2983332D46A0}"/>
              </a:ext>
            </a:extLst>
          </p:cNvPr>
          <p:cNvSpPr>
            <a:spLocks noGrp="1"/>
          </p:cNvSpPr>
          <p:nvPr>
            <p:ph type="title"/>
          </p:nvPr>
        </p:nvSpPr>
        <p:spPr/>
        <p:txBody>
          <a:bodyPr/>
          <a:lstStyle/>
          <a:p>
            <a:r>
              <a:rPr lang="en-US"/>
              <a:t>Calculation Example</a:t>
            </a:r>
          </a:p>
        </p:txBody>
      </p:sp>
      <p:sp>
        <p:nvSpPr>
          <p:cNvPr id="9" name="Text Placeholder 8">
            <a:extLst>
              <a:ext uri="{FF2B5EF4-FFF2-40B4-BE49-F238E27FC236}">
                <a16:creationId xmlns:a16="http://schemas.microsoft.com/office/drawing/2014/main" id="{3A080598-F453-DE47-8322-09C8513CF6CC}"/>
              </a:ext>
            </a:extLst>
          </p:cNvPr>
          <p:cNvSpPr>
            <a:spLocks noGrp="1"/>
          </p:cNvSpPr>
          <p:nvPr>
            <p:ph type="body" sz="half" idx="1"/>
          </p:nvPr>
        </p:nvSpPr>
        <p:spPr>
          <a:xfrm>
            <a:off x="258417" y="1335165"/>
            <a:ext cx="8923130" cy="5031121"/>
          </a:xfrm>
          <a:prstGeom prst="rect">
            <a:avLst/>
          </a:prstGeom>
        </p:spPr>
        <p:txBody>
          <a:bodyPr wrap="square">
            <a:spAutoFit/>
          </a:bodyPr>
          <a:lstStyle/>
          <a:p>
            <a:r>
              <a:rPr lang="en-US" sz="2200">
                <a:latin typeface="Arial" panose="020B0604020202020204" pitchFamily="34" charset="0"/>
                <a:cs typeface="Arial" panose="020B0604020202020204" pitchFamily="34" charset="0"/>
              </a:rPr>
              <a:t>+        896.30 </a:t>
            </a:r>
          </a:p>
          <a:p>
            <a:r>
              <a:rPr lang="en-US" sz="2200">
                <a:latin typeface="Arial" panose="020B0604020202020204" pitchFamily="34" charset="0"/>
                <a:cs typeface="Arial" panose="020B0604020202020204" pitchFamily="34" charset="0"/>
              </a:rPr>
              <a:t>+      1,024.59 </a:t>
            </a:r>
          </a:p>
          <a:p>
            <a:r>
              <a:rPr lang="en-US" sz="2200">
                <a:latin typeface="Arial" panose="020B0604020202020204" pitchFamily="34" charset="0"/>
                <a:cs typeface="Arial" panose="020B0604020202020204" pitchFamily="34" charset="0"/>
              </a:rPr>
              <a:t>+        701.91 </a:t>
            </a:r>
          </a:p>
          <a:p>
            <a:r>
              <a:rPr lang="en-US" sz="2200">
                <a:latin typeface="Arial" panose="020B0604020202020204" pitchFamily="34" charset="0"/>
                <a:cs typeface="Arial" panose="020B0604020202020204" pitchFamily="34" charset="0"/>
              </a:rPr>
              <a:t>+        998.11 </a:t>
            </a:r>
          </a:p>
          <a:p>
            <a:r>
              <a:rPr lang="en-US" sz="2200">
                <a:latin typeface="Arial" panose="020B0604020202020204" pitchFamily="34" charset="0"/>
                <a:cs typeface="Arial" panose="020B0604020202020204" pitchFamily="34" charset="0"/>
              </a:rPr>
              <a:t>--------------- </a:t>
            </a:r>
          </a:p>
          <a:p>
            <a:r>
              <a:rPr lang="en-US" sz="2200">
                <a:latin typeface="Arial" panose="020B0604020202020204" pitchFamily="34" charset="0"/>
                <a:cs typeface="Arial" panose="020B0604020202020204" pitchFamily="34" charset="0"/>
              </a:rPr>
              <a:t>+      3,620.91 </a:t>
            </a:r>
          </a:p>
          <a:p>
            <a:r>
              <a:rPr lang="en-US" sz="2200">
                <a:latin typeface="Arial" panose="020B0604020202020204" pitchFamily="34" charset="0"/>
                <a:cs typeface="Arial" panose="020B0604020202020204" pitchFamily="34" charset="0"/>
              </a:rPr>
              <a:t>/          4.00 </a:t>
            </a:r>
          </a:p>
          <a:p>
            <a:r>
              <a:rPr lang="en-US" sz="2200">
                <a:latin typeface="Arial" panose="020B0604020202020204" pitchFamily="34" charset="0"/>
                <a:cs typeface="Arial" panose="020B0604020202020204" pitchFamily="34" charset="0"/>
              </a:rPr>
              <a:t>--------------- </a:t>
            </a:r>
          </a:p>
          <a:p>
            <a:r>
              <a:rPr lang="en-US" sz="2200">
                <a:latin typeface="Arial" panose="020B0604020202020204" pitchFamily="34" charset="0"/>
                <a:cs typeface="Arial" panose="020B0604020202020204" pitchFamily="34" charset="0"/>
              </a:rPr>
              <a:t>+        905.23 </a:t>
            </a:r>
          </a:p>
          <a:p>
            <a:r>
              <a:rPr lang="en-US" sz="2200">
                <a:latin typeface="Arial" panose="020B0604020202020204" pitchFamily="34" charset="0"/>
                <a:cs typeface="Arial" panose="020B0604020202020204" pitchFamily="34" charset="0"/>
              </a:rPr>
              <a:t>*         24.00 </a:t>
            </a:r>
            <a:br>
              <a:rPr lang="en-US" sz="2200">
                <a:latin typeface="Arial" panose="020B0604020202020204" pitchFamily="34" charset="0"/>
                <a:cs typeface="Arial" panose="020B0604020202020204" pitchFamily="34" charset="0"/>
              </a:rPr>
            </a:br>
            <a:r>
              <a:rPr lang="en-US" sz="2200">
                <a:latin typeface="Arial" panose="020B0604020202020204" pitchFamily="34" charset="0"/>
                <a:cs typeface="Arial" panose="020B0604020202020204" pitchFamily="34" charset="0"/>
              </a:rPr>
              <a:t>--------------- </a:t>
            </a:r>
          </a:p>
          <a:p>
            <a:r>
              <a:rPr lang="en-US" sz="2200">
                <a:latin typeface="Arial" panose="020B0604020202020204" pitchFamily="34" charset="0"/>
                <a:cs typeface="Arial" panose="020B0604020202020204" pitchFamily="34" charset="0"/>
              </a:rPr>
              <a:t>+     21,725.52 </a:t>
            </a:r>
          </a:p>
        </p:txBody>
      </p:sp>
    </p:spTree>
    <p:extLst>
      <p:ext uri="{BB962C8B-B14F-4D97-AF65-F5344CB8AC3E}">
        <p14:creationId xmlns:p14="http://schemas.microsoft.com/office/powerpoint/2010/main" val="1205584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rmAutofit fontScale="90000"/>
          </a:bodyPr>
          <a:lstStyle/>
          <a:p>
            <a:r>
              <a:rPr lang="en-US"/>
              <a:t>Tenant Certification</a:t>
            </a:r>
          </a:p>
        </p:txBody>
      </p:sp>
      <p:sp>
        <p:nvSpPr>
          <p:cNvPr id="7" name="Text Placeholder 2">
            <a:extLst>
              <a:ext uri="{FF2B5EF4-FFF2-40B4-BE49-F238E27FC236}">
                <a16:creationId xmlns:a16="http://schemas.microsoft.com/office/drawing/2014/main" id="{BE037704-D70F-064D-BE6C-A9F755432676}"/>
              </a:ext>
            </a:extLst>
          </p:cNvPr>
          <p:cNvSpPr>
            <a:spLocks noGrp="1"/>
          </p:cNvSpPr>
          <p:nvPr>
            <p:ph type="body" sz="quarter" idx="10"/>
          </p:nvPr>
        </p:nvSpPr>
        <p:spPr>
          <a:xfrm>
            <a:off x="1385111" y="2962828"/>
            <a:ext cx="3430729" cy="1987124"/>
          </a:xfrm>
        </p:spPr>
        <p:txBody>
          <a:bodyPr>
            <a:normAutofit/>
          </a:bodyPr>
          <a:lstStyle/>
          <a:p>
            <a:pPr marL="0" indent="0">
              <a:buNone/>
            </a:pPr>
            <a:r>
              <a:rPr lang="en-US" sz="2400" b="1">
                <a:solidFill>
                  <a:srgbClr val="009FDA"/>
                </a:solidFill>
              </a:rPr>
              <a:t>Section B: </a:t>
            </a:r>
            <a:br>
              <a:rPr lang="en-US" sz="2400" b="1">
                <a:solidFill>
                  <a:srgbClr val="009FDA"/>
                </a:solidFill>
              </a:rPr>
            </a:br>
            <a:r>
              <a:rPr lang="en-US" sz="2400">
                <a:solidFill>
                  <a:srgbClr val="009FDA"/>
                </a:solidFill>
              </a:rPr>
              <a:t>Determining Income and Assets</a:t>
            </a:r>
            <a:br>
              <a:rPr lang="en-US" sz="2400">
                <a:solidFill>
                  <a:srgbClr val="009FDA"/>
                </a:solidFill>
              </a:rPr>
            </a:br>
            <a:endParaRPr lang="en-US" sz="2400">
              <a:solidFill>
                <a:srgbClr val="009FDA"/>
              </a:solidFill>
            </a:endParaRPr>
          </a:p>
        </p:txBody>
      </p:sp>
      <p:sp>
        <p:nvSpPr>
          <p:cNvPr id="5" name="Text Placeholder 2">
            <a:extLst>
              <a:ext uri="{FF2B5EF4-FFF2-40B4-BE49-F238E27FC236}">
                <a16:creationId xmlns:a16="http://schemas.microsoft.com/office/drawing/2014/main" id="{BF7E0AA1-6007-7C48-8396-4A650776EEA8}"/>
              </a:ext>
            </a:extLst>
          </p:cNvPr>
          <p:cNvSpPr txBox="1">
            <a:spLocks/>
          </p:cNvSpPr>
          <p:nvPr/>
        </p:nvSpPr>
        <p:spPr>
          <a:xfrm>
            <a:off x="5370229" y="1759094"/>
            <a:ext cx="5736683" cy="4394591"/>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653"/>
              </a:lnSpc>
              <a:buClr>
                <a:schemeClr val="tx1"/>
              </a:buClr>
              <a:buNone/>
            </a:pPr>
            <a:r>
              <a:rPr lang="en-US" sz="1600">
                <a:solidFill>
                  <a:schemeClr val="bg1"/>
                </a:solidFill>
              </a:rPr>
              <a:t>Assets are items of value that may be turned into cash. The goal is to determine the cash value of the asset.  Income from assets MUST be included in the household’s annual income.</a:t>
            </a:r>
          </a:p>
          <a:p>
            <a:pPr marL="0" indent="0">
              <a:lnSpc>
                <a:spcPts val="1653"/>
              </a:lnSpc>
              <a:buClr>
                <a:schemeClr val="tx1"/>
              </a:buClr>
              <a:buNone/>
            </a:pPr>
            <a:endParaRPr lang="en-US" sz="1600">
              <a:solidFill>
                <a:schemeClr val="bg1"/>
              </a:solidFill>
            </a:endParaRPr>
          </a:p>
          <a:p>
            <a:pPr>
              <a:lnSpc>
                <a:spcPts val="1653"/>
              </a:lnSpc>
              <a:buClr>
                <a:schemeClr val="tx1"/>
              </a:buClr>
            </a:pPr>
            <a:r>
              <a:rPr lang="en-US" sz="1600">
                <a:solidFill>
                  <a:schemeClr val="bg1"/>
                </a:solidFill>
              </a:rPr>
              <a:t>Cash value of checking is 6 months average, and savings is current balance</a:t>
            </a:r>
          </a:p>
          <a:p>
            <a:pPr>
              <a:lnSpc>
                <a:spcPts val="1653"/>
              </a:lnSpc>
              <a:buClr>
                <a:schemeClr val="tx1"/>
              </a:buClr>
            </a:pPr>
            <a:r>
              <a:rPr lang="en-US" sz="1600">
                <a:solidFill>
                  <a:schemeClr val="bg1"/>
                </a:solidFill>
              </a:rPr>
              <a:t>(Only count the interest, not the total asset)</a:t>
            </a:r>
          </a:p>
          <a:p>
            <a:pPr>
              <a:lnSpc>
                <a:spcPts val="1653"/>
              </a:lnSpc>
              <a:buClr>
                <a:schemeClr val="tx1"/>
              </a:buClr>
            </a:pPr>
            <a:r>
              <a:rPr lang="en-US" sz="1600">
                <a:solidFill>
                  <a:schemeClr val="bg1"/>
                </a:solidFill>
              </a:rPr>
              <a:t>Equity in real property or other capital investments. (Current market value of the asset minus any unpaid balance on loans and reasonable costs that would be incurred from selling the asset).</a:t>
            </a:r>
          </a:p>
          <a:p>
            <a:pPr>
              <a:lnSpc>
                <a:spcPts val="1653"/>
              </a:lnSpc>
              <a:buClr>
                <a:schemeClr val="tx1"/>
              </a:buClr>
            </a:pPr>
            <a:r>
              <a:rPr lang="en-US" sz="1600">
                <a:solidFill>
                  <a:schemeClr val="bg1"/>
                </a:solidFill>
              </a:rPr>
              <a:t>Cash value of trusts available to the household.</a:t>
            </a:r>
          </a:p>
          <a:p>
            <a:pPr>
              <a:lnSpc>
                <a:spcPts val="1653"/>
              </a:lnSpc>
              <a:buClr>
                <a:schemeClr val="tx1"/>
              </a:buClr>
            </a:pPr>
            <a:r>
              <a:rPr lang="en-US" sz="1600">
                <a:solidFill>
                  <a:schemeClr val="bg1"/>
                </a:solidFill>
              </a:rPr>
              <a:t>Stocks, bonds, savings certificates and other investment accounts.</a:t>
            </a:r>
          </a:p>
          <a:p>
            <a:pPr>
              <a:lnSpc>
                <a:spcPts val="1653"/>
              </a:lnSpc>
              <a:buClr>
                <a:schemeClr val="tx1"/>
              </a:buClr>
            </a:pPr>
            <a:r>
              <a:rPr lang="en-US" sz="1600">
                <a:solidFill>
                  <a:schemeClr val="bg1"/>
                </a:solidFill>
              </a:rPr>
              <a:t>IRA, Keogh, and similar retirement accounts.</a:t>
            </a:r>
          </a:p>
        </p:txBody>
      </p:sp>
    </p:spTree>
    <p:extLst>
      <p:ext uri="{BB962C8B-B14F-4D97-AF65-F5344CB8AC3E}">
        <p14:creationId xmlns:p14="http://schemas.microsoft.com/office/powerpoint/2010/main" val="802384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rmAutofit fontScale="90000"/>
          </a:bodyPr>
          <a:lstStyle/>
          <a:p>
            <a:r>
              <a:rPr lang="en-US"/>
              <a:t>Tenant Certification</a:t>
            </a:r>
          </a:p>
        </p:txBody>
      </p:sp>
      <p:sp>
        <p:nvSpPr>
          <p:cNvPr id="7" name="Text Placeholder 2">
            <a:extLst>
              <a:ext uri="{FF2B5EF4-FFF2-40B4-BE49-F238E27FC236}">
                <a16:creationId xmlns:a16="http://schemas.microsoft.com/office/drawing/2014/main" id="{8AC36BDC-8E31-8044-B613-64289C0268A9}"/>
              </a:ext>
            </a:extLst>
          </p:cNvPr>
          <p:cNvSpPr>
            <a:spLocks noGrp="1"/>
          </p:cNvSpPr>
          <p:nvPr>
            <p:ph type="body" sz="quarter" idx="10"/>
          </p:nvPr>
        </p:nvSpPr>
        <p:spPr>
          <a:xfrm>
            <a:off x="1385111" y="2962828"/>
            <a:ext cx="3430729" cy="1987124"/>
          </a:xfrm>
        </p:spPr>
        <p:txBody>
          <a:bodyPr>
            <a:normAutofit/>
          </a:bodyPr>
          <a:lstStyle/>
          <a:p>
            <a:pPr marL="0" indent="0">
              <a:buNone/>
            </a:pPr>
            <a:r>
              <a:rPr lang="en-US" sz="2400" b="1">
                <a:solidFill>
                  <a:srgbClr val="009FDA"/>
                </a:solidFill>
              </a:rPr>
              <a:t>Section B: </a:t>
            </a:r>
            <a:br>
              <a:rPr lang="en-US" sz="2400" b="1">
                <a:solidFill>
                  <a:srgbClr val="009FDA"/>
                </a:solidFill>
              </a:rPr>
            </a:br>
            <a:r>
              <a:rPr lang="en-US" sz="2400">
                <a:solidFill>
                  <a:srgbClr val="009FDA"/>
                </a:solidFill>
              </a:rPr>
              <a:t>Determining Income and Assets</a:t>
            </a:r>
            <a:br>
              <a:rPr lang="en-US" sz="2400">
                <a:solidFill>
                  <a:srgbClr val="009FDA"/>
                </a:solidFill>
              </a:rPr>
            </a:br>
            <a:endParaRPr lang="en-US" sz="2400">
              <a:solidFill>
                <a:srgbClr val="009FDA"/>
              </a:solidFill>
            </a:endParaRPr>
          </a:p>
        </p:txBody>
      </p:sp>
      <p:sp>
        <p:nvSpPr>
          <p:cNvPr id="5" name="Text Placeholder 2">
            <a:extLst>
              <a:ext uri="{FF2B5EF4-FFF2-40B4-BE49-F238E27FC236}">
                <a16:creationId xmlns:a16="http://schemas.microsoft.com/office/drawing/2014/main" id="{BF7E0AA1-6007-7C48-8396-4A650776EEA8}"/>
              </a:ext>
            </a:extLst>
          </p:cNvPr>
          <p:cNvSpPr txBox="1">
            <a:spLocks/>
          </p:cNvSpPr>
          <p:nvPr/>
        </p:nvSpPr>
        <p:spPr>
          <a:xfrm>
            <a:off x="5467765" y="2118162"/>
            <a:ext cx="5736683" cy="4394591"/>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chemeClr val="tx1"/>
              </a:buClr>
            </a:pPr>
            <a:r>
              <a:rPr lang="en-US" sz="1867">
                <a:solidFill>
                  <a:schemeClr val="bg1"/>
                </a:solidFill>
              </a:rPr>
              <a:t>Cash value of a whole or universal life insurance.</a:t>
            </a:r>
          </a:p>
          <a:p>
            <a:pPr>
              <a:buClr>
                <a:schemeClr val="tx1"/>
              </a:buClr>
            </a:pPr>
            <a:r>
              <a:rPr lang="en-US" sz="1867">
                <a:solidFill>
                  <a:schemeClr val="bg1"/>
                </a:solidFill>
              </a:rPr>
              <a:t>Personal property held as an investment. (gems, jewelry, coin collections, antique cars, etc.)</a:t>
            </a:r>
          </a:p>
          <a:p>
            <a:pPr>
              <a:buClr>
                <a:schemeClr val="tx1"/>
              </a:buClr>
            </a:pPr>
            <a:r>
              <a:rPr lang="en-US" sz="1867">
                <a:solidFill>
                  <a:schemeClr val="bg1"/>
                </a:solidFill>
              </a:rPr>
              <a:t>Lump sum receipts (inheritances, capital gains, lottery winnings, insurance settlements)</a:t>
            </a:r>
          </a:p>
          <a:p>
            <a:pPr>
              <a:buClr>
                <a:schemeClr val="tx1"/>
              </a:buClr>
            </a:pPr>
            <a:r>
              <a:rPr lang="en-US" sz="1867">
                <a:solidFill>
                  <a:schemeClr val="bg1"/>
                </a:solidFill>
              </a:rPr>
              <a:t>Mortgage or deed of trust held by the applicant.</a:t>
            </a:r>
          </a:p>
          <a:p>
            <a:pPr>
              <a:buClr>
                <a:schemeClr val="tx1"/>
              </a:buClr>
            </a:pPr>
            <a:r>
              <a:rPr lang="en-US" sz="1867">
                <a:solidFill>
                  <a:schemeClr val="bg1"/>
                </a:solidFill>
              </a:rPr>
              <a:t>Assets disposed of for less than fair market value during two years preceding certification.</a:t>
            </a:r>
          </a:p>
        </p:txBody>
      </p:sp>
    </p:spTree>
    <p:extLst>
      <p:ext uri="{BB962C8B-B14F-4D97-AF65-F5344CB8AC3E}">
        <p14:creationId xmlns:p14="http://schemas.microsoft.com/office/powerpoint/2010/main" val="3123900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rmAutofit fontScale="90000"/>
          </a:bodyPr>
          <a:lstStyle/>
          <a:p>
            <a:r>
              <a:rPr lang="en-US"/>
              <a:t>Tenant Certification</a:t>
            </a:r>
          </a:p>
        </p:txBody>
      </p:sp>
      <p:sp>
        <p:nvSpPr>
          <p:cNvPr id="5" name="Text Placeholder 2">
            <a:extLst>
              <a:ext uri="{FF2B5EF4-FFF2-40B4-BE49-F238E27FC236}">
                <a16:creationId xmlns:a16="http://schemas.microsoft.com/office/drawing/2014/main" id="{BF7E0AA1-6007-7C48-8396-4A650776EEA8}"/>
              </a:ext>
            </a:extLst>
          </p:cNvPr>
          <p:cNvSpPr txBox="1">
            <a:spLocks/>
          </p:cNvSpPr>
          <p:nvPr/>
        </p:nvSpPr>
        <p:spPr>
          <a:xfrm>
            <a:off x="5455573" y="1668664"/>
            <a:ext cx="5736683" cy="4394591"/>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chemeClr val="tx1"/>
              </a:buClr>
            </a:pPr>
            <a:r>
              <a:rPr lang="en-US" sz="1600">
                <a:solidFill>
                  <a:schemeClr val="bg1"/>
                </a:solidFill>
              </a:rPr>
              <a:t>Necessary personal property</a:t>
            </a:r>
          </a:p>
          <a:p>
            <a:pPr>
              <a:buClr>
                <a:schemeClr val="tx1"/>
              </a:buClr>
            </a:pPr>
            <a:r>
              <a:rPr lang="en-US" sz="1600">
                <a:solidFill>
                  <a:schemeClr val="bg1"/>
                </a:solidFill>
              </a:rPr>
              <a:t>Interest in an Indian trust fund</a:t>
            </a:r>
          </a:p>
          <a:p>
            <a:pPr>
              <a:buClr>
                <a:schemeClr val="tx1"/>
              </a:buClr>
            </a:pPr>
            <a:r>
              <a:rPr lang="en-US" sz="1600">
                <a:solidFill>
                  <a:schemeClr val="bg1"/>
                </a:solidFill>
              </a:rPr>
              <a:t>Life insurance policies that are not available before death.</a:t>
            </a:r>
          </a:p>
          <a:p>
            <a:pPr>
              <a:buClr>
                <a:schemeClr val="tx1"/>
              </a:buClr>
            </a:pPr>
            <a:r>
              <a:rPr lang="en-US" sz="1600">
                <a:solidFill>
                  <a:schemeClr val="bg1"/>
                </a:solidFill>
              </a:rPr>
              <a:t>Equity in cooperative unit in which family lives.</a:t>
            </a:r>
          </a:p>
          <a:p>
            <a:pPr>
              <a:buClr>
                <a:schemeClr val="tx1"/>
              </a:buClr>
            </a:pPr>
            <a:r>
              <a:rPr lang="en-US" sz="1600">
                <a:solidFill>
                  <a:schemeClr val="bg1"/>
                </a:solidFill>
              </a:rPr>
              <a:t>Assets that are part of an active business. (Does not include rental property that are held as an investment and not a main occupation)</a:t>
            </a:r>
          </a:p>
          <a:p>
            <a:pPr>
              <a:buClr>
                <a:schemeClr val="tx1"/>
              </a:buClr>
            </a:pPr>
            <a:r>
              <a:rPr lang="en-US" sz="1600">
                <a:solidFill>
                  <a:schemeClr val="bg1"/>
                </a:solidFill>
              </a:rPr>
              <a:t>Assets that are not effectively owned by the family.</a:t>
            </a:r>
          </a:p>
          <a:p>
            <a:pPr>
              <a:buClr>
                <a:schemeClr val="tx1"/>
              </a:buClr>
            </a:pPr>
            <a:r>
              <a:rPr lang="en-US" sz="1600">
                <a:solidFill>
                  <a:schemeClr val="bg1"/>
                </a:solidFill>
              </a:rPr>
              <a:t>Assets that are held in the individual’s name but will benefit someone else who is responsible for taxes on the assets.</a:t>
            </a:r>
          </a:p>
          <a:p>
            <a:pPr>
              <a:buClr>
                <a:schemeClr val="tx1"/>
              </a:buClr>
            </a:pPr>
            <a:r>
              <a:rPr lang="en-US" sz="1600">
                <a:solidFill>
                  <a:schemeClr val="bg1"/>
                </a:solidFill>
              </a:rPr>
              <a:t>Assets not accessible to the family and which provide no income for the family.</a:t>
            </a:r>
          </a:p>
          <a:p>
            <a:pPr>
              <a:buClr>
                <a:schemeClr val="tx1"/>
              </a:buClr>
            </a:pPr>
            <a:r>
              <a:rPr lang="en-US" sz="1600">
                <a:solidFill>
                  <a:schemeClr val="bg1"/>
                </a:solidFill>
              </a:rPr>
              <a:t>All vehicles, especially those equipped for the disabled.</a:t>
            </a:r>
          </a:p>
        </p:txBody>
      </p:sp>
      <p:sp>
        <p:nvSpPr>
          <p:cNvPr id="4" name="Rectangle 3">
            <a:extLst>
              <a:ext uri="{FF2B5EF4-FFF2-40B4-BE49-F238E27FC236}">
                <a16:creationId xmlns:a16="http://schemas.microsoft.com/office/drawing/2014/main" id="{5B7E3759-DF31-9C46-A304-47A6988A6F0F}"/>
              </a:ext>
            </a:extLst>
          </p:cNvPr>
          <p:cNvSpPr/>
          <p:nvPr/>
        </p:nvSpPr>
        <p:spPr>
          <a:xfrm>
            <a:off x="5455573" y="5914528"/>
            <a:ext cx="6096000" cy="297454"/>
          </a:xfrm>
          <a:prstGeom prst="rect">
            <a:avLst/>
          </a:prstGeom>
        </p:spPr>
        <p:txBody>
          <a:bodyPr>
            <a:spAutoFit/>
          </a:bodyPr>
          <a:lstStyle/>
          <a:p>
            <a:r>
              <a:rPr lang="en-US" sz="1333" b="1">
                <a:solidFill>
                  <a:schemeClr val="bg2"/>
                </a:solidFill>
                <a:latin typeface="Arial" panose="020B0604020202020204" pitchFamily="34" charset="0"/>
                <a:cs typeface="Arial" panose="020B0604020202020204" pitchFamily="34" charset="0"/>
              </a:rPr>
              <a:t>NOTE: If you can’t access it or use it now, it doesn’t count as an asset.</a:t>
            </a:r>
          </a:p>
        </p:txBody>
      </p:sp>
      <p:sp>
        <p:nvSpPr>
          <p:cNvPr id="6" name="Text Placeholder 2">
            <a:extLst>
              <a:ext uri="{FF2B5EF4-FFF2-40B4-BE49-F238E27FC236}">
                <a16:creationId xmlns:a16="http://schemas.microsoft.com/office/drawing/2014/main" id="{DDAD6A1E-57B2-D149-A0A0-93E6B318D797}"/>
              </a:ext>
            </a:extLst>
          </p:cNvPr>
          <p:cNvSpPr txBox="1">
            <a:spLocks/>
          </p:cNvSpPr>
          <p:nvPr/>
        </p:nvSpPr>
        <p:spPr>
          <a:xfrm>
            <a:off x="1385111" y="2962828"/>
            <a:ext cx="3430729" cy="22553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rgbClr val="009FDA"/>
                </a:solidFill>
              </a:rPr>
              <a:t>Section B: </a:t>
            </a:r>
            <a:br>
              <a:rPr lang="en-US" sz="2400" b="1">
                <a:solidFill>
                  <a:srgbClr val="009FDA"/>
                </a:solidFill>
              </a:rPr>
            </a:br>
            <a:r>
              <a:rPr lang="en-US" sz="2400">
                <a:solidFill>
                  <a:srgbClr val="009FDA"/>
                </a:solidFill>
              </a:rPr>
              <a:t>Determining Income and Assets</a:t>
            </a:r>
            <a:br>
              <a:rPr lang="en-US" sz="2400">
                <a:solidFill>
                  <a:srgbClr val="009FDA"/>
                </a:solidFill>
              </a:rPr>
            </a:br>
            <a:r>
              <a:rPr lang="en-US" sz="2400">
                <a:solidFill>
                  <a:schemeClr val="tx1"/>
                </a:solidFill>
              </a:rPr>
              <a:t>Asset Exclusions</a:t>
            </a:r>
          </a:p>
          <a:p>
            <a:pPr marL="0" indent="0">
              <a:buFont typeface="Arial" panose="020B0604020202020204" pitchFamily="34" charset="0"/>
              <a:buNone/>
            </a:pPr>
            <a:br>
              <a:rPr lang="en-US" sz="2400">
                <a:solidFill>
                  <a:srgbClr val="009FDA"/>
                </a:solidFill>
              </a:rPr>
            </a:br>
            <a:endParaRPr lang="en-US" sz="2400">
              <a:solidFill>
                <a:srgbClr val="009FDA"/>
              </a:solidFill>
            </a:endParaRPr>
          </a:p>
        </p:txBody>
      </p:sp>
    </p:spTree>
    <p:extLst>
      <p:ext uri="{BB962C8B-B14F-4D97-AF65-F5344CB8AC3E}">
        <p14:creationId xmlns:p14="http://schemas.microsoft.com/office/powerpoint/2010/main" val="2301927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685C-33FD-1D46-8344-9F7D5A1D380B}"/>
              </a:ext>
            </a:extLst>
          </p:cNvPr>
          <p:cNvSpPr>
            <a:spLocks noGrp="1"/>
          </p:cNvSpPr>
          <p:nvPr>
            <p:ph type="title"/>
          </p:nvPr>
        </p:nvSpPr>
        <p:spPr/>
        <p:txBody>
          <a:bodyPr/>
          <a:lstStyle/>
          <a:p>
            <a:r>
              <a:rPr lang="en-US">
                <a:solidFill>
                  <a:schemeClr val="tx1"/>
                </a:solidFill>
              </a:rPr>
              <a:t>Our Team Members</a:t>
            </a:r>
          </a:p>
        </p:txBody>
      </p:sp>
      <p:sp>
        <p:nvSpPr>
          <p:cNvPr id="3" name="Text Placeholder 2">
            <a:extLst>
              <a:ext uri="{FF2B5EF4-FFF2-40B4-BE49-F238E27FC236}">
                <a16:creationId xmlns:a16="http://schemas.microsoft.com/office/drawing/2014/main" id="{C2B86130-7C80-4AC9-BB9D-0A8B91D83667}"/>
              </a:ext>
            </a:extLst>
          </p:cNvPr>
          <p:cNvSpPr>
            <a:spLocks noGrp="1"/>
          </p:cNvSpPr>
          <p:nvPr>
            <p:ph type="body" idx="1"/>
          </p:nvPr>
        </p:nvSpPr>
        <p:spPr>
          <a:xfrm>
            <a:off x="903818" y="4813093"/>
            <a:ext cx="2478198" cy="1090750"/>
          </a:xfrm>
        </p:spPr>
        <p:txBody>
          <a:bodyPr>
            <a:normAutofit fontScale="55000" lnSpcReduction="20000"/>
          </a:bodyPr>
          <a:lstStyle/>
          <a:p>
            <a:r>
              <a:rPr lang="en-US"/>
              <a:t>Kionnedra Johnson</a:t>
            </a:r>
          </a:p>
          <a:p>
            <a:r>
              <a:rPr lang="en-US"/>
              <a:t>Senior Contract Administrator</a:t>
            </a:r>
          </a:p>
          <a:p>
            <a:r>
              <a:rPr lang="en-US">
                <a:hlinkClick r:id="rId2"/>
              </a:rPr>
              <a:t>Kionnedra.Johnson@houstontx.gov</a:t>
            </a:r>
            <a:endParaRPr lang="en-US"/>
          </a:p>
          <a:p>
            <a:r>
              <a:rPr lang="en-US"/>
              <a:t>832.394.6294</a:t>
            </a:r>
          </a:p>
        </p:txBody>
      </p:sp>
      <p:sp>
        <p:nvSpPr>
          <p:cNvPr id="4" name="Text Placeholder 3">
            <a:extLst>
              <a:ext uri="{FF2B5EF4-FFF2-40B4-BE49-F238E27FC236}">
                <a16:creationId xmlns:a16="http://schemas.microsoft.com/office/drawing/2014/main" id="{2840B1D8-A24D-451D-B8AE-D04227B38663}"/>
              </a:ext>
            </a:extLst>
          </p:cNvPr>
          <p:cNvSpPr>
            <a:spLocks noGrp="1"/>
          </p:cNvSpPr>
          <p:nvPr>
            <p:ph type="body" idx="12"/>
          </p:nvPr>
        </p:nvSpPr>
        <p:spPr/>
        <p:txBody>
          <a:bodyPr>
            <a:normAutofit fontScale="62500" lnSpcReduction="20000"/>
          </a:bodyPr>
          <a:lstStyle/>
          <a:p>
            <a:r>
              <a:rPr lang="en-US"/>
              <a:t>Johnny Cratic</a:t>
            </a:r>
          </a:p>
          <a:p>
            <a:r>
              <a:rPr lang="en-US"/>
              <a:t>Contract Administrator</a:t>
            </a:r>
          </a:p>
          <a:p>
            <a:r>
              <a:rPr lang="en-US">
                <a:hlinkClick r:id="rId3"/>
              </a:rPr>
              <a:t>Johnny.Cratic@houstontx.gov</a:t>
            </a:r>
            <a:endParaRPr lang="en-US"/>
          </a:p>
          <a:p>
            <a:r>
              <a:rPr lang="en-US"/>
              <a:t>832.394.6190</a:t>
            </a:r>
          </a:p>
        </p:txBody>
      </p:sp>
      <p:sp>
        <p:nvSpPr>
          <p:cNvPr id="5" name="Text Placeholder 4">
            <a:extLst>
              <a:ext uri="{FF2B5EF4-FFF2-40B4-BE49-F238E27FC236}">
                <a16:creationId xmlns:a16="http://schemas.microsoft.com/office/drawing/2014/main" id="{C7E5418E-0F4E-4E8C-919E-E224B77F43F0}"/>
              </a:ext>
            </a:extLst>
          </p:cNvPr>
          <p:cNvSpPr>
            <a:spLocks noGrp="1"/>
          </p:cNvSpPr>
          <p:nvPr>
            <p:ph type="body" idx="14"/>
          </p:nvPr>
        </p:nvSpPr>
        <p:spPr/>
        <p:txBody>
          <a:bodyPr>
            <a:normAutofit fontScale="62500" lnSpcReduction="20000"/>
          </a:bodyPr>
          <a:lstStyle/>
          <a:p>
            <a:r>
              <a:rPr lang="en-US"/>
              <a:t>Ashley Lewis</a:t>
            </a:r>
          </a:p>
          <a:p>
            <a:r>
              <a:rPr lang="en-US"/>
              <a:t>Contract Administrator</a:t>
            </a:r>
          </a:p>
          <a:p>
            <a:r>
              <a:rPr lang="en-US">
                <a:hlinkClick r:id="rId4"/>
              </a:rPr>
              <a:t>Ashley.Lewis@houstontx.gov</a:t>
            </a:r>
            <a:r>
              <a:rPr lang="en-US"/>
              <a:t> </a:t>
            </a:r>
          </a:p>
          <a:p>
            <a:r>
              <a:rPr lang="en-US"/>
              <a:t>832.394.6085</a:t>
            </a:r>
          </a:p>
        </p:txBody>
      </p:sp>
      <p:sp>
        <p:nvSpPr>
          <p:cNvPr id="6" name="Text Placeholder 5">
            <a:extLst>
              <a:ext uri="{FF2B5EF4-FFF2-40B4-BE49-F238E27FC236}">
                <a16:creationId xmlns:a16="http://schemas.microsoft.com/office/drawing/2014/main" id="{A9CC18D8-0A11-48EF-B200-5808BE3A2470}"/>
              </a:ext>
            </a:extLst>
          </p:cNvPr>
          <p:cNvSpPr>
            <a:spLocks noGrp="1"/>
          </p:cNvSpPr>
          <p:nvPr>
            <p:ph type="body" idx="16"/>
          </p:nvPr>
        </p:nvSpPr>
        <p:spPr/>
        <p:txBody>
          <a:bodyPr>
            <a:normAutofit fontScale="55000" lnSpcReduction="20000"/>
          </a:bodyPr>
          <a:lstStyle/>
          <a:p>
            <a:r>
              <a:rPr lang="en-US"/>
              <a:t>Karen Franklin</a:t>
            </a:r>
          </a:p>
          <a:p>
            <a:r>
              <a:rPr lang="en-US"/>
              <a:t>Community Involvement Coordinator</a:t>
            </a:r>
          </a:p>
          <a:p>
            <a:r>
              <a:rPr lang="en-US">
                <a:hlinkClick r:id="rId5"/>
              </a:rPr>
              <a:t>Karen.Franklin@houstontx.gov</a:t>
            </a:r>
            <a:endParaRPr lang="en-US"/>
          </a:p>
          <a:p>
            <a:r>
              <a:rPr lang="en-US"/>
              <a:t>832.394.6160</a:t>
            </a:r>
          </a:p>
        </p:txBody>
      </p:sp>
      <p:pic>
        <p:nvPicPr>
          <p:cNvPr id="12" name="Picture Placeholder 11">
            <a:extLst>
              <a:ext uri="{FF2B5EF4-FFF2-40B4-BE49-F238E27FC236}">
                <a16:creationId xmlns:a16="http://schemas.microsoft.com/office/drawing/2014/main" id="{AD8B2CAE-1325-C146-8B62-F8080D918C94}"/>
              </a:ext>
            </a:extLst>
          </p:cNvPr>
          <p:cNvPicPr>
            <a:picLocks noGrp="1" noChangeAspect="1"/>
          </p:cNvPicPr>
          <p:nvPr>
            <p:ph type="pic" sz="quarter" idx="18"/>
          </p:nvPr>
        </p:nvPicPr>
        <p:blipFill rotWithShape="1">
          <a:blip r:embed="rId6"/>
          <a:srcRect t="10002" b="10002"/>
          <a:stretch/>
        </p:blipFill>
        <p:spPr/>
      </p:pic>
      <p:pic>
        <p:nvPicPr>
          <p:cNvPr id="14" name="Picture Placeholder 13">
            <a:extLst>
              <a:ext uri="{FF2B5EF4-FFF2-40B4-BE49-F238E27FC236}">
                <a16:creationId xmlns:a16="http://schemas.microsoft.com/office/drawing/2014/main" id="{A39952C7-3C63-F149-BC26-21353FE15124}"/>
              </a:ext>
            </a:extLst>
          </p:cNvPr>
          <p:cNvPicPr>
            <a:picLocks noGrp="1" noChangeAspect="1"/>
          </p:cNvPicPr>
          <p:nvPr>
            <p:ph type="pic" sz="quarter" idx="19"/>
          </p:nvPr>
        </p:nvPicPr>
        <p:blipFill rotWithShape="1">
          <a:blip r:embed="rId7"/>
          <a:srcRect t="10399" b="10399"/>
          <a:stretch/>
        </p:blipFill>
        <p:spPr/>
      </p:pic>
      <p:pic>
        <p:nvPicPr>
          <p:cNvPr id="16" name="Picture Placeholder 15">
            <a:extLst>
              <a:ext uri="{FF2B5EF4-FFF2-40B4-BE49-F238E27FC236}">
                <a16:creationId xmlns:a16="http://schemas.microsoft.com/office/drawing/2014/main" id="{94CF8BA6-D4D8-6441-93E3-27E1E4AA4813}"/>
              </a:ext>
            </a:extLst>
          </p:cNvPr>
          <p:cNvPicPr>
            <a:picLocks noGrp="1" noChangeAspect="1"/>
          </p:cNvPicPr>
          <p:nvPr>
            <p:ph type="pic" sz="quarter" idx="20"/>
          </p:nvPr>
        </p:nvPicPr>
        <p:blipFill>
          <a:blip r:embed="rId8"/>
          <a:srcRect t="10055" b="10055"/>
          <a:stretch/>
        </p:blipFill>
        <p:spPr>
          <a:xfrm>
            <a:off x="6474355" y="2605088"/>
            <a:ext cx="2110382" cy="2110107"/>
          </a:xfrm>
        </p:spPr>
      </p:pic>
      <p:sp>
        <p:nvSpPr>
          <p:cNvPr id="9" name="Rectangle 8">
            <a:extLst>
              <a:ext uri="{FF2B5EF4-FFF2-40B4-BE49-F238E27FC236}">
                <a16:creationId xmlns:a16="http://schemas.microsoft.com/office/drawing/2014/main" id="{56AA24D8-061A-AF4D-8DA0-C8C5924ED237}"/>
              </a:ext>
            </a:extLst>
          </p:cNvPr>
          <p:cNvSpPr/>
          <p:nvPr/>
        </p:nvSpPr>
        <p:spPr>
          <a:xfrm>
            <a:off x="1422879" y="5808915"/>
            <a:ext cx="9865303" cy="369332"/>
          </a:xfrm>
          <a:prstGeom prst="rect">
            <a:avLst/>
          </a:prstGeom>
        </p:spPr>
        <p:txBody>
          <a:bodyPr wrap="square">
            <a:spAutoFit/>
          </a:bodyPr>
          <a:lstStyle/>
          <a:p>
            <a:pPr algn="ctr"/>
            <a:r>
              <a:rPr lang="en-US">
                <a:solidFill>
                  <a:srgbClr val="009FDA"/>
                </a:solidFill>
                <a:latin typeface="Arial" panose="020B0604020202020204" pitchFamily="34" charset="0"/>
                <a:cs typeface="Arial" panose="020B0604020202020204" pitchFamily="34" charset="0"/>
              </a:rPr>
              <a:t>Professionals committed to providing resources that enable exceptional program compliance. </a:t>
            </a:r>
          </a:p>
        </p:txBody>
      </p:sp>
      <p:pic>
        <p:nvPicPr>
          <p:cNvPr id="15" name="Picture Placeholder 15">
            <a:extLst>
              <a:ext uri="{FF2B5EF4-FFF2-40B4-BE49-F238E27FC236}">
                <a16:creationId xmlns:a16="http://schemas.microsoft.com/office/drawing/2014/main" id="{581054DB-01A4-42A4-B9AC-077BFACFD66F}"/>
              </a:ext>
            </a:extLst>
          </p:cNvPr>
          <p:cNvPicPr>
            <a:picLocks noGrp="1" noChangeAspect="1"/>
          </p:cNvPicPr>
          <p:nvPr>
            <p:ph type="pic" sz="quarter" idx="21"/>
          </p:nvPr>
        </p:nvPicPr>
        <p:blipFill rotWithShape="1">
          <a:blip r:embed="rId9"/>
          <a:srcRect t="9972" b="9972"/>
          <a:stretch/>
        </p:blipFill>
        <p:spPr>
          <a:xfrm>
            <a:off x="9139238" y="2605088"/>
            <a:ext cx="2109787" cy="2109787"/>
          </a:xfrm>
        </p:spPr>
      </p:pic>
    </p:spTree>
    <p:extLst>
      <p:ext uri="{BB962C8B-B14F-4D97-AF65-F5344CB8AC3E}">
        <p14:creationId xmlns:p14="http://schemas.microsoft.com/office/powerpoint/2010/main" val="3299408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6AFAF-4216-490B-851C-9303BFDAC090}"/>
              </a:ext>
            </a:extLst>
          </p:cNvPr>
          <p:cNvSpPr>
            <a:spLocks noGrp="1"/>
          </p:cNvSpPr>
          <p:nvPr>
            <p:ph type="title"/>
          </p:nvPr>
        </p:nvSpPr>
        <p:spPr>
          <a:xfrm>
            <a:off x="961958" y="1145425"/>
            <a:ext cx="8633791" cy="590264"/>
          </a:xfrm>
        </p:spPr>
        <p:txBody>
          <a:bodyPr>
            <a:normAutofit fontScale="90000"/>
          </a:bodyPr>
          <a:lstStyle/>
          <a:p>
            <a:r>
              <a:rPr lang="en-US">
                <a:solidFill>
                  <a:schemeClr val="tx1"/>
                </a:solidFill>
              </a:rPr>
              <a:t>Determining Cash Value of Assets</a:t>
            </a:r>
          </a:p>
        </p:txBody>
      </p:sp>
      <p:sp>
        <p:nvSpPr>
          <p:cNvPr id="3" name="Text Placeholder 2">
            <a:extLst>
              <a:ext uri="{FF2B5EF4-FFF2-40B4-BE49-F238E27FC236}">
                <a16:creationId xmlns:a16="http://schemas.microsoft.com/office/drawing/2014/main" id="{7243AEEE-A62B-454A-9C82-1060CA417D03}"/>
              </a:ext>
            </a:extLst>
          </p:cNvPr>
          <p:cNvSpPr>
            <a:spLocks noGrp="1"/>
          </p:cNvSpPr>
          <p:nvPr>
            <p:ph type="body" sz="quarter" idx="10"/>
          </p:nvPr>
        </p:nvSpPr>
        <p:spPr>
          <a:xfrm>
            <a:off x="961958" y="3873462"/>
            <a:ext cx="11058525" cy="2265013"/>
          </a:xfrm>
        </p:spPr>
        <p:txBody>
          <a:bodyPr>
            <a:normAutofit/>
          </a:bodyPr>
          <a:lstStyle/>
          <a:p>
            <a:pPr marL="0" indent="0">
              <a:buNone/>
            </a:pPr>
            <a:r>
              <a:rPr lang="en-US" b="1"/>
              <a:t>Costs must be reasonable and may include</a:t>
            </a:r>
          </a:p>
          <a:p>
            <a:pPr lvl="1"/>
            <a:r>
              <a:rPr lang="en-US"/>
              <a:t>Penalties for premature withdrawals</a:t>
            </a:r>
          </a:p>
          <a:p>
            <a:pPr lvl="1"/>
            <a:r>
              <a:rPr lang="en-US"/>
              <a:t>Broker and legal fees</a:t>
            </a:r>
          </a:p>
          <a:p>
            <a:pPr lvl="1"/>
            <a:r>
              <a:rPr lang="en-US"/>
              <a:t>Real estate and settlement costs</a:t>
            </a:r>
          </a:p>
          <a:p>
            <a:pPr lvl="1"/>
            <a:r>
              <a:rPr lang="en-US"/>
              <a:t>Amount still owed</a:t>
            </a:r>
          </a:p>
        </p:txBody>
      </p:sp>
      <p:sp>
        <p:nvSpPr>
          <p:cNvPr id="5" name="Rectangle 4">
            <a:extLst>
              <a:ext uri="{FF2B5EF4-FFF2-40B4-BE49-F238E27FC236}">
                <a16:creationId xmlns:a16="http://schemas.microsoft.com/office/drawing/2014/main" id="{059012E6-87AC-AC41-991C-27CE671B08BB}"/>
              </a:ext>
            </a:extLst>
          </p:cNvPr>
          <p:cNvSpPr/>
          <p:nvPr/>
        </p:nvSpPr>
        <p:spPr>
          <a:xfrm>
            <a:off x="961958" y="2393335"/>
            <a:ext cx="2641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BB11E3D1-94BF-EB4E-9832-5B189A3528A1}"/>
              </a:ext>
            </a:extLst>
          </p:cNvPr>
          <p:cNvSpPr/>
          <p:nvPr/>
        </p:nvSpPr>
        <p:spPr>
          <a:xfrm>
            <a:off x="4416358" y="2393335"/>
            <a:ext cx="2641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A350BDF0-35A9-DC49-ACFE-689299EC3F14}"/>
              </a:ext>
            </a:extLst>
          </p:cNvPr>
          <p:cNvSpPr txBox="1"/>
          <p:nvPr/>
        </p:nvSpPr>
        <p:spPr>
          <a:xfrm>
            <a:off x="1165158" y="2604314"/>
            <a:ext cx="2438400" cy="461665"/>
          </a:xfrm>
          <a:prstGeom prst="rect">
            <a:avLst/>
          </a:prstGeom>
          <a:noFill/>
        </p:spPr>
        <p:txBody>
          <a:bodyPr wrap="square" rtlCol="0">
            <a:spAutoFit/>
          </a:bodyPr>
          <a:lstStyle/>
          <a:p>
            <a:r>
              <a:rPr lang="en-US" sz="2400" b="1">
                <a:solidFill>
                  <a:schemeClr val="tx2"/>
                </a:solidFill>
                <a:latin typeface="Arial" panose="020B0604020202020204" pitchFamily="34" charset="0"/>
                <a:cs typeface="Arial" panose="020B0604020202020204" pitchFamily="34" charset="0"/>
              </a:rPr>
              <a:t>Cash Value =</a:t>
            </a:r>
          </a:p>
        </p:txBody>
      </p:sp>
      <p:sp>
        <p:nvSpPr>
          <p:cNvPr id="12" name="TextBox 11">
            <a:extLst>
              <a:ext uri="{FF2B5EF4-FFF2-40B4-BE49-F238E27FC236}">
                <a16:creationId xmlns:a16="http://schemas.microsoft.com/office/drawing/2014/main" id="{E2F9A07B-C3B9-1748-8C5F-D3A7F496D3D5}"/>
              </a:ext>
            </a:extLst>
          </p:cNvPr>
          <p:cNvSpPr txBox="1"/>
          <p:nvPr/>
        </p:nvSpPr>
        <p:spPr>
          <a:xfrm>
            <a:off x="4608163" y="2604314"/>
            <a:ext cx="2438400" cy="461665"/>
          </a:xfrm>
          <a:prstGeom prst="rect">
            <a:avLst/>
          </a:prstGeom>
          <a:noFill/>
        </p:spPr>
        <p:txBody>
          <a:bodyPr wrap="square" rtlCol="0">
            <a:spAutoFit/>
          </a:bodyPr>
          <a:lstStyle/>
          <a:p>
            <a:r>
              <a:rPr lang="en-US" sz="2400" b="1">
                <a:solidFill>
                  <a:schemeClr val="tx2"/>
                </a:solidFill>
                <a:latin typeface="Arial" panose="020B0604020202020204" pitchFamily="34" charset="0"/>
                <a:cs typeface="Arial" panose="020B0604020202020204" pitchFamily="34" charset="0"/>
              </a:rPr>
              <a:t>Market Value -</a:t>
            </a:r>
          </a:p>
        </p:txBody>
      </p:sp>
      <p:sp>
        <p:nvSpPr>
          <p:cNvPr id="13" name="TextBox 12">
            <a:extLst>
              <a:ext uri="{FF2B5EF4-FFF2-40B4-BE49-F238E27FC236}">
                <a16:creationId xmlns:a16="http://schemas.microsoft.com/office/drawing/2014/main" id="{60FE0917-13D1-034B-9681-67B5755ED8F6}"/>
              </a:ext>
            </a:extLst>
          </p:cNvPr>
          <p:cNvSpPr txBox="1"/>
          <p:nvPr/>
        </p:nvSpPr>
        <p:spPr>
          <a:xfrm>
            <a:off x="7873605" y="2434562"/>
            <a:ext cx="2641600" cy="830997"/>
          </a:xfrm>
          <a:prstGeom prst="rect">
            <a:avLst/>
          </a:prstGeom>
          <a:solidFill>
            <a:schemeClr val="bg1"/>
          </a:solidFill>
        </p:spPr>
        <p:txBody>
          <a:bodyPr wrap="square" rtlCol="0">
            <a:spAutoFit/>
          </a:bodyPr>
          <a:lstStyle/>
          <a:p>
            <a:pPr algn="ctr"/>
            <a:r>
              <a:rPr lang="en-US" sz="2400" b="1">
                <a:solidFill>
                  <a:schemeClr val="tx2"/>
                </a:solidFill>
                <a:latin typeface="Arial" panose="020B0604020202020204" pitchFamily="34" charset="0"/>
                <a:cs typeface="Arial" panose="020B0604020202020204" pitchFamily="34" charset="0"/>
              </a:rPr>
              <a:t>Cost(s) to convert to cash</a:t>
            </a:r>
          </a:p>
        </p:txBody>
      </p:sp>
    </p:spTree>
    <p:extLst>
      <p:ext uri="{BB962C8B-B14F-4D97-AF65-F5344CB8AC3E}">
        <p14:creationId xmlns:p14="http://schemas.microsoft.com/office/powerpoint/2010/main" val="2431733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rmAutofit fontScale="90000"/>
          </a:bodyPr>
          <a:lstStyle/>
          <a:p>
            <a:r>
              <a:rPr lang="en-US"/>
              <a:t>Tenant Certification</a:t>
            </a:r>
          </a:p>
        </p:txBody>
      </p:sp>
      <p:sp>
        <p:nvSpPr>
          <p:cNvPr id="7" name="Rectangle 6">
            <a:extLst>
              <a:ext uri="{FF2B5EF4-FFF2-40B4-BE49-F238E27FC236}">
                <a16:creationId xmlns:a16="http://schemas.microsoft.com/office/drawing/2014/main" id="{8A9EA9AE-5568-1044-8EAD-683B8A995A50}"/>
              </a:ext>
            </a:extLst>
          </p:cNvPr>
          <p:cNvSpPr/>
          <p:nvPr/>
        </p:nvSpPr>
        <p:spPr>
          <a:xfrm>
            <a:off x="5600192" y="1980195"/>
            <a:ext cx="3251200" cy="1077218"/>
          </a:xfrm>
          <a:prstGeom prst="rect">
            <a:avLst/>
          </a:prstGeom>
        </p:spPr>
        <p:txBody>
          <a:bodyPr wrap="square">
            <a:spAutoFit/>
          </a:bodyPr>
          <a:lstStyle/>
          <a:p>
            <a:pPr algn="ctr"/>
            <a:r>
              <a:rPr lang="en-US" sz="1600" b="1">
                <a:solidFill>
                  <a:srgbClr val="00AFE2"/>
                </a:solidFill>
                <a:latin typeface="Arial" panose="020B0604020202020204" pitchFamily="34" charset="0"/>
                <a:cs typeface="Arial" panose="020B0604020202020204" pitchFamily="34" charset="0"/>
              </a:rPr>
              <a:t>$0 - $5000</a:t>
            </a:r>
          </a:p>
          <a:p>
            <a:pPr algn="ctr"/>
            <a:r>
              <a:rPr lang="en-US" sz="1600" b="1">
                <a:solidFill>
                  <a:schemeClr val="bg1"/>
                </a:solidFill>
                <a:latin typeface="Arial" panose="020B0604020202020204" pitchFamily="34" charset="0"/>
                <a:cs typeface="Arial" panose="020B0604020202020204" pitchFamily="34" charset="0"/>
              </a:rPr>
              <a:t>Use Actual Income </a:t>
            </a:r>
          </a:p>
          <a:p>
            <a:pPr algn="ctr"/>
            <a:r>
              <a:rPr lang="en-US" sz="1600" b="1">
                <a:solidFill>
                  <a:schemeClr val="bg1"/>
                </a:solidFill>
                <a:latin typeface="Arial" panose="020B0604020202020204" pitchFamily="34" charset="0"/>
                <a:cs typeface="Arial" panose="020B0604020202020204" pitchFamily="34" charset="0"/>
              </a:rPr>
              <a:t>From Assets</a:t>
            </a:r>
          </a:p>
          <a:p>
            <a:pPr algn="ctr"/>
            <a:r>
              <a:rPr lang="en-US" sz="1600" b="1">
                <a:solidFill>
                  <a:schemeClr val="bg1"/>
                </a:solidFill>
                <a:latin typeface="Arial" panose="020B0604020202020204" pitchFamily="34" charset="0"/>
                <a:cs typeface="Arial" panose="020B0604020202020204" pitchFamily="34" charset="0"/>
              </a:rPr>
              <a:t>(Interest dividends)</a:t>
            </a:r>
          </a:p>
        </p:txBody>
      </p:sp>
      <p:sp>
        <p:nvSpPr>
          <p:cNvPr id="8" name="Rectangle 7">
            <a:extLst>
              <a:ext uri="{FF2B5EF4-FFF2-40B4-BE49-F238E27FC236}">
                <a16:creationId xmlns:a16="http://schemas.microsoft.com/office/drawing/2014/main" id="{7F7A6B6E-3220-EC4D-9E4D-3AA7408BE0B0}"/>
              </a:ext>
            </a:extLst>
          </p:cNvPr>
          <p:cNvSpPr/>
          <p:nvPr/>
        </p:nvSpPr>
        <p:spPr>
          <a:xfrm>
            <a:off x="8670544" y="1980195"/>
            <a:ext cx="2780336" cy="1077218"/>
          </a:xfrm>
          <a:prstGeom prst="rect">
            <a:avLst/>
          </a:prstGeom>
        </p:spPr>
        <p:txBody>
          <a:bodyPr wrap="square">
            <a:spAutoFit/>
          </a:bodyPr>
          <a:lstStyle/>
          <a:p>
            <a:pPr algn="ctr"/>
            <a:r>
              <a:rPr lang="en-US" sz="1600" b="1">
                <a:solidFill>
                  <a:srgbClr val="00AFE2"/>
                </a:solidFill>
                <a:latin typeface="Arial" panose="020B0604020202020204" pitchFamily="34" charset="0"/>
                <a:cs typeface="Arial" panose="020B0604020202020204" pitchFamily="34" charset="0"/>
              </a:rPr>
              <a:t>Over $5000 </a:t>
            </a:r>
          </a:p>
          <a:p>
            <a:pPr algn="ctr"/>
            <a:r>
              <a:rPr lang="en-US" sz="1600" b="1">
                <a:solidFill>
                  <a:schemeClr val="bg1"/>
                </a:solidFill>
                <a:latin typeface="Arial" panose="020B0604020202020204" pitchFamily="34" charset="0"/>
                <a:cs typeface="Arial" panose="020B0604020202020204" pitchFamily="34" charset="0"/>
              </a:rPr>
              <a:t>Use Income From Assets or Imputed Income</a:t>
            </a:r>
          </a:p>
          <a:p>
            <a:pPr algn="ctr"/>
            <a:r>
              <a:rPr lang="en-US" sz="1600" b="1">
                <a:solidFill>
                  <a:schemeClr val="bg1"/>
                </a:solidFill>
                <a:latin typeface="Arial" panose="020B0604020202020204" pitchFamily="34" charset="0"/>
                <a:cs typeface="Arial" panose="020B0604020202020204" pitchFamily="34" charset="0"/>
              </a:rPr>
              <a:t>(whichever is greater)</a:t>
            </a:r>
          </a:p>
        </p:txBody>
      </p:sp>
      <p:sp>
        <p:nvSpPr>
          <p:cNvPr id="9" name="Rectangle 8">
            <a:extLst>
              <a:ext uri="{FF2B5EF4-FFF2-40B4-BE49-F238E27FC236}">
                <a16:creationId xmlns:a16="http://schemas.microsoft.com/office/drawing/2014/main" id="{FBA618F0-7B8A-1641-BE86-EE2B63EE389C}"/>
              </a:ext>
            </a:extLst>
          </p:cNvPr>
          <p:cNvSpPr/>
          <p:nvPr/>
        </p:nvSpPr>
        <p:spPr>
          <a:xfrm>
            <a:off x="5685536" y="3215813"/>
            <a:ext cx="6082336" cy="584775"/>
          </a:xfrm>
          <a:prstGeom prst="rect">
            <a:avLst/>
          </a:prstGeom>
        </p:spPr>
        <p:txBody>
          <a:bodyPr wrap="square">
            <a:spAutoFit/>
          </a:bodyPr>
          <a:lstStyle/>
          <a:p>
            <a:pPr algn="ctr"/>
            <a:r>
              <a:rPr lang="en-US" sz="1600">
                <a:solidFill>
                  <a:schemeClr val="bg1"/>
                </a:solidFill>
                <a:latin typeface="Arial" panose="020B0604020202020204" pitchFamily="34" charset="0"/>
                <a:cs typeface="Arial" panose="020B0604020202020204" pitchFamily="34" charset="0"/>
              </a:rPr>
              <a:t>Imputed income is a percentage of the value of family assets based on the current passbook savings rate established by HUD. </a:t>
            </a:r>
          </a:p>
        </p:txBody>
      </p:sp>
      <p:sp>
        <p:nvSpPr>
          <p:cNvPr id="10" name="Rectangle 9">
            <a:extLst>
              <a:ext uri="{FF2B5EF4-FFF2-40B4-BE49-F238E27FC236}">
                <a16:creationId xmlns:a16="http://schemas.microsoft.com/office/drawing/2014/main" id="{61F57F8B-B785-3D48-A4D5-3EEC518DD7DE}"/>
              </a:ext>
            </a:extLst>
          </p:cNvPr>
          <p:cNvSpPr/>
          <p:nvPr/>
        </p:nvSpPr>
        <p:spPr>
          <a:xfrm>
            <a:off x="5685536" y="4025741"/>
            <a:ext cx="5970016" cy="2124236"/>
          </a:xfrm>
          <a:prstGeom prst="rect">
            <a:avLst/>
          </a:prstGeom>
        </p:spPr>
        <p:txBody>
          <a:bodyPr wrap="square">
            <a:spAutoFit/>
          </a:bodyPr>
          <a:lstStyle/>
          <a:p>
            <a:pPr algn="ctr" eaLnBrk="0" hangingPunct="0">
              <a:defRPr/>
            </a:pPr>
            <a:r>
              <a:rPr lang="en-US" sz="1467" i="1" kern="0">
                <a:solidFill>
                  <a:schemeClr val="bg1"/>
                </a:solidFill>
                <a:latin typeface="Arial" panose="020B0604020202020204" pitchFamily="34" charset="0"/>
                <a:cs typeface="Arial" panose="020B0604020202020204" pitchFamily="34" charset="0"/>
              </a:rPr>
              <a:t>Cash Asset x Interest Rate = </a:t>
            </a:r>
            <a:r>
              <a:rPr lang="en-US" sz="1467" i="1" u="sng" kern="0">
                <a:solidFill>
                  <a:schemeClr val="bg1"/>
                </a:solidFill>
                <a:latin typeface="Arial" panose="020B0604020202020204" pitchFamily="34" charset="0"/>
                <a:cs typeface="Arial" panose="020B0604020202020204" pitchFamily="34" charset="0"/>
              </a:rPr>
              <a:t>Income from asset</a:t>
            </a:r>
          </a:p>
          <a:p>
            <a:pPr algn="ctr" eaLnBrk="0" hangingPunct="0">
              <a:defRPr/>
            </a:pPr>
            <a:r>
              <a:rPr lang="en-US" sz="1467" i="1" kern="0">
                <a:solidFill>
                  <a:schemeClr val="bg1"/>
                </a:solidFill>
                <a:latin typeface="Arial" panose="020B0604020202020204" pitchFamily="34" charset="0"/>
                <a:cs typeface="Arial" panose="020B0604020202020204" pitchFamily="34" charset="0"/>
              </a:rPr>
              <a:t> Market Value of Asset -  Reasonable Costs incurred to convert asset to cash = </a:t>
            </a:r>
            <a:r>
              <a:rPr lang="en-US" sz="1467" i="1" u="sng" kern="0">
                <a:solidFill>
                  <a:schemeClr val="bg1"/>
                </a:solidFill>
                <a:latin typeface="Arial" panose="020B0604020202020204" pitchFamily="34" charset="0"/>
                <a:cs typeface="Arial" panose="020B0604020202020204" pitchFamily="34" charset="0"/>
              </a:rPr>
              <a:t>Cash value</a:t>
            </a:r>
          </a:p>
          <a:p>
            <a:pPr algn="ctr" eaLnBrk="0" hangingPunct="0">
              <a:defRPr/>
            </a:pPr>
            <a:endParaRPr lang="en-US" sz="1467" i="1" u="sng" kern="0">
              <a:solidFill>
                <a:schemeClr val="bg1"/>
              </a:solidFill>
              <a:latin typeface="Arial" panose="020B0604020202020204" pitchFamily="34" charset="0"/>
              <a:cs typeface="Arial" panose="020B0604020202020204" pitchFamily="34" charset="0"/>
            </a:endParaRPr>
          </a:p>
          <a:p>
            <a:pPr lvl="1" algn="ctr" eaLnBrk="0" hangingPunct="0">
              <a:defRPr/>
            </a:pPr>
            <a:r>
              <a:rPr lang="en-US" sz="1467" i="1" kern="0">
                <a:solidFill>
                  <a:schemeClr val="bg1"/>
                </a:solidFill>
                <a:latin typeface="Arial" panose="020B0604020202020204" pitchFamily="34" charset="0"/>
                <a:cs typeface="Arial" panose="020B0604020202020204" pitchFamily="34" charset="0"/>
              </a:rPr>
              <a:t>Examples of </a:t>
            </a:r>
            <a:r>
              <a:rPr lang="en-US" sz="1467" i="1" u="sng" kern="0">
                <a:solidFill>
                  <a:schemeClr val="bg1"/>
                </a:solidFill>
                <a:latin typeface="Arial" panose="020B0604020202020204" pitchFamily="34" charset="0"/>
                <a:cs typeface="Arial" panose="020B0604020202020204" pitchFamily="34" charset="0"/>
              </a:rPr>
              <a:t>reasonable costs</a:t>
            </a:r>
            <a:r>
              <a:rPr lang="en-US" sz="1467" u="sng" kern="0">
                <a:solidFill>
                  <a:schemeClr val="bg1"/>
                </a:solidFill>
                <a:latin typeface="Arial" panose="020B0604020202020204" pitchFamily="34" charset="0"/>
                <a:cs typeface="Arial" panose="020B0604020202020204" pitchFamily="34" charset="0"/>
              </a:rPr>
              <a:t> </a:t>
            </a:r>
            <a:r>
              <a:rPr lang="en-US" sz="1467" i="1" kern="0">
                <a:solidFill>
                  <a:schemeClr val="bg1"/>
                </a:solidFill>
                <a:latin typeface="Arial" panose="020B0604020202020204" pitchFamily="34" charset="0"/>
                <a:cs typeface="Arial" panose="020B0604020202020204" pitchFamily="34" charset="0"/>
              </a:rPr>
              <a:t>include:   </a:t>
            </a:r>
            <a:br>
              <a:rPr lang="en-US" sz="1467" i="1" kern="0">
                <a:solidFill>
                  <a:schemeClr val="bg1"/>
                </a:solidFill>
                <a:latin typeface="Arial" panose="020B0604020202020204" pitchFamily="34" charset="0"/>
                <a:cs typeface="Arial" panose="020B0604020202020204" pitchFamily="34" charset="0"/>
              </a:rPr>
            </a:br>
            <a:r>
              <a:rPr lang="en-US" sz="1467" kern="0">
                <a:solidFill>
                  <a:schemeClr val="bg1"/>
                </a:solidFill>
                <a:latin typeface="Arial" panose="020B0604020202020204" pitchFamily="34" charset="0"/>
                <a:cs typeface="Arial" panose="020B0604020202020204" pitchFamily="34" charset="0"/>
              </a:rPr>
              <a:t>1) Penalties for premature withdrawal  </a:t>
            </a:r>
            <a:br>
              <a:rPr lang="en-US" sz="1467" kern="0">
                <a:solidFill>
                  <a:schemeClr val="bg1"/>
                </a:solidFill>
                <a:latin typeface="Arial" panose="020B0604020202020204" pitchFamily="34" charset="0"/>
                <a:cs typeface="Arial" panose="020B0604020202020204" pitchFamily="34" charset="0"/>
              </a:rPr>
            </a:br>
            <a:r>
              <a:rPr lang="en-US" sz="1467" kern="0">
                <a:solidFill>
                  <a:schemeClr val="bg1"/>
                </a:solidFill>
                <a:latin typeface="Arial" panose="020B0604020202020204" pitchFamily="34" charset="0"/>
                <a:cs typeface="Arial" panose="020B0604020202020204" pitchFamily="34" charset="0"/>
              </a:rPr>
              <a:t>2) Broker and legal fees; and  </a:t>
            </a:r>
            <a:br>
              <a:rPr lang="en-US" sz="1467" kern="0">
                <a:solidFill>
                  <a:schemeClr val="bg1"/>
                </a:solidFill>
                <a:latin typeface="Arial" panose="020B0604020202020204" pitchFamily="34" charset="0"/>
                <a:cs typeface="Arial" panose="020B0604020202020204" pitchFamily="34" charset="0"/>
              </a:rPr>
            </a:br>
            <a:r>
              <a:rPr lang="en-US" sz="1467" kern="0">
                <a:solidFill>
                  <a:schemeClr val="bg1"/>
                </a:solidFill>
                <a:latin typeface="Arial" panose="020B0604020202020204" pitchFamily="34" charset="0"/>
                <a:cs typeface="Arial" panose="020B0604020202020204" pitchFamily="34" charset="0"/>
              </a:rPr>
              <a:t>3) Settlement cost for real estate transactions</a:t>
            </a:r>
          </a:p>
          <a:p>
            <a:pPr algn="ctr" eaLnBrk="0" hangingPunct="0">
              <a:defRPr/>
            </a:pPr>
            <a:endParaRPr lang="en-US" sz="1467" i="1" u="sng" kern="0">
              <a:solidFill>
                <a:srgbClr val="7F7F7F"/>
              </a:solidFill>
              <a:latin typeface="Arial" panose="020B0604020202020204" pitchFamily="34" charset="0"/>
              <a:cs typeface="Arial" panose="020B0604020202020204" pitchFamily="34" charset="0"/>
            </a:endParaRPr>
          </a:p>
        </p:txBody>
      </p:sp>
      <p:sp>
        <p:nvSpPr>
          <p:cNvPr id="12" name="Text Placeholder 2">
            <a:extLst>
              <a:ext uri="{FF2B5EF4-FFF2-40B4-BE49-F238E27FC236}">
                <a16:creationId xmlns:a16="http://schemas.microsoft.com/office/drawing/2014/main" id="{080F0A32-3134-7548-BD41-8DFCA7504220}"/>
              </a:ext>
            </a:extLst>
          </p:cNvPr>
          <p:cNvSpPr txBox="1">
            <a:spLocks/>
          </p:cNvSpPr>
          <p:nvPr/>
        </p:nvSpPr>
        <p:spPr>
          <a:xfrm>
            <a:off x="1372919" y="2601369"/>
            <a:ext cx="3430729" cy="31871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rgbClr val="009FDA"/>
                </a:solidFill>
              </a:rPr>
              <a:t>Section B: </a:t>
            </a:r>
            <a:br>
              <a:rPr lang="en-US" sz="2400" b="1">
                <a:solidFill>
                  <a:srgbClr val="009FDA"/>
                </a:solidFill>
              </a:rPr>
            </a:br>
            <a:r>
              <a:rPr lang="en-US" sz="2400">
                <a:solidFill>
                  <a:srgbClr val="009FDA"/>
                </a:solidFill>
              </a:rPr>
              <a:t>Determining Income and Assets</a:t>
            </a:r>
            <a:br>
              <a:rPr lang="en-US" sz="2400">
                <a:solidFill>
                  <a:srgbClr val="009FDA"/>
                </a:solidFill>
              </a:rPr>
            </a:br>
            <a:r>
              <a:rPr lang="en-US" sz="2400">
                <a:solidFill>
                  <a:schemeClr val="tx1"/>
                </a:solidFill>
              </a:rPr>
              <a:t>The Annual Income must include any income from assets. If the asset is:</a:t>
            </a:r>
          </a:p>
          <a:p>
            <a:pPr marL="0" indent="0">
              <a:buFont typeface="Arial" panose="020B0604020202020204" pitchFamily="34" charset="0"/>
              <a:buNone/>
            </a:pPr>
            <a:br>
              <a:rPr lang="en-US" sz="2400">
                <a:solidFill>
                  <a:srgbClr val="009FDA"/>
                </a:solidFill>
              </a:rPr>
            </a:br>
            <a:endParaRPr lang="en-US" sz="2400">
              <a:solidFill>
                <a:srgbClr val="009FDA"/>
              </a:solidFill>
            </a:endParaRPr>
          </a:p>
        </p:txBody>
      </p:sp>
    </p:spTree>
    <p:extLst>
      <p:ext uri="{BB962C8B-B14F-4D97-AF65-F5344CB8AC3E}">
        <p14:creationId xmlns:p14="http://schemas.microsoft.com/office/powerpoint/2010/main" val="3212735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B658C-7BC5-7D46-93D1-8295F73F035B}"/>
              </a:ext>
            </a:extLst>
          </p:cNvPr>
          <p:cNvSpPr>
            <a:spLocks noGrp="1"/>
          </p:cNvSpPr>
          <p:nvPr>
            <p:ph type="title"/>
          </p:nvPr>
        </p:nvSpPr>
        <p:spPr>
          <a:xfrm>
            <a:off x="917713" y="774922"/>
            <a:ext cx="8633791" cy="628787"/>
          </a:xfrm>
        </p:spPr>
        <p:txBody>
          <a:bodyPr>
            <a:normAutofit fontScale="90000"/>
          </a:bodyPr>
          <a:lstStyle/>
          <a:p>
            <a:r>
              <a:rPr lang="en-US" sz="3600">
                <a:solidFill>
                  <a:schemeClr val="tx1"/>
                </a:solidFill>
              </a:rPr>
              <a:t>Imputed Income Vs. Income from Assets </a:t>
            </a:r>
            <a:br>
              <a:rPr lang="en-US">
                <a:solidFill>
                  <a:schemeClr val="tx1"/>
                </a:solidFill>
              </a:rPr>
            </a:br>
            <a:endParaRPr lang="en-US" b="0">
              <a:solidFill>
                <a:schemeClr val="tx1"/>
              </a:solidFill>
            </a:endParaRPr>
          </a:p>
        </p:txBody>
      </p:sp>
      <p:graphicFrame>
        <p:nvGraphicFramePr>
          <p:cNvPr id="4" name="Content Placeholder 4">
            <a:extLst>
              <a:ext uri="{FF2B5EF4-FFF2-40B4-BE49-F238E27FC236}">
                <a16:creationId xmlns:a16="http://schemas.microsoft.com/office/drawing/2014/main" id="{9FF0EA66-254E-EF4A-A67D-99936EF7C640}"/>
              </a:ext>
            </a:extLst>
          </p:cNvPr>
          <p:cNvGraphicFramePr>
            <a:graphicFrameLocks/>
          </p:cNvGraphicFramePr>
          <p:nvPr>
            <p:extLst>
              <p:ext uri="{D42A27DB-BD31-4B8C-83A1-F6EECF244321}">
                <p14:modId xmlns:p14="http://schemas.microsoft.com/office/powerpoint/2010/main" val="1592487025"/>
              </p:ext>
            </p:extLst>
          </p:nvPr>
        </p:nvGraphicFramePr>
        <p:xfrm>
          <a:off x="1015249" y="1994790"/>
          <a:ext cx="10762225" cy="3459501"/>
        </p:xfrm>
        <a:graphic>
          <a:graphicData uri="http://schemas.openxmlformats.org/drawingml/2006/table">
            <a:tbl>
              <a:tblPr firstRow="1" bandRow="1">
                <a:tableStyleId>{793D81CF-94F2-401A-BA57-92F5A7B2D0C5}</a:tableStyleId>
              </a:tblPr>
              <a:tblGrid>
                <a:gridCol w="2152445">
                  <a:extLst>
                    <a:ext uri="{9D8B030D-6E8A-4147-A177-3AD203B41FA5}">
                      <a16:colId xmlns:a16="http://schemas.microsoft.com/office/drawing/2014/main" val="150122553"/>
                    </a:ext>
                  </a:extLst>
                </a:gridCol>
                <a:gridCol w="2152445">
                  <a:extLst>
                    <a:ext uri="{9D8B030D-6E8A-4147-A177-3AD203B41FA5}">
                      <a16:colId xmlns:a16="http://schemas.microsoft.com/office/drawing/2014/main" val="1525198280"/>
                    </a:ext>
                  </a:extLst>
                </a:gridCol>
                <a:gridCol w="2152445">
                  <a:extLst>
                    <a:ext uri="{9D8B030D-6E8A-4147-A177-3AD203B41FA5}">
                      <a16:colId xmlns:a16="http://schemas.microsoft.com/office/drawing/2014/main" val="1761950278"/>
                    </a:ext>
                  </a:extLst>
                </a:gridCol>
                <a:gridCol w="2152445">
                  <a:extLst>
                    <a:ext uri="{9D8B030D-6E8A-4147-A177-3AD203B41FA5}">
                      <a16:colId xmlns:a16="http://schemas.microsoft.com/office/drawing/2014/main" val="47092848"/>
                    </a:ext>
                  </a:extLst>
                </a:gridCol>
                <a:gridCol w="2152445">
                  <a:extLst>
                    <a:ext uri="{9D8B030D-6E8A-4147-A177-3AD203B41FA5}">
                      <a16:colId xmlns:a16="http://schemas.microsoft.com/office/drawing/2014/main" val="1643502091"/>
                    </a:ext>
                  </a:extLst>
                </a:gridCol>
              </a:tblGrid>
              <a:tr h="412107">
                <a:tc>
                  <a:txBody>
                    <a:bodyPr/>
                    <a:lstStyle/>
                    <a:p>
                      <a:r>
                        <a:rPr lang="en-US" sz="1500"/>
                        <a:t>Household Member</a:t>
                      </a:r>
                      <a:endParaRPr lang="en-US" sz="1500">
                        <a:latin typeface="Arial" panose="020B0604020202020204" pitchFamily="34" charset="0"/>
                        <a:cs typeface="Arial" panose="020B0604020202020204" pitchFamily="34" charset="0"/>
                      </a:endParaRP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500"/>
                        <a:t>Type of Asset </a:t>
                      </a:r>
                      <a:endParaRPr lang="en-US" sz="1500">
                        <a:latin typeface="Arial" panose="020B0604020202020204" pitchFamily="34" charset="0"/>
                        <a:cs typeface="Arial" panose="020B0604020202020204" pitchFamily="34" charset="0"/>
                      </a:endParaRP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500"/>
                        <a:t>Cash Value of Asset</a:t>
                      </a:r>
                      <a:endParaRPr lang="en-US" sz="1500">
                        <a:latin typeface="Arial" panose="020B0604020202020204" pitchFamily="34" charset="0"/>
                        <a:cs typeface="Arial" panose="020B0604020202020204" pitchFamily="34" charset="0"/>
                      </a:endParaRP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500"/>
                        <a:t>Interest </a:t>
                      </a:r>
                      <a:endParaRPr lang="en-US" sz="1500">
                        <a:latin typeface="Arial" panose="020B0604020202020204" pitchFamily="34" charset="0"/>
                        <a:cs typeface="Arial" panose="020B0604020202020204" pitchFamily="34" charset="0"/>
                      </a:endParaRP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500"/>
                        <a:t>Income from Asset </a:t>
                      </a:r>
                      <a:endParaRPr lang="en-US" sz="1500">
                        <a:latin typeface="Arial" panose="020B0604020202020204" pitchFamily="34" charset="0"/>
                        <a:cs typeface="Arial" panose="020B0604020202020204" pitchFamily="34" charset="0"/>
                      </a:endParaRP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83927724"/>
                  </a:ext>
                </a:extLst>
              </a:tr>
              <a:tr h="456253">
                <a:tc>
                  <a:txBody>
                    <a:bodyPr/>
                    <a:lstStyle/>
                    <a:p>
                      <a:r>
                        <a:rPr lang="en-US" sz="1500" b="1"/>
                        <a:t>#1</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500" b="1"/>
                        <a:t>Checking</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500" b="1"/>
                        <a:t>$500</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500" b="1"/>
                        <a:t>2%</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500" b="1"/>
                        <a:t>$10</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68031087"/>
                  </a:ext>
                </a:extLst>
              </a:tr>
              <a:tr h="424796">
                <a:tc>
                  <a:txBody>
                    <a:bodyPr/>
                    <a:lstStyle/>
                    <a:p>
                      <a:r>
                        <a:rPr lang="en-US" sz="1500" b="1"/>
                        <a:t>#1</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lang="en-US" sz="1500" b="1"/>
                        <a:t>Savings</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lang="en-US" sz="1500" b="1"/>
                        <a:t>$3000</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lang="en-US" sz="1500" b="1"/>
                        <a:t>3%</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lang="en-US" sz="1500" b="1"/>
                        <a:t>$90</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616129502"/>
                  </a:ext>
                </a:extLst>
              </a:tr>
              <a:tr h="497946">
                <a:tc>
                  <a:txBody>
                    <a:bodyPr/>
                    <a:lstStyle/>
                    <a:p>
                      <a:r>
                        <a:rPr lang="en-US" sz="1500" b="1"/>
                        <a:t>#2</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en-US" sz="1500" b="1"/>
                        <a:t>No Penalty CD</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en-US" sz="1500" b="1"/>
                        <a:t>$200</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en-US" sz="1500" b="1"/>
                        <a:t>1%</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en-US" sz="1500" b="1"/>
                        <a:t>$.20</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663880834"/>
                  </a:ext>
                </a:extLst>
              </a:tr>
              <a:tr h="466488">
                <a:tc>
                  <a:txBody>
                    <a:bodyPr/>
                    <a:lstStyle/>
                    <a:p>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500" b="1"/>
                        <a:t>Total </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500" b="1"/>
                        <a:t>3700</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500" b="1"/>
                        <a:t>$100.2</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90375825"/>
                  </a:ext>
                </a:extLst>
              </a:tr>
              <a:tr h="424097">
                <a:tc gridSpan="5">
                  <a:txBody>
                    <a:bodyPr/>
                    <a:lstStyle/>
                    <a:p>
                      <a:pPr algn="ctr"/>
                      <a:r>
                        <a:rPr lang="en-US" sz="1500" b="1"/>
                        <a:t> If total</a:t>
                      </a:r>
                      <a:r>
                        <a:rPr lang="en-US" sz="1500" b="1" baseline="0"/>
                        <a:t> assets are greater than or equal to $5000, determine imputed income.</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33137756"/>
                  </a:ext>
                </a:extLst>
              </a:tr>
              <a:tr h="388907">
                <a:tc>
                  <a:txBody>
                    <a:bodyPr/>
                    <a:lstStyle/>
                    <a:p>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a:t>If not use the Income from assets</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86327682"/>
                  </a:ext>
                </a:extLst>
              </a:tr>
              <a:tr h="388907">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baseline="0"/>
                        <a:t>If assets are less than $5000, </a:t>
                      </a:r>
                      <a:r>
                        <a:rPr lang="en-US" sz="1500" b="1" u="sng" baseline="0"/>
                        <a:t>Use Income From Assets </a:t>
                      </a:r>
                      <a:endParaRPr lang="en-US" sz="1500" b="1" i="1" u="sng">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2082566"/>
                  </a:ext>
                </a:extLst>
              </a:tr>
            </a:tbl>
          </a:graphicData>
        </a:graphic>
      </p:graphicFrame>
      <p:sp>
        <p:nvSpPr>
          <p:cNvPr id="6" name="TextBox 5">
            <a:extLst>
              <a:ext uri="{FF2B5EF4-FFF2-40B4-BE49-F238E27FC236}">
                <a16:creationId xmlns:a16="http://schemas.microsoft.com/office/drawing/2014/main" id="{7CF862D1-FFCA-184D-9810-E95135ECEAF3}"/>
              </a:ext>
            </a:extLst>
          </p:cNvPr>
          <p:cNvSpPr txBox="1"/>
          <p:nvPr/>
        </p:nvSpPr>
        <p:spPr>
          <a:xfrm>
            <a:off x="917713" y="1523282"/>
            <a:ext cx="6096000" cy="461665"/>
          </a:xfrm>
          <a:prstGeom prst="rect">
            <a:avLst/>
          </a:prstGeom>
          <a:noFill/>
        </p:spPr>
        <p:txBody>
          <a:bodyPr wrap="square">
            <a:spAutoFit/>
          </a:bodyPr>
          <a:lstStyle/>
          <a:p>
            <a:r>
              <a:rPr lang="en-US" sz="2400" b="1">
                <a:solidFill>
                  <a:schemeClr val="bg1"/>
                </a:solidFill>
              </a:rPr>
              <a:t>Example 1</a:t>
            </a:r>
          </a:p>
        </p:txBody>
      </p:sp>
    </p:spTree>
    <p:extLst>
      <p:ext uri="{BB962C8B-B14F-4D97-AF65-F5344CB8AC3E}">
        <p14:creationId xmlns:p14="http://schemas.microsoft.com/office/powerpoint/2010/main" val="984581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9FF0EA66-254E-EF4A-A67D-99936EF7C640}"/>
              </a:ext>
            </a:extLst>
          </p:cNvPr>
          <p:cNvGraphicFramePr>
            <a:graphicFrameLocks/>
          </p:cNvGraphicFramePr>
          <p:nvPr>
            <p:extLst>
              <p:ext uri="{D42A27DB-BD31-4B8C-83A1-F6EECF244321}">
                <p14:modId xmlns:p14="http://schemas.microsoft.com/office/powerpoint/2010/main" val="983754864"/>
              </p:ext>
            </p:extLst>
          </p:nvPr>
        </p:nvGraphicFramePr>
        <p:xfrm>
          <a:off x="1015249" y="1994790"/>
          <a:ext cx="10762224" cy="3492925"/>
        </p:xfrm>
        <a:graphic>
          <a:graphicData uri="http://schemas.openxmlformats.org/drawingml/2006/table">
            <a:tbl>
              <a:tblPr firstRow="1" bandRow="1">
                <a:tableStyleId>{793D81CF-94F2-401A-BA57-92F5A7B2D0C5}</a:tableStyleId>
              </a:tblPr>
              <a:tblGrid>
                <a:gridCol w="1915572">
                  <a:extLst>
                    <a:ext uri="{9D8B030D-6E8A-4147-A177-3AD203B41FA5}">
                      <a16:colId xmlns:a16="http://schemas.microsoft.com/office/drawing/2014/main" val="150122553"/>
                    </a:ext>
                  </a:extLst>
                </a:gridCol>
                <a:gridCol w="2211663">
                  <a:extLst>
                    <a:ext uri="{9D8B030D-6E8A-4147-A177-3AD203B41FA5}">
                      <a16:colId xmlns:a16="http://schemas.microsoft.com/office/drawing/2014/main" val="1525198280"/>
                    </a:ext>
                  </a:extLst>
                </a:gridCol>
                <a:gridCol w="2211663">
                  <a:extLst>
                    <a:ext uri="{9D8B030D-6E8A-4147-A177-3AD203B41FA5}">
                      <a16:colId xmlns:a16="http://schemas.microsoft.com/office/drawing/2014/main" val="1761950278"/>
                    </a:ext>
                  </a:extLst>
                </a:gridCol>
                <a:gridCol w="2211663">
                  <a:extLst>
                    <a:ext uri="{9D8B030D-6E8A-4147-A177-3AD203B41FA5}">
                      <a16:colId xmlns:a16="http://schemas.microsoft.com/office/drawing/2014/main" val="47092848"/>
                    </a:ext>
                  </a:extLst>
                </a:gridCol>
                <a:gridCol w="2211663">
                  <a:extLst>
                    <a:ext uri="{9D8B030D-6E8A-4147-A177-3AD203B41FA5}">
                      <a16:colId xmlns:a16="http://schemas.microsoft.com/office/drawing/2014/main" val="1643502091"/>
                    </a:ext>
                  </a:extLst>
                </a:gridCol>
              </a:tblGrid>
              <a:tr h="545696">
                <a:tc>
                  <a:txBody>
                    <a:bodyPr/>
                    <a:lstStyle/>
                    <a:p>
                      <a:r>
                        <a:rPr lang="en-US" sz="1500" b="1"/>
                        <a:t>Household Member</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1500" b="1"/>
                        <a:t>Type of Asset </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1500" b="1"/>
                        <a:t>Cash Value of Asset</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1500" b="1"/>
                        <a:t>Interest </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1500" b="1"/>
                        <a:t>Income from Asset </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983927724"/>
                  </a:ext>
                </a:extLst>
              </a:tr>
              <a:tr h="444424">
                <a:tc>
                  <a:txBody>
                    <a:bodyPr/>
                    <a:lstStyle/>
                    <a:p>
                      <a:r>
                        <a:rPr lang="en-US" sz="1500" b="1"/>
                        <a:t>#2</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en-US" sz="1500" b="1"/>
                        <a:t>Savings</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en-US" sz="1500" b="1"/>
                        <a:t>$2000</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en-US" sz="1500" b="1"/>
                        <a:t>5%</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en-US" sz="1500" b="1"/>
                        <a:t>$100</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968031087"/>
                  </a:ext>
                </a:extLst>
              </a:tr>
              <a:tr h="413783">
                <a:tc>
                  <a:txBody>
                    <a:bodyPr/>
                    <a:lstStyle/>
                    <a:p>
                      <a:r>
                        <a:rPr lang="en-US" sz="1500" b="1"/>
                        <a:t>#1</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500" b="1"/>
                        <a:t>Checking</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500" b="1"/>
                        <a:t>$3000</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500" b="1"/>
                        <a:t>N/A</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500" b="1"/>
                        <a:t>$0</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16129502"/>
                  </a:ext>
                </a:extLst>
              </a:tr>
              <a:tr h="485035">
                <a:tc>
                  <a:txBody>
                    <a:bodyPr/>
                    <a:lstStyle/>
                    <a:p>
                      <a:r>
                        <a:rPr lang="en-US" sz="1500" b="1"/>
                        <a:t>#3</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en-US" sz="1500" b="1"/>
                        <a:t>Stamp Collection</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en-US" sz="1500" b="1"/>
                        <a:t>$500</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en-US" sz="1500" b="1"/>
                        <a:t>N/A</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en-US" sz="1500" b="1"/>
                        <a:t>$0</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663880834"/>
                  </a:ext>
                </a:extLst>
              </a:tr>
              <a:tr h="454393">
                <a:tc>
                  <a:txBody>
                    <a:bodyPr/>
                    <a:lstStyle/>
                    <a:p>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500" b="1"/>
                        <a:t>Total </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500" b="1"/>
                        <a:t>$5500</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500" b="1"/>
                        <a:t>$100</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90375825"/>
                  </a:ext>
                </a:extLst>
              </a:tr>
              <a:tr h="413100">
                <a:tc gridSpan="5">
                  <a:txBody>
                    <a:bodyPr/>
                    <a:lstStyle/>
                    <a:p>
                      <a:pPr algn="ctr"/>
                      <a:r>
                        <a:rPr lang="en-US" sz="1500" b="1"/>
                        <a:t> If total</a:t>
                      </a:r>
                      <a:r>
                        <a:rPr lang="en-US" sz="1500" b="1" baseline="0"/>
                        <a:t> assets are greater than or equal to $5000, determine imputed income.</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33137756"/>
                  </a:ext>
                </a:extLst>
              </a:tr>
              <a:tr h="351535">
                <a:tc>
                  <a:txBody>
                    <a:bodyPr/>
                    <a:lstStyle/>
                    <a:p>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500" b="1"/>
                        <a:t>Imputed income</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500" b="1"/>
                        <a:t>$5500 X</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500" b="1"/>
                        <a:t>.06%</a:t>
                      </a:r>
                      <a:endParaRPr lang="en-US" sz="1500" b="1">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500" b="1">
                          <a:solidFill>
                            <a:schemeClr val="bg1"/>
                          </a:solidFill>
                        </a:rPr>
                        <a:t>$3.30</a:t>
                      </a:r>
                      <a:endParaRPr lang="en-US" sz="1500" b="1">
                        <a:solidFill>
                          <a:schemeClr val="bg1"/>
                        </a:solidFill>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86327682"/>
                  </a:ext>
                </a:extLst>
              </a:tr>
              <a:tr h="351535">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baseline="0"/>
                        <a:t>If imputed income is higher than the income from assets, </a:t>
                      </a:r>
                      <a:r>
                        <a:rPr lang="en-US" sz="1500" b="1" u="sng" baseline="0"/>
                        <a:t>Use imputed income</a:t>
                      </a:r>
                      <a:endParaRPr lang="en-US" sz="1500" b="1" i="1" u="sng">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2082566"/>
                  </a:ext>
                </a:extLst>
              </a:tr>
            </a:tbl>
          </a:graphicData>
        </a:graphic>
      </p:graphicFrame>
      <p:sp>
        <p:nvSpPr>
          <p:cNvPr id="6" name="Title 5">
            <a:extLst>
              <a:ext uri="{FF2B5EF4-FFF2-40B4-BE49-F238E27FC236}">
                <a16:creationId xmlns:a16="http://schemas.microsoft.com/office/drawing/2014/main" id="{14C8CD03-75D6-B042-A111-BCB4D6623163}"/>
              </a:ext>
            </a:extLst>
          </p:cNvPr>
          <p:cNvSpPr>
            <a:spLocks noGrp="1"/>
          </p:cNvSpPr>
          <p:nvPr>
            <p:ph type="title"/>
          </p:nvPr>
        </p:nvSpPr>
        <p:spPr>
          <a:xfrm>
            <a:off x="1015249" y="780021"/>
            <a:ext cx="8633791" cy="590264"/>
          </a:xfrm>
        </p:spPr>
        <p:txBody>
          <a:bodyPr/>
          <a:lstStyle/>
          <a:p>
            <a:r>
              <a:rPr lang="en-US" sz="3200">
                <a:solidFill>
                  <a:schemeClr val="tx1"/>
                </a:solidFill>
              </a:rPr>
              <a:t>Imputed Income Vs. Income from Assets </a:t>
            </a:r>
            <a:br>
              <a:rPr lang="en-US" sz="3200">
                <a:solidFill>
                  <a:schemeClr val="tx1"/>
                </a:solidFill>
              </a:rPr>
            </a:br>
            <a:endParaRPr lang="en-US" sz="3200">
              <a:solidFill>
                <a:schemeClr val="tx1"/>
              </a:solidFill>
            </a:endParaRPr>
          </a:p>
        </p:txBody>
      </p:sp>
      <p:sp>
        <p:nvSpPr>
          <p:cNvPr id="8" name="TextBox 7">
            <a:extLst>
              <a:ext uri="{FF2B5EF4-FFF2-40B4-BE49-F238E27FC236}">
                <a16:creationId xmlns:a16="http://schemas.microsoft.com/office/drawing/2014/main" id="{741559CA-F981-C942-BA1F-F3FB84EFC869}"/>
              </a:ext>
            </a:extLst>
          </p:cNvPr>
          <p:cNvSpPr txBox="1"/>
          <p:nvPr/>
        </p:nvSpPr>
        <p:spPr>
          <a:xfrm>
            <a:off x="917713" y="1523282"/>
            <a:ext cx="6096000" cy="461665"/>
          </a:xfrm>
          <a:prstGeom prst="rect">
            <a:avLst/>
          </a:prstGeom>
          <a:noFill/>
        </p:spPr>
        <p:txBody>
          <a:bodyPr wrap="square">
            <a:spAutoFit/>
          </a:bodyPr>
          <a:lstStyle/>
          <a:p>
            <a:r>
              <a:rPr lang="en-US" sz="2400" b="1">
                <a:solidFill>
                  <a:schemeClr val="bg1"/>
                </a:solidFill>
              </a:rPr>
              <a:t>Example 2</a:t>
            </a:r>
          </a:p>
        </p:txBody>
      </p:sp>
    </p:spTree>
    <p:extLst>
      <p:ext uri="{BB962C8B-B14F-4D97-AF65-F5344CB8AC3E}">
        <p14:creationId xmlns:p14="http://schemas.microsoft.com/office/powerpoint/2010/main" val="4197692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93270-10A5-4C4D-B471-F21B995DA78A}"/>
              </a:ext>
            </a:extLst>
          </p:cNvPr>
          <p:cNvSpPr>
            <a:spLocks noGrp="1"/>
          </p:cNvSpPr>
          <p:nvPr>
            <p:ph type="title"/>
          </p:nvPr>
        </p:nvSpPr>
        <p:spPr/>
        <p:txBody>
          <a:bodyPr/>
          <a:lstStyle/>
          <a:p>
            <a:r>
              <a:rPr lang="en-US">
                <a:solidFill>
                  <a:schemeClr val="tx1"/>
                </a:solidFill>
              </a:rPr>
              <a:t>Cash Value Example</a:t>
            </a:r>
          </a:p>
        </p:txBody>
      </p:sp>
      <p:sp>
        <p:nvSpPr>
          <p:cNvPr id="3" name="Text Placeholder 2">
            <a:extLst>
              <a:ext uri="{FF2B5EF4-FFF2-40B4-BE49-F238E27FC236}">
                <a16:creationId xmlns:a16="http://schemas.microsoft.com/office/drawing/2014/main" id="{C2BB8B81-CF9C-4EBC-BAD9-296F90360320}"/>
              </a:ext>
            </a:extLst>
          </p:cNvPr>
          <p:cNvSpPr>
            <a:spLocks noGrp="1"/>
          </p:cNvSpPr>
          <p:nvPr>
            <p:ph type="body" sz="quarter" idx="10"/>
          </p:nvPr>
        </p:nvSpPr>
        <p:spPr>
          <a:xfrm>
            <a:off x="689113" y="1636713"/>
            <a:ext cx="10018511" cy="2947479"/>
          </a:xfrm>
        </p:spPr>
        <p:txBody>
          <a:bodyPr/>
          <a:lstStyle/>
          <a:p>
            <a:pPr marL="0" indent="0">
              <a:buNone/>
            </a:pPr>
            <a:r>
              <a:rPr lang="en-US" sz="2400"/>
              <a:t>Applicant owns a house with a fair market value of $100,000. There is an outstanding mortgage of $50,000 on the home.  If the applicant were to sell the home, the total settlement costs would be $5,000.</a:t>
            </a:r>
          </a:p>
        </p:txBody>
      </p:sp>
    </p:spTree>
    <p:extLst>
      <p:ext uri="{BB962C8B-B14F-4D97-AF65-F5344CB8AC3E}">
        <p14:creationId xmlns:p14="http://schemas.microsoft.com/office/powerpoint/2010/main" val="3033387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30E5-1554-48E4-AD54-36C006BEEDAE}"/>
              </a:ext>
            </a:extLst>
          </p:cNvPr>
          <p:cNvSpPr>
            <a:spLocks noGrp="1"/>
          </p:cNvSpPr>
          <p:nvPr>
            <p:ph type="title"/>
          </p:nvPr>
        </p:nvSpPr>
        <p:spPr/>
        <p:txBody>
          <a:bodyPr/>
          <a:lstStyle/>
          <a:p>
            <a:r>
              <a:rPr lang="en-US">
                <a:solidFill>
                  <a:schemeClr val="tx1"/>
                </a:solidFill>
              </a:rPr>
              <a:t>Cash Value Example</a:t>
            </a:r>
          </a:p>
        </p:txBody>
      </p:sp>
      <p:sp>
        <p:nvSpPr>
          <p:cNvPr id="3" name="Text Placeholder 2">
            <a:extLst>
              <a:ext uri="{FF2B5EF4-FFF2-40B4-BE49-F238E27FC236}">
                <a16:creationId xmlns:a16="http://schemas.microsoft.com/office/drawing/2014/main" id="{84F6800A-A0CE-4CB6-B496-87F18BE8F721}"/>
              </a:ext>
            </a:extLst>
          </p:cNvPr>
          <p:cNvSpPr>
            <a:spLocks noGrp="1"/>
          </p:cNvSpPr>
          <p:nvPr>
            <p:ph type="body" sz="quarter" idx="10"/>
          </p:nvPr>
        </p:nvSpPr>
        <p:spPr/>
        <p:txBody>
          <a:bodyPr>
            <a:normAutofit/>
          </a:bodyPr>
          <a:lstStyle/>
          <a:p>
            <a:r>
              <a:rPr lang="en-US" sz="2533" b="1">
                <a:solidFill>
                  <a:schemeClr val="bg1">
                    <a:lumMod val="50000"/>
                  </a:schemeClr>
                </a:solidFill>
                <a:latin typeface="Arial" panose="020B0604020202020204" pitchFamily="34" charset="0"/>
              </a:rPr>
              <a:t>Fair Market Value</a:t>
            </a:r>
            <a:r>
              <a:rPr lang="en-US" sz="2533">
                <a:solidFill>
                  <a:schemeClr val="bg1">
                    <a:lumMod val="50000"/>
                  </a:schemeClr>
                </a:solidFill>
                <a:latin typeface="Arial" panose="020B0604020202020204" pitchFamily="34" charset="0"/>
              </a:rPr>
              <a:t>	             </a:t>
            </a:r>
            <a:r>
              <a:rPr lang="en-US" sz="2533" b="1">
                <a:solidFill>
                  <a:schemeClr val="bg1">
                    <a:lumMod val="50000"/>
                  </a:schemeClr>
                </a:solidFill>
                <a:latin typeface="Arial" panose="020B0604020202020204" pitchFamily="34" charset="0"/>
              </a:rPr>
              <a:t>$100,000.00</a:t>
            </a:r>
            <a:r>
              <a:rPr lang="en-US" sz="2533">
                <a:solidFill>
                  <a:schemeClr val="bg1">
                    <a:lumMod val="50000"/>
                  </a:schemeClr>
                </a:solidFill>
                <a:latin typeface="Arial" panose="020B0604020202020204" pitchFamily="34" charset="0"/>
              </a:rPr>
              <a:t>	</a:t>
            </a:r>
          </a:p>
          <a:p>
            <a:pPr marL="0" indent="0">
              <a:buNone/>
            </a:pPr>
            <a:endParaRPr lang="en-US" sz="2533" b="1">
              <a:solidFill>
                <a:schemeClr val="bg1">
                  <a:lumMod val="50000"/>
                </a:schemeClr>
              </a:solidFill>
              <a:latin typeface="Arial" panose="020B0604020202020204" pitchFamily="34" charset="0"/>
            </a:endParaRPr>
          </a:p>
          <a:p>
            <a:r>
              <a:rPr lang="en-US" sz="2533" b="1">
                <a:solidFill>
                  <a:schemeClr val="bg1">
                    <a:lumMod val="50000"/>
                  </a:schemeClr>
                </a:solidFill>
                <a:latin typeface="Arial" panose="020B0604020202020204" pitchFamily="34" charset="0"/>
              </a:rPr>
              <a:t>Cost to Convert</a:t>
            </a:r>
            <a:r>
              <a:rPr lang="en-US" sz="2533">
                <a:solidFill>
                  <a:schemeClr val="bg1">
                    <a:lumMod val="50000"/>
                  </a:schemeClr>
                </a:solidFill>
                <a:latin typeface="Arial" panose="020B0604020202020204" pitchFamily="34" charset="0"/>
              </a:rPr>
              <a:t>	</a:t>
            </a:r>
          </a:p>
          <a:p>
            <a:pPr marL="0" indent="0">
              <a:buNone/>
            </a:pPr>
            <a:r>
              <a:rPr lang="en-US" sz="2533">
                <a:solidFill>
                  <a:schemeClr val="bg1">
                    <a:lumMod val="50000"/>
                  </a:schemeClr>
                </a:solidFill>
                <a:latin typeface="Arial" panose="020B0604020202020204" pitchFamily="34" charset="0"/>
              </a:rPr>
              <a:t>	Outstanding Mortgage	 $50,000.00	</a:t>
            </a:r>
          </a:p>
          <a:p>
            <a:pPr marL="0" indent="0">
              <a:buNone/>
            </a:pPr>
            <a:r>
              <a:rPr lang="en-US" sz="2533">
                <a:solidFill>
                  <a:schemeClr val="bg1">
                    <a:lumMod val="50000"/>
                  </a:schemeClr>
                </a:solidFill>
                <a:latin typeface="Arial" panose="020B0604020202020204" pitchFamily="34" charset="0"/>
              </a:rPr>
              <a:t>	Settlement Cost                 +$5,000.00	</a:t>
            </a:r>
          </a:p>
          <a:p>
            <a:pPr marL="0" indent="0">
              <a:buNone/>
            </a:pPr>
            <a:r>
              <a:rPr lang="en-US" sz="2533" b="1">
                <a:solidFill>
                  <a:schemeClr val="bg1">
                    <a:lumMod val="50000"/>
                  </a:schemeClr>
                </a:solidFill>
                <a:latin typeface="Arial" panose="020B0604020202020204" pitchFamily="34" charset="0"/>
              </a:rPr>
              <a:t>				            $55,000.00</a:t>
            </a:r>
            <a:r>
              <a:rPr lang="en-US" sz="2533">
                <a:solidFill>
                  <a:schemeClr val="bg1">
                    <a:lumMod val="50000"/>
                  </a:schemeClr>
                </a:solidFill>
                <a:latin typeface="Arial" panose="020B0604020202020204" pitchFamily="34" charset="0"/>
              </a:rPr>
              <a:t>	</a:t>
            </a:r>
          </a:p>
          <a:p>
            <a:r>
              <a:rPr lang="en-US" sz="2533" b="1">
                <a:solidFill>
                  <a:schemeClr val="bg1">
                    <a:lumMod val="50000"/>
                  </a:schemeClr>
                </a:solidFill>
                <a:latin typeface="Arial" panose="020B0604020202020204" pitchFamily="34" charset="0"/>
              </a:rPr>
              <a:t>Cash Value of Asset</a:t>
            </a:r>
            <a:r>
              <a:rPr lang="en-US" sz="2533">
                <a:solidFill>
                  <a:schemeClr val="bg1">
                    <a:lumMod val="50000"/>
                  </a:schemeClr>
                </a:solidFill>
                <a:latin typeface="Arial" panose="020B0604020202020204" pitchFamily="34" charset="0"/>
              </a:rPr>
              <a:t>	</a:t>
            </a:r>
          </a:p>
          <a:p>
            <a:pPr marL="0" indent="0">
              <a:buNone/>
            </a:pPr>
            <a:r>
              <a:rPr lang="en-US" sz="2533">
                <a:solidFill>
                  <a:schemeClr val="bg1">
                    <a:lumMod val="50000"/>
                  </a:schemeClr>
                </a:solidFill>
                <a:latin typeface="Arial" panose="020B0604020202020204" pitchFamily="34" charset="0"/>
              </a:rPr>
              <a:t>	Market Value of Asset	</a:t>
            </a:r>
            <a:r>
              <a:rPr lang="en-US" sz="2533" b="1">
                <a:solidFill>
                  <a:schemeClr val="bg1">
                    <a:lumMod val="50000"/>
                  </a:schemeClr>
                </a:solidFill>
                <a:latin typeface="Arial" panose="020B0604020202020204" pitchFamily="34" charset="0"/>
              </a:rPr>
              <a:t>$100,000.00</a:t>
            </a:r>
            <a:r>
              <a:rPr lang="en-US" sz="2533">
                <a:solidFill>
                  <a:schemeClr val="bg1">
                    <a:lumMod val="50000"/>
                  </a:schemeClr>
                </a:solidFill>
                <a:latin typeface="Arial" panose="020B0604020202020204" pitchFamily="34" charset="0"/>
              </a:rPr>
              <a:t>	</a:t>
            </a:r>
          </a:p>
          <a:p>
            <a:pPr marL="0" indent="0">
              <a:buNone/>
            </a:pPr>
            <a:r>
              <a:rPr lang="en-US" sz="2533">
                <a:solidFill>
                  <a:schemeClr val="bg1">
                    <a:lumMod val="50000"/>
                  </a:schemeClr>
                </a:solidFill>
                <a:latin typeface="Arial" panose="020B0604020202020204" pitchFamily="34" charset="0"/>
              </a:rPr>
              <a:t>	Cost to Convert to Cash	  </a:t>
            </a:r>
            <a:r>
              <a:rPr lang="en-US" sz="2533" b="1">
                <a:solidFill>
                  <a:schemeClr val="bg1">
                    <a:lumMod val="50000"/>
                  </a:schemeClr>
                </a:solidFill>
                <a:latin typeface="Arial" panose="020B0604020202020204" pitchFamily="34" charset="0"/>
              </a:rPr>
              <a:t>$55,000.00</a:t>
            </a:r>
            <a:r>
              <a:rPr lang="en-US" sz="2533">
                <a:solidFill>
                  <a:schemeClr val="bg1">
                    <a:lumMod val="50000"/>
                  </a:schemeClr>
                </a:solidFill>
                <a:latin typeface="Arial" panose="020B0604020202020204" pitchFamily="34" charset="0"/>
              </a:rPr>
              <a:t>	</a:t>
            </a:r>
          </a:p>
          <a:p>
            <a:pPr marL="0" indent="0">
              <a:buNone/>
            </a:pPr>
            <a:r>
              <a:rPr lang="en-US" sz="2533">
                <a:solidFill>
                  <a:schemeClr val="bg1">
                    <a:lumMod val="50000"/>
                  </a:schemeClr>
                </a:solidFill>
                <a:latin typeface="Arial" panose="020B0604020202020204" pitchFamily="34" charset="0"/>
              </a:rPr>
              <a:t>	</a:t>
            </a:r>
            <a:r>
              <a:rPr lang="en-US" sz="2533">
                <a:solidFill>
                  <a:srgbClr val="009EDC"/>
                </a:solidFill>
                <a:latin typeface="Arial" panose="020B0604020202020204" pitchFamily="34" charset="0"/>
              </a:rPr>
              <a:t>Cash Value of Asset</a:t>
            </a:r>
            <a:r>
              <a:rPr lang="en-US" sz="2533">
                <a:solidFill>
                  <a:schemeClr val="bg1">
                    <a:lumMod val="50000"/>
                  </a:schemeClr>
                </a:solidFill>
                <a:latin typeface="Arial" panose="020B0604020202020204" pitchFamily="34" charset="0"/>
              </a:rPr>
              <a:t>	  </a:t>
            </a:r>
            <a:r>
              <a:rPr lang="en-US" sz="2533" b="1">
                <a:solidFill>
                  <a:srgbClr val="009EDC"/>
                </a:solidFill>
                <a:latin typeface="Arial" panose="020B0604020202020204" pitchFamily="34" charset="0"/>
              </a:rPr>
              <a:t>$45,000.00</a:t>
            </a:r>
            <a:r>
              <a:rPr lang="en-US">
                <a:solidFill>
                  <a:schemeClr val="bg1">
                    <a:lumMod val="50000"/>
                  </a:schemeClr>
                </a:solidFill>
                <a:latin typeface="Arial" panose="020B0604020202020204" pitchFamily="34" charset="0"/>
              </a:rPr>
              <a:t>	</a:t>
            </a:r>
          </a:p>
        </p:txBody>
      </p:sp>
    </p:spTree>
    <p:extLst>
      <p:ext uri="{BB962C8B-B14F-4D97-AF65-F5344CB8AC3E}">
        <p14:creationId xmlns:p14="http://schemas.microsoft.com/office/powerpoint/2010/main" val="12692752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B7B2D14-E68D-7740-B456-4620B0C47D7D}"/>
              </a:ext>
            </a:extLst>
          </p:cNvPr>
          <p:cNvSpPr>
            <a:spLocks noGrp="1"/>
          </p:cNvSpPr>
          <p:nvPr>
            <p:ph type="body" sz="quarter" idx="10"/>
          </p:nvPr>
        </p:nvSpPr>
        <p:spPr>
          <a:xfrm>
            <a:off x="4584648" y="1730437"/>
            <a:ext cx="6385399" cy="3001963"/>
          </a:xfrm>
        </p:spPr>
        <p:txBody>
          <a:bodyPr/>
          <a:lstStyle/>
          <a:p>
            <a:r>
              <a:rPr lang="en-US"/>
              <a:t>RENT RESTRICTIONS </a:t>
            </a:r>
            <a:br>
              <a:rPr lang="en-US"/>
            </a:br>
            <a:r>
              <a:rPr lang="en-US"/>
              <a:t>&amp; MAINTAINING UNIT MIX</a:t>
            </a:r>
          </a:p>
        </p:txBody>
      </p:sp>
    </p:spTree>
    <p:extLst>
      <p:ext uri="{BB962C8B-B14F-4D97-AF65-F5344CB8AC3E}">
        <p14:creationId xmlns:p14="http://schemas.microsoft.com/office/powerpoint/2010/main" val="4169694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B658C-7BC5-7D46-93D1-8295F73F035B}"/>
              </a:ext>
            </a:extLst>
          </p:cNvPr>
          <p:cNvSpPr>
            <a:spLocks noGrp="1"/>
          </p:cNvSpPr>
          <p:nvPr>
            <p:ph type="title"/>
          </p:nvPr>
        </p:nvSpPr>
        <p:spPr>
          <a:xfrm>
            <a:off x="1050449" y="569511"/>
            <a:ext cx="8633791" cy="628787"/>
          </a:xfrm>
        </p:spPr>
        <p:txBody>
          <a:bodyPr>
            <a:noAutofit/>
          </a:bodyPr>
          <a:lstStyle/>
          <a:p>
            <a:r>
              <a:rPr lang="en-US">
                <a:solidFill>
                  <a:schemeClr val="tx1"/>
                </a:solidFill>
              </a:rPr>
              <a:t>Rent Restrictions</a:t>
            </a:r>
            <a:endParaRPr lang="en-US" b="0">
              <a:solidFill>
                <a:schemeClr val="tx1"/>
              </a:solidFill>
            </a:endParaRPr>
          </a:p>
        </p:txBody>
      </p:sp>
      <p:sp>
        <p:nvSpPr>
          <p:cNvPr id="3" name="Text Placeholder 2">
            <a:extLst>
              <a:ext uri="{FF2B5EF4-FFF2-40B4-BE49-F238E27FC236}">
                <a16:creationId xmlns:a16="http://schemas.microsoft.com/office/drawing/2014/main" id="{8F7B8946-4B1F-412C-BA86-4BE60A404715}"/>
              </a:ext>
            </a:extLst>
          </p:cNvPr>
          <p:cNvSpPr>
            <a:spLocks noGrp="1"/>
          </p:cNvSpPr>
          <p:nvPr>
            <p:ph type="body" sz="quarter" idx="10"/>
          </p:nvPr>
        </p:nvSpPr>
        <p:spPr>
          <a:xfrm>
            <a:off x="914401" y="1460426"/>
            <a:ext cx="11058525" cy="1746070"/>
          </a:xfrm>
        </p:spPr>
        <p:txBody>
          <a:bodyPr/>
          <a:lstStyle/>
          <a:p>
            <a:pPr lvl="0"/>
            <a:r>
              <a:rPr lang="en-US" sz="1867"/>
              <a:t>During the affordability period, owners must ensure that the rents they charge for their HOME-assisted rental units do not exceed the applicable HOME rent limits.</a:t>
            </a:r>
          </a:p>
          <a:p>
            <a:pPr lvl="0"/>
            <a:r>
              <a:rPr lang="en-US" sz="1867"/>
              <a:t>The HUD-published HOME rent limits include utilities. When a tenant pays directly for utilities, the owner/manager must subtract the approved utility allowance to determine the maximum rent that can be charged for the unit.</a:t>
            </a:r>
          </a:p>
          <a:p>
            <a:endParaRPr lang="en-US"/>
          </a:p>
        </p:txBody>
      </p:sp>
      <p:graphicFrame>
        <p:nvGraphicFramePr>
          <p:cNvPr id="4" name="Content Placeholder 4">
            <a:extLst>
              <a:ext uri="{FF2B5EF4-FFF2-40B4-BE49-F238E27FC236}">
                <a16:creationId xmlns:a16="http://schemas.microsoft.com/office/drawing/2014/main" id="{9FF0EA66-254E-EF4A-A67D-99936EF7C640}"/>
              </a:ext>
            </a:extLst>
          </p:cNvPr>
          <p:cNvGraphicFramePr>
            <a:graphicFrameLocks/>
          </p:cNvGraphicFramePr>
          <p:nvPr>
            <p:extLst>
              <p:ext uri="{D42A27DB-BD31-4B8C-83A1-F6EECF244321}">
                <p14:modId xmlns:p14="http://schemas.microsoft.com/office/powerpoint/2010/main" val="1033767372"/>
              </p:ext>
            </p:extLst>
          </p:nvPr>
        </p:nvGraphicFramePr>
        <p:xfrm>
          <a:off x="1170433" y="3468624"/>
          <a:ext cx="10170500" cy="2046515"/>
        </p:xfrm>
        <a:graphic>
          <a:graphicData uri="http://schemas.openxmlformats.org/drawingml/2006/table">
            <a:tbl>
              <a:tblPr firstRow="1" bandRow="1">
                <a:tableStyleId>{793D81CF-94F2-401A-BA57-92F5A7B2D0C5}</a:tableStyleId>
              </a:tblPr>
              <a:tblGrid>
                <a:gridCol w="2375853">
                  <a:extLst>
                    <a:ext uri="{9D8B030D-6E8A-4147-A177-3AD203B41FA5}">
                      <a16:colId xmlns:a16="http://schemas.microsoft.com/office/drawing/2014/main" val="150122553"/>
                    </a:ext>
                  </a:extLst>
                </a:gridCol>
                <a:gridCol w="1213976">
                  <a:extLst>
                    <a:ext uri="{9D8B030D-6E8A-4147-A177-3AD203B41FA5}">
                      <a16:colId xmlns:a16="http://schemas.microsoft.com/office/drawing/2014/main" val="1525198280"/>
                    </a:ext>
                  </a:extLst>
                </a:gridCol>
                <a:gridCol w="986327">
                  <a:extLst>
                    <a:ext uri="{9D8B030D-6E8A-4147-A177-3AD203B41FA5}">
                      <a16:colId xmlns:a16="http://schemas.microsoft.com/office/drawing/2014/main" val="2902924170"/>
                    </a:ext>
                  </a:extLst>
                </a:gridCol>
                <a:gridCol w="1084960">
                  <a:extLst>
                    <a:ext uri="{9D8B030D-6E8A-4147-A177-3AD203B41FA5}">
                      <a16:colId xmlns:a16="http://schemas.microsoft.com/office/drawing/2014/main" val="1761950278"/>
                    </a:ext>
                  </a:extLst>
                </a:gridCol>
                <a:gridCol w="1045472">
                  <a:extLst>
                    <a:ext uri="{9D8B030D-6E8A-4147-A177-3AD203B41FA5}">
                      <a16:colId xmlns:a16="http://schemas.microsoft.com/office/drawing/2014/main" val="450855223"/>
                    </a:ext>
                  </a:extLst>
                </a:gridCol>
                <a:gridCol w="1061711">
                  <a:extLst>
                    <a:ext uri="{9D8B030D-6E8A-4147-A177-3AD203B41FA5}">
                      <a16:colId xmlns:a16="http://schemas.microsoft.com/office/drawing/2014/main" val="2272923480"/>
                    </a:ext>
                  </a:extLst>
                </a:gridCol>
                <a:gridCol w="1205901">
                  <a:extLst>
                    <a:ext uri="{9D8B030D-6E8A-4147-A177-3AD203B41FA5}">
                      <a16:colId xmlns:a16="http://schemas.microsoft.com/office/drawing/2014/main" val="3253052711"/>
                    </a:ext>
                  </a:extLst>
                </a:gridCol>
                <a:gridCol w="1196300">
                  <a:extLst>
                    <a:ext uri="{9D8B030D-6E8A-4147-A177-3AD203B41FA5}">
                      <a16:colId xmlns:a16="http://schemas.microsoft.com/office/drawing/2014/main" val="2611455486"/>
                    </a:ext>
                  </a:extLst>
                </a:gridCol>
              </a:tblGrid>
              <a:tr h="478972">
                <a:tc>
                  <a:txBody>
                    <a:bodyPr/>
                    <a:lstStyle/>
                    <a:p>
                      <a:endParaRPr lang="en-US" sz="2100">
                        <a:latin typeface="+mj-lt"/>
                        <a:cs typeface="Arial" panose="020B0604020202020204" pitchFamily="34" charset="0"/>
                      </a:endParaRP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2100"/>
                        <a:t>0 BR</a:t>
                      </a:r>
                      <a:endParaRPr lang="en-US" sz="2100">
                        <a:latin typeface="+mj-lt"/>
                        <a:cs typeface="Arial" panose="020B0604020202020204" pitchFamily="34" charset="0"/>
                      </a:endParaRP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2100"/>
                        <a:t>1 BR</a:t>
                      </a:r>
                      <a:endParaRPr lang="en-US" sz="2100">
                        <a:latin typeface="+mj-lt"/>
                        <a:cs typeface="Arial" panose="020B0604020202020204" pitchFamily="34" charset="0"/>
                      </a:endParaRP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2100"/>
                        <a:t>2 BR</a:t>
                      </a:r>
                      <a:endParaRPr lang="en-US" sz="2100">
                        <a:latin typeface="+mj-lt"/>
                        <a:cs typeface="Arial" panose="020B0604020202020204" pitchFamily="34" charset="0"/>
                      </a:endParaRP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2100"/>
                        <a:t>3 BR</a:t>
                      </a:r>
                      <a:endParaRPr lang="en-US" sz="2100">
                        <a:latin typeface="+mj-lt"/>
                      </a:endParaRP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2100"/>
                        <a:t>4BR</a:t>
                      </a:r>
                      <a:endParaRPr lang="en-US" sz="2100">
                        <a:latin typeface="+mj-lt"/>
                      </a:endParaRP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2100"/>
                        <a:t>5BR</a:t>
                      </a:r>
                      <a:endParaRPr lang="en-US" sz="2100">
                        <a:latin typeface="+mj-lt"/>
                      </a:endParaRP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2100"/>
                        <a:t>6BR</a:t>
                      </a:r>
                      <a:endParaRPr lang="en-US" sz="2100">
                        <a:latin typeface="+mj-lt"/>
                      </a:endParaRP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83927724"/>
                  </a:ext>
                </a:extLst>
              </a:tr>
              <a:tr h="740228">
                <a:tc>
                  <a:txBody>
                    <a:bodyPr/>
                    <a:lstStyle/>
                    <a:p>
                      <a:r>
                        <a:rPr lang="en-US" sz="2100">
                          <a:solidFill>
                            <a:schemeClr val="bg1">
                              <a:lumMod val="50000"/>
                            </a:schemeClr>
                          </a:solidFill>
                        </a:rPr>
                        <a:t>Low HOME Rent</a:t>
                      </a:r>
                      <a:endParaRPr lang="en-US" sz="2100">
                        <a:solidFill>
                          <a:schemeClr val="bg1">
                            <a:lumMod val="50000"/>
                          </a:schemeClr>
                        </a:solidFill>
                        <a:latin typeface="+mj-lt"/>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en-US" sz="2100">
                          <a:solidFill>
                            <a:schemeClr val="bg1">
                              <a:lumMod val="50000"/>
                            </a:schemeClr>
                          </a:solidFill>
                          <a:latin typeface="+mj-lt"/>
                          <a:cs typeface="Arial" panose="020B0604020202020204" pitchFamily="34" charset="0"/>
                        </a:rPr>
                        <a:t>776</a:t>
                      </a: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en-US" sz="2100">
                          <a:solidFill>
                            <a:schemeClr val="bg1">
                              <a:lumMod val="50000"/>
                            </a:schemeClr>
                          </a:solidFill>
                        </a:rPr>
                        <a:t>831</a:t>
                      </a:r>
                      <a:endParaRPr lang="en-US" sz="2100">
                        <a:solidFill>
                          <a:schemeClr val="bg1">
                            <a:lumMod val="50000"/>
                          </a:schemeClr>
                        </a:solidFill>
                        <a:latin typeface="+mj-lt"/>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en-US" sz="2100">
                          <a:solidFill>
                            <a:schemeClr val="bg1">
                              <a:lumMod val="50000"/>
                            </a:schemeClr>
                          </a:solidFill>
                        </a:rPr>
                        <a:t>997</a:t>
                      </a:r>
                      <a:endParaRPr lang="en-US" sz="2100">
                        <a:solidFill>
                          <a:schemeClr val="bg1">
                            <a:lumMod val="50000"/>
                          </a:schemeClr>
                        </a:solidFill>
                        <a:latin typeface="+mj-lt"/>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en-US" sz="2100">
                          <a:solidFill>
                            <a:schemeClr val="bg1">
                              <a:lumMod val="50000"/>
                            </a:schemeClr>
                          </a:solidFill>
                        </a:rPr>
                        <a:t>1151</a:t>
                      </a:r>
                      <a:endParaRPr lang="en-US" sz="2100">
                        <a:solidFill>
                          <a:schemeClr val="bg1">
                            <a:lumMod val="50000"/>
                          </a:schemeClr>
                        </a:solidFill>
                        <a:latin typeface="+mj-lt"/>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en-US" sz="2100">
                          <a:solidFill>
                            <a:schemeClr val="bg1">
                              <a:lumMod val="50000"/>
                            </a:schemeClr>
                          </a:solidFill>
                        </a:rPr>
                        <a:t>1285</a:t>
                      </a:r>
                      <a:endParaRPr lang="en-US" sz="2100">
                        <a:solidFill>
                          <a:schemeClr val="bg1">
                            <a:lumMod val="50000"/>
                          </a:schemeClr>
                        </a:solidFill>
                        <a:latin typeface="+mj-lt"/>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en-US" sz="2100">
                          <a:solidFill>
                            <a:schemeClr val="bg1">
                              <a:lumMod val="50000"/>
                            </a:schemeClr>
                          </a:solidFill>
                        </a:rPr>
                        <a:t>1418</a:t>
                      </a:r>
                      <a:endParaRPr lang="en-US" sz="2100">
                        <a:solidFill>
                          <a:schemeClr val="bg1">
                            <a:lumMod val="50000"/>
                          </a:schemeClr>
                        </a:solidFill>
                        <a:latin typeface="+mj-lt"/>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en-US" sz="2100">
                          <a:solidFill>
                            <a:schemeClr val="bg1">
                              <a:lumMod val="50000"/>
                            </a:schemeClr>
                          </a:solidFill>
                        </a:rPr>
                        <a:t>1550</a:t>
                      </a:r>
                      <a:endParaRPr lang="en-US" sz="2100">
                        <a:solidFill>
                          <a:schemeClr val="bg1">
                            <a:lumMod val="50000"/>
                          </a:schemeClr>
                        </a:solidFill>
                        <a:latin typeface="+mj-lt"/>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968031087"/>
                  </a:ext>
                </a:extLst>
              </a:tr>
              <a:tr h="827315">
                <a:tc>
                  <a:txBody>
                    <a:bodyPr/>
                    <a:lstStyle/>
                    <a:p>
                      <a:r>
                        <a:rPr lang="en-US" sz="2100">
                          <a:solidFill>
                            <a:schemeClr val="bg1">
                              <a:lumMod val="50000"/>
                            </a:schemeClr>
                          </a:solidFill>
                        </a:rPr>
                        <a:t>High HOME Rent</a:t>
                      </a:r>
                      <a:endParaRPr lang="en-US" sz="2100">
                        <a:solidFill>
                          <a:schemeClr val="bg1">
                            <a:lumMod val="50000"/>
                          </a:schemeClr>
                        </a:solidFill>
                        <a:latin typeface="+mj-lt"/>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100">
                          <a:solidFill>
                            <a:schemeClr val="bg1">
                              <a:lumMod val="50000"/>
                            </a:schemeClr>
                          </a:solidFill>
                          <a:latin typeface="+mj-lt"/>
                          <a:cs typeface="Arial" panose="020B0604020202020204" pitchFamily="34" charset="0"/>
                        </a:rPr>
                        <a:t>944</a:t>
                      </a: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100">
                          <a:solidFill>
                            <a:schemeClr val="bg1">
                              <a:lumMod val="50000"/>
                            </a:schemeClr>
                          </a:solidFill>
                        </a:rPr>
                        <a:t>1014</a:t>
                      </a:r>
                      <a:endParaRPr lang="en-US" sz="2100">
                        <a:solidFill>
                          <a:schemeClr val="bg1">
                            <a:lumMod val="50000"/>
                          </a:schemeClr>
                        </a:solidFill>
                        <a:latin typeface="+mj-lt"/>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100">
                          <a:solidFill>
                            <a:schemeClr val="bg1">
                              <a:lumMod val="50000"/>
                            </a:schemeClr>
                          </a:solidFill>
                        </a:rPr>
                        <a:t>1208</a:t>
                      </a:r>
                      <a:endParaRPr lang="en-US" sz="2100">
                        <a:solidFill>
                          <a:schemeClr val="bg1">
                            <a:lumMod val="50000"/>
                          </a:schemeClr>
                        </a:solidFill>
                        <a:latin typeface="+mj-lt"/>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100">
                          <a:solidFill>
                            <a:schemeClr val="bg1">
                              <a:lumMod val="50000"/>
                            </a:schemeClr>
                          </a:solidFill>
                        </a:rPr>
                        <a:t>1464</a:t>
                      </a:r>
                      <a:endParaRPr lang="en-US" sz="2100">
                        <a:solidFill>
                          <a:schemeClr val="bg1">
                            <a:lumMod val="50000"/>
                          </a:schemeClr>
                        </a:solidFill>
                        <a:latin typeface="+mj-lt"/>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100">
                          <a:solidFill>
                            <a:schemeClr val="bg1">
                              <a:lumMod val="50000"/>
                            </a:schemeClr>
                          </a:solidFill>
                        </a:rPr>
                        <a:t>1614</a:t>
                      </a:r>
                      <a:endParaRPr lang="en-US" sz="2100">
                        <a:solidFill>
                          <a:schemeClr val="bg1">
                            <a:lumMod val="50000"/>
                          </a:schemeClr>
                        </a:solidFill>
                        <a:latin typeface="+mj-lt"/>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100">
                          <a:solidFill>
                            <a:schemeClr val="bg1">
                              <a:lumMod val="50000"/>
                            </a:schemeClr>
                          </a:solidFill>
                        </a:rPr>
                        <a:t>1762</a:t>
                      </a:r>
                      <a:endParaRPr lang="en-US" sz="2100">
                        <a:solidFill>
                          <a:schemeClr val="bg1">
                            <a:lumMod val="50000"/>
                          </a:schemeClr>
                        </a:solidFill>
                        <a:latin typeface="+mj-lt"/>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100">
                          <a:solidFill>
                            <a:schemeClr val="bg1">
                              <a:lumMod val="50000"/>
                            </a:schemeClr>
                          </a:solidFill>
                        </a:rPr>
                        <a:t>1910</a:t>
                      </a:r>
                      <a:endParaRPr lang="en-US" sz="2100">
                        <a:solidFill>
                          <a:schemeClr val="bg1">
                            <a:lumMod val="50000"/>
                          </a:schemeClr>
                        </a:solidFill>
                        <a:latin typeface="+mj-lt"/>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6129502"/>
                  </a:ext>
                </a:extLst>
              </a:tr>
            </a:tbl>
          </a:graphicData>
        </a:graphic>
      </p:graphicFrame>
    </p:spTree>
    <p:extLst>
      <p:ext uri="{BB962C8B-B14F-4D97-AF65-F5344CB8AC3E}">
        <p14:creationId xmlns:p14="http://schemas.microsoft.com/office/powerpoint/2010/main" val="735746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917713" y="837750"/>
            <a:ext cx="8633791" cy="628787"/>
          </a:xfrm>
        </p:spPr>
        <p:txBody>
          <a:bodyPr>
            <a:noAutofit/>
          </a:bodyPr>
          <a:lstStyle/>
          <a:p>
            <a:r>
              <a:rPr lang="en-US" sz="2600">
                <a:solidFill>
                  <a:schemeClr val="tx1"/>
                </a:solidFill>
              </a:rPr>
              <a:t>Maintaining Unit Mix During the Affordability Period</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917713" y="1670050"/>
            <a:ext cx="10457423" cy="4035806"/>
          </a:xfrm>
        </p:spPr>
        <p:txBody>
          <a:bodyPr>
            <a:normAutofit/>
          </a:bodyPr>
          <a:lstStyle/>
          <a:p>
            <a:r>
              <a:rPr lang="en-US" sz="2400"/>
              <a:t>Maintaining the required number of assisted units, High Rent units, and Low Rent units is called complying with the unit mix requirements. </a:t>
            </a:r>
            <a:br>
              <a:rPr lang="en-US" sz="2400"/>
            </a:br>
            <a:endParaRPr lang="en-US" sz="2400"/>
          </a:p>
          <a:p>
            <a:r>
              <a:rPr lang="en-US" sz="2400"/>
              <a:t>Properties with fixed units have specific units (e.g. units 101, 102, and 103) that are designed as assisted units throughout the affordability period. Owner/Managers must maintain the specific units. </a:t>
            </a:r>
            <a:br>
              <a:rPr lang="en-US" sz="2400"/>
            </a:br>
            <a:endParaRPr lang="en-US" sz="2400"/>
          </a:p>
          <a:p>
            <a:r>
              <a:rPr lang="en-US" sz="2400"/>
              <a:t>Properties with floating units do not have specific units that are designated as assisted for the duration of the affordability period. </a:t>
            </a:r>
          </a:p>
        </p:txBody>
      </p:sp>
    </p:spTree>
    <p:extLst>
      <p:ext uri="{BB962C8B-B14F-4D97-AF65-F5344CB8AC3E}">
        <p14:creationId xmlns:p14="http://schemas.microsoft.com/office/powerpoint/2010/main" val="729266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25836-4387-462B-9974-7BF20CCD8489}"/>
              </a:ext>
            </a:extLst>
          </p:cNvPr>
          <p:cNvSpPr>
            <a:spLocks noGrp="1"/>
          </p:cNvSpPr>
          <p:nvPr>
            <p:ph type="title"/>
          </p:nvPr>
        </p:nvSpPr>
        <p:spPr>
          <a:xfrm>
            <a:off x="917575" y="864327"/>
            <a:ext cx="8633791" cy="590264"/>
          </a:xfrm>
        </p:spPr>
        <p:txBody>
          <a:bodyPr/>
          <a:lstStyle/>
          <a:p>
            <a:r>
              <a:rPr lang="en-US">
                <a:solidFill>
                  <a:schemeClr val="tx1"/>
                </a:solidFill>
              </a:rPr>
              <a:t>Fixed vs. Floating</a:t>
            </a:r>
          </a:p>
        </p:txBody>
      </p:sp>
      <p:sp>
        <p:nvSpPr>
          <p:cNvPr id="3" name="Text Placeholder 2">
            <a:extLst>
              <a:ext uri="{FF2B5EF4-FFF2-40B4-BE49-F238E27FC236}">
                <a16:creationId xmlns:a16="http://schemas.microsoft.com/office/drawing/2014/main" id="{3AE0023E-35B7-499B-9614-7BDB078DF096}"/>
              </a:ext>
            </a:extLst>
          </p:cNvPr>
          <p:cNvSpPr>
            <a:spLocks noGrp="1"/>
          </p:cNvSpPr>
          <p:nvPr>
            <p:ph type="body" sz="quarter" idx="10"/>
          </p:nvPr>
        </p:nvSpPr>
        <p:spPr>
          <a:xfrm>
            <a:off x="917575" y="1331913"/>
            <a:ext cx="10823321" cy="5187950"/>
          </a:xfrm>
        </p:spPr>
        <p:txBody>
          <a:bodyPr>
            <a:normAutofit/>
          </a:bodyPr>
          <a:lstStyle/>
          <a:p>
            <a:endParaRPr lang="en-US"/>
          </a:p>
          <a:p>
            <a:r>
              <a:rPr lang="en-US"/>
              <a:t>The PJ determines whether the units are fixed HOME units or floating HOME units at the time it commits HOME funds to the property.</a:t>
            </a:r>
          </a:p>
          <a:p>
            <a:pPr lvl="1"/>
            <a:r>
              <a:rPr lang="en-US"/>
              <a:t>Having fixed HOME units means that specific units are HOME-assisted –and those units stay the same throughout the affordability period.</a:t>
            </a:r>
          </a:p>
          <a:p>
            <a:pPr lvl="2"/>
            <a:r>
              <a:rPr lang="en-US"/>
              <a:t>Non-assisted units in properties with fixed units are never subject to HOME requirements.</a:t>
            </a:r>
          </a:p>
          <a:p>
            <a:pPr lvl="2"/>
            <a:r>
              <a:rPr lang="en-US"/>
              <a:t>A fixed HOME property can float its Low and High units with one another, but the units are all still HOME units.</a:t>
            </a:r>
          </a:p>
          <a:p>
            <a:pPr lvl="2"/>
            <a:r>
              <a:rPr lang="en-US"/>
              <a:t>Fixed HOME-Assisted units remain designated as HOME units for the entire affordability period, regardless of whether the unit becomes vacant or whether an existing tenant becomes over-income.</a:t>
            </a:r>
          </a:p>
          <a:p>
            <a:pPr lvl="2"/>
            <a:r>
              <a:rPr lang="en-US"/>
              <a:t>Although the units are fixed, each unit’s designation as either a High HOME Rent unit or as a Low HOME Rent unit can change, moving among all the fixed HOME units within the same property.</a:t>
            </a:r>
          </a:p>
        </p:txBody>
      </p:sp>
    </p:spTree>
    <p:extLst>
      <p:ext uri="{BB962C8B-B14F-4D97-AF65-F5344CB8AC3E}">
        <p14:creationId xmlns:p14="http://schemas.microsoft.com/office/powerpoint/2010/main" val="1639361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2690B63F-30F4-7C46-9B11-EE651A773B7D}"/>
              </a:ext>
            </a:extLst>
          </p:cNvPr>
          <p:cNvSpPr>
            <a:spLocks noGrp="1"/>
          </p:cNvSpPr>
          <p:nvPr>
            <p:ph type="title"/>
          </p:nvPr>
        </p:nvSpPr>
        <p:spPr>
          <a:xfrm>
            <a:off x="822170" y="2053815"/>
            <a:ext cx="5801140" cy="628787"/>
          </a:xfrm>
        </p:spPr>
        <p:txBody>
          <a:bodyPr/>
          <a:lstStyle/>
          <a:p>
            <a:r>
              <a:rPr lang="en-US"/>
              <a:t>About Us</a:t>
            </a:r>
          </a:p>
        </p:txBody>
      </p:sp>
      <p:sp>
        <p:nvSpPr>
          <p:cNvPr id="18" name="Text Placeholder 17">
            <a:extLst>
              <a:ext uri="{FF2B5EF4-FFF2-40B4-BE49-F238E27FC236}">
                <a16:creationId xmlns:a16="http://schemas.microsoft.com/office/drawing/2014/main" id="{6FA3855C-87EC-DC4C-B57A-E3D435EEFF9F}"/>
              </a:ext>
            </a:extLst>
          </p:cNvPr>
          <p:cNvSpPr>
            <a:spLocks noGrp="1"/>
          </p:cNvSpPr>
          <p:nvPr>
            <p:ph type="body" sz="half" idx="1"/>
          </p:nvPr>
        </p:nvSpPr>
        <p:spPr>
          <a:xfrm>
            <a:off x="822170" y="2877218"/>
            <a:ext cx="5409666" cy="4750905"/>
          </a:xfrm>
        </p:spPr>
        <p:txBody>
          <a:bodyPr/>
          <a:lstStyle/>
          <a:p>
            <a:pPr marL="0" indent="0">
              <a:buNone/>
            </a:pPr>
            <a:r>
              <a:rPr lang="en-US">
                <a:solidFill>
                  <a:schemeClr val="tx2"/>
                </a:solidFill>
              </a:rPr>
              <a:t>Program requirements are designed to increase the supply of affordable housing for a sustained period, by capping rents at affordable levels and restricting occupancy to low- and very low- income households.</a:t>
            </a:r>
          </a:p>
          <a:p>
            <a:pPr marL="0" indent="0">
              <a:buNone/>
            </a:pPr>
            <a:r>
              <a:rPr lang="en-US">
                <a:solidFill>
                  <a:schemeClr val="tx2"/>
                </a:solidFill>
              </a:rPr>
              <a:t>This training describes specific requirements that apply to assisted properties during the period of affordability.</a:t>
            </a:r>
          </a:p>
          <a:p>
            <a:endParaRPr lang="en-US">
              <a:solidFill>
                <a:schemeClr val="tx2"/>
              </a:solidFill>
            </a:endParaRPr>
          </a:p>
        </p:txBody>
      </p:sp>
      <p:pic>
        <p:nvPicPr>
          <p:cNvPr id="20" name="Content Placeholder 6" descr="A person standing in front of a building&#10;&#10;Description automatically generated">
            <a:extLst>
              <a:ext uri="{FF2B5EF4-FFF2-40B4-BE49-F238E27FC236}">
                <a16:creationId xmlns:a16="http://schemas.microsoft.com/office/drawing/2014/main" id="{3BE8557B-2649-D74C-8976-2D7FAC7FAC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06" r="801"/>
          <a:stretch/>
        </p:blipFill>
        <p:spPr>
          <a:xfrm>
            <a:off x="7391530" y="1379055"/>
            <a:ext cx="4570413" cy="4095749"/>
          </a:xfrm>
          <a:prstGeom prst="rect">
            <a:avLst/>
          </a:prstGeom>
        </p:spPr>
      </p:pic>
      <p:sp>
        <p:nvSpPr>
          <p:cNvPr id="21" name="Text Placeholder 3">
            <a:extLst>
              <a:ext uri="{FF2B5EF4-FFF2-40B4-BE49-F238E27FC236}">
                <a16:creationId xmlns:a16="http://schemas.microsoft.com/office/drawing/2014/main" id="{0234AC62-DD3E-B14F-8FB7-829447B4F1C3}"/>
              </a:ext>
            </a:extLst>
          </p:cNvPr>
          <p:cNvSpPr txBox="1">
            <a:spLocks/>
          </p:cNvSpPr>
          <p:nvPr/>
        </p:nvSpPr>
        <p:spPr>
          <a:xfrm>
            <a:off x="7621587" y="5633433"/>
            <a:ext cx="4570413" cy="7939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a:solidFill>
                  <a:schemeClr val="tx2"/>
                </a:solidFill>
              </a:rPr>
              <a:t>“Talent wins games, but teamwork</a:t>
            </a:r>
          </a:p>
          <a:p>
            <a:pPr marL="0" indent="0" algn="ctr">
              <a:buNone/>
            </a:pPr>
            <a:r>
              <a:rPr lang="en-US" sz="1600" b="1">
                <a:solidFill>
                  <a:schemeClr val="tx2"/>
                </a:solidFill>
              </a:rPr>
              <a:t>and intelligence win championships”</a:t>
            </a:r>
          </a:p>
        </p:txBody>
      </p:sp>
    </p:spTree>
    <p:extLst>
      <p:ext uri="{BB962C8B-B14F-4D97-AF65-F5344CB8AC3E}">
        <p14:creationId xmlns:p14="http://schemas.microsoft.com/office/powerpoint/2010/main" val="36498533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F260F-D53B-44E5-8612-5EF1106D30AB}"/>
              </a:ext>
            </a:extLst>
          </p:cNvPr>
          <p:cNvSpPr>
            <a:spLocks noGrp="1"/>
          </p:cNvSpPr>
          <p:nvPr>
            <p:ph type="title"/>
          </p:nvPr>
        </p:nvSpPr>
        <p:spPr>
          <a:xfrm>
            <a:off x="917713" y="672598"/>
            <a:ext cx="8633791" cy="590264"/>
          </a:xfrm>
        </p:spPr>
        <p:txBody>
          <a:bodyPr/>
          <a:lstStyle/>
          <a:p>
            <a:r>
              <a:rPr lang="en-US">
                <a:solidFill>
                  <a:schemeClr val="tx1"/>
                </a:solidFill>
              </a:rPr>
              <a:t>Fixed vs. Floating</a:t>
            </a:r>
          </a:p>
        </p:txBody>
      </p:sp>
      <p:sp>
        <p:nvSpPr>
          <p:cNvPr id="3" name="Content Placeholder 2">
            <a:extLst>
              <a:ext uri="{FF2B5EF4-FFF2-40B4-BE49-F238E27FC236}">
                <a16:creationId xmlns:a16="http://schemas.microsoft.com/office/drawing/2014/main" id="{253468B6-6406-453B-B7AD-8B9C8628DD06}"/>
              </a:ext>
            </a:extLst>
          </p:cNvPr>
          <p:cNvSpPr>
            <a:spLocks noGrp="1"/>
          </p:cNvSpPr>
          <p:nvPr>
            <p:ph type="body" sz="quarter" idx="10"/>
          </p:nvPr>
        </p:nvSpPr>
        <p:spPr>
          <a:xfrm>
            <a:off x="917713" y="1563561"/>
            <a:ext cx="10603727" cy="5187950"/>
          </a:xfrm>
        </p:spPr>
        <p:txBody>
          <a:bodyPr>
            <a:normAutofit/>
          </a:bodyPr>
          <a:lstStyle/>
          <a:p>
            <a:r>
              <a:rPr lang="en-US"/>
              <a:t>Having floating HOME units means a unit is initially designated as a HOME unit, but that may change throughout the affordability period. </a:t>
            </a:r>
          </a:p>
          <a:p>
            <a:pPr lvl="1"/>
            <a:r>
              <a:rPr lang="en-US"/>
              <a:t>You must maintain the total number of HOME-assisted units.</a:t>
            </a:r>
          </a:p>
          <a:p>
            <a:pPr lvl="1"/>
            <a:r>
              <a:rPr lang="en-US"/>
              <a:t>Floating HOME units are initially designated as HOME-assisted, but the designation changes (floats) among all comparable units within the same HOME-assisted property as units are vacated and/or tenants’ incomes go over the limit.</a:t>
            </a:r>
          </a:p>
          <a:p>
            <a:pPr lvl="1"/>
            <a:r>
              <a:rPr lang="en-US"/>
              <a:t>The owner must maintain the total number of HOME units –as well as High HOME Rent units and Low HOME Rent units throughout the affordability period, rather than specific units.</a:t>
            </a:r>
          </a:p>
          <a:p>
            <a:endParaRPr lang="en-US"/>
          </a:p>
        </p:txBody>
      </p:sp>
    </p:spTree>
    <p:extLst>
      <p:ext uri="{BB962C8B-B14F-4D97-AF65-F5344CB8AC3E}">
        <p14:creationId xmlns:p14="http://schemas.microsoft.com/office/powerpoint/2010/main" val="3422403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1AD7943-5391-2C4E-9AF5-47334ADE054F}"/>
              </a:ext>
            </a:extLst>
          </p:cNvPr>
          <p:cNvGraphicFramePr>
            <a:graphicFrameLocks noGrp="1"/>
          </p:cNvGraphicFramePr>
          <p:nvPr>
            <p:extLst>
              <p:ext uri="{D42A27DB-BD31-4B8C-83A1-F6EECF244321}">
                <p14:modId xmlns:p14="http://schemas.microsoft.com/office/powerpoint/2010/main" val="3921852056"/>
              </p:ext>
            </p:extLst>
          </p:nvPr>
        </p:nvGraphicFramePr>
        <p:xfrm>
          <a:off x="502428" y="693173"/>
          <a:ext cx="10957069" cy="5840363"/>
        </p:xfrm>
        <a:graphic>
          <a:graphicData uri="http://schemas.openxmlformats.org/drawingml/2006/table">
            <a:tbl>
              <a:tblPr firstRow="1" firstCol="1" bandRow="1">
                <a:tableStyleId>{793D81CF-94F2-401A-BA57-92F5A7B2D0C5}</a:tableStyleId>
              </a:tblPr>
              <a:tblGrid>
                <a:gridCol w="1567436">
                  <a:extLst>
                    <a:ext uri="{9D8B030D-6E8A-4147-A177-3AD203B41FA5}">
                      <a16:colId xmlns:a16="http://schemas.microsoft.com/office/drawing/2014/main" val="2725990048"/>
                    </a:ext>
                  </a:extLst>
                </a:gridCol>
                <a:gridCol w="2355736">
                  <a:extLst>
                    <a:ext uri="{9D8B030D-6E8A-4147-A177-3AD203B41FA5}">
                      <a16:colId xmlns:a16="http://schemas.microsoft.com/office/drawing/2014/main" val="2725622293"/>
                    </a:ext>
                  </a:extLst>
                </a:gridCol>
                <a:gridCol w="3697869">
                  <a:extLst>
                    <a:ext uri="{9D8B030D-6E8A-4147-A177-3AD203B41FA5}">
                      <a16:colId xmlns:a16="http://schemas.microsoft.com/office/drawing/2014/main" val="2903628524"/>
                    </a:ext>
                  </a:extLst>
                </a:gridCol>
                <a:gridCol w="3336028">
                  <a:extLst>
                    <a:ext uri="{9D8B030D-6E8A-4147-A177-3AD203B41FA5}">
                      <a16:colId xmlns:a16="http://schemas.microsoft.com/office/drawing/2014/main" val="2354701589"/>
                    </a:ext>
                  </a:extLst>
                </a:gridCol>
              </a:tblGrid>
              <a:tr h="126021">
                <a:tc>
                  <a:txBody>
                    <a:bodyPr/>
                    <a:lstStyle/>
                    <a:p>
                      <a:pPr marL="0" marR="0">
                        <a:lnSpc>
                          <a:spcPct val="107000"/>
                        </a:lnSpc>
                        <a:spcBef>
                          <a:spcPts val="0"/>
                        </a:spcBef>
                        <a:spcAft>
                          <a:spcPts val="0"/>
                        </a:spcAft>
                      </a:pPr>
                      <a:r>
                        <a:rPr lang="en-US" sz="800">
                          <a:solidFill>
                            <a:schemeClr val="tx2"/>
                          </a:solidFill>
                          <a:effectLst/>
                        </a:rPr>
                        <a:t> </a:t>
                      </a:r>
                      <a:endParaRPr lang="en-US" sz="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B w="12700" cap="flat" cmpd="sng" algn="ctr">
                      <a:solidFill>
                        <a:schemeClr val="bg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b="1">
                          <a:solidFill>
                            <a:schemeClr val="tx2"/>
                          </a:solidFill>
                          <a:effectLst/>
                        </a:rPr>
                        <a:t>LIHTC PROGRAM</a:t>
                      </a:r>
                      <a:endParaRPr lang="en-US" sz="800" b="1">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B w="12700" cap="flat" cmpd="sng" algn="ctr">
                      <a:solidFill>
                        <a:schemeClr val="bg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b="1">
                          <a:solidFill>
                            <a:schemeClr val="tx2"/>
                          </a:solidFill>
                          <a:effectLst/>
                        </a:rPr>
                        <a:t>HOME PROGRAM</a:t>
                      </a:r>
                      <a:endParaRPr lang="en-US" sz="800" b="1">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B w="12700" cap="flat" cmpd="sng" algn="ctr">
                      <a:solidFill>
                        <a:schemeClr val="bg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b="1">
                          <a:solidFill>
                            <a:schemeClr val="tx2"/>
                          </a:solidFill>
                          <a:effectLst/>
                        </a:rPr>
                        <a:t>COMBINING LITHC WITH HOME</a:t>
                      </a:r>
                      <a:endParaRPr lang="en-US" sz="800" b="1">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354787"/>
                  </a:ext>
                </a:extLst>
              </a:tr>
              <a:tr h="2661410">
                <a:tc>
                  <a:txBody>
                    <a:bodyPr/>
                    <a:lstStyle/>
                    <a:p>
                      <a:pPr marL="0" marR="0">
                        <a:lnSpc>
                          <a:spcPct val="107000"/>
                        </a:lnSpc>
                        <a:spcBef>
                          <a:spcPts val="0"/>
                        </a:spcBef>
                        <a:spcAft>
                          <a:spcPts val="0"/>
                        </a:spcAft>
                      </a:pPr>
                      <a:r>
                        <a:rPr lang="en-US" sz="800" b="1">
                          <a:solidFill>
                            <a:schemeClr val="bg1"/>
                          </a:solidFill>
                          <a:effectLst/>
                        </a:rPr>
                        <a:t>INCOME LIMIT REQUIREMENTS</a:t>
                      </a:r>
                      <a:endParaRPr lang="en-US" sz="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Minimum requirement: either</a:t>
                      </a:r>
                    </a:p>
                    <a:p>
                      <a:pPr marL="228600" marR="0">
                        <a:lnSpc>
                          <a:spcPct val="107000"/>
                        </a:lnSpc>
                        <a:spcBef>
                          <a:spcPts val="0"/>
                        </a:spcBef>
                        <a:spcAft>
                          <a:spcPts val="0"/>
                        </a:spcAft>
                      </a:pPr>
                      <a:r>
                        <a:rPr lang="en-US" sz="900">
                          <a:solidFill>
                            <a:schemeClr val="bg1"/>
                          </a:solidFill>
                          <a:effectLst/>
                        </a:rPr>
                        <a:t> </a:t>
                      </a:r>
                    </a:p>
                    <a:p>
                      <a:pPr marL="228600" marR="0">
                        <a:lnSpc>
                          <a:spcPct val="107000"/>
                        </a:lnSpc>
                        <a:spcBef>
                          <a:spcPts val="0"/>
                        </a:spcBef>
                        <a:spcAft>
                          <a:spcPts val="0"/>
                        </a:spcAft>
                      </a:pPr>
                      <a:r>
                        <a:rPr lang="en-US" sz="900" u="sng">
                          <a:solidFill>
                            <a:schemeClr val="bg1"/>
                          </a:solidFill>
                          <a:effectLst/>
                        </a:rPr>
                        <a:t>At least</a:t>
                      </a:r>
                      <a:r>
                        <a:rPr lang="en-US" sz="900">
                          <a:solidFill>
                            <a:schemeClr val="bg1"/>
                          </a:solidFill>
                          <a:effectLst/>
                        </a:rPr>
                        <a:t> 40% of units must be affordable to households whose annual gross incomes are at or below 60% of AMI;</a:t>
                      </a:r>
                    </a:p>
                    <a:p>
                      <a:pPr marL="228600" marR="0">
                        <a:lnSpc>
                          <a:spcPct val="107000"/>
                        </a:lnSpc>
                        <a:spcBef>
                          <a:spcPts val="0"/>
                        </a:spcBef>
                        <a:spcAft>
                          <a:spcPts val="0"/>
                        </a:spcAft>
                      </a:pPr>
                      <a:r>
                        <a:rPr lang="en-US" sz="900">
                          <a:solidFill>
                            <a:schemeClr val="bg1"/>
                          </a:solidFill>
                          <a:effectLst/>
                        </a:rPr>
                        <a:t> </a:t>
                      </a:r>
                    </a:p>
                    <a:p>
                      <a:pPr marL="457200" marR="0">
                        <a:lnSpc>
                          <a:spcPct val="107000"/>
                        </a:lnSpc>
                        <a:spcBef>
                          <a:spcPts val="0"/>
                        </a:spcBef>
                        <a:spcAft>
                          <a:spcPts val="0"/>
                        </a:spcAft>
                      </a:pPr>
                      <a:r>
                        <a:rPr lang="en-US" sz="900">
                          <a:solidFill>
                            <a:schemeClr val="bg1"/>
                          </a:solidFill>
                          <a:effectLst/>
                        </a:rPr>
                        <a:t>OR</a:t>
                      </a:r>
                    </a:p>
                    <a:p>
                      <a:pPr marL="457200" marR="0">
                        <a:lnSpc>
                          <a:spcPct val="107000"/>
                        </a:lnSpc>
                        <a:spcBef>
                          <a:spcPts val="0"/>
                        </a:spcBef>
                        <a:spcAft>
                          <a:spcPts val="0"/>
                        </a:spcAft>
                      </a:pPr>
                      <a:r>
                        <a:rPr lang="en-US" sz="900">
                          <a:solidFill>
                            <a:schemeClr val="bg1"/>
                          </a:solidFill>
                          <a:effectLst/>
                        </a:rPr>
                        <a:t> </a:t>
                      </a:r>
                    </a:p>
                    <a:p>
                      <a:pPr marL="228600" marR="0">
                        <a:lnSpc>
                          <a:spcPct val="107000"/>
                        </a:lnSpc>
                        <a:spcBef>
                          <a:spcPts val="0"/>
                        </a:spcBef>
                        <a:spcAft>
                          <a:spcPts val="0"/>
                        </a:spcAft>
                      </a:pPr>
                      <a:r>
                        <a:rPr lang="en-US" sz="900" u="sng">
                          <a:solidFill>
                            <a:schemeClr val="bg1"/>
                          </a:solidFill>
                          <a:effectLst/>
                        </a:rPr>
                        <a:t>At least</a:t>
                      </a:r>
                      <a:r>
                        <a:rPr lang="en-US" sz="900">
                          <a:solidFill>
                            <a:schemeClr val="bg1"/>
                          </a:solidFill>
                          <a:effectLst/>
                        </a:rPr>
                        <a:t> 20% of the units must be affordable to households whose annual gross incomes are at or below 50% of AMI. </a:t>
                      </a:r>
                    </a:p>
                    <a:p>
                      <a:pPr marL="457200" marR="0">
                        <a:lnSpc>
                          <a:spcPct val="107000"/>
                        </a:lnSpc>
                        <a:spcBef>
                          <a:spcPts val="0"/>
                        </a:spcBef>
                        <a:spcAft>
                          <a:spcPts val="0"/>
                        </a:spcAft>
                      </a:pPr>
                      <a:r>
                        <a:rPr lang="en-US" sz="900">
                          <a:solidFill>
                            <a:schemeClr val="bg1"/>
                          </a:solidFill>
                          <a:effectLst/>
                        </a:rPr>
                        <a:t> </a:t>
                      </a:r>
                    </a:p>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Actual requirement: typical projects agree to restrict more than the minimum # of units.</a:t>
                      </a:r>
                      <a:endParaRPr lang="en-US" sz="9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All HOME-assisted units must be initially occupied by households whose annual gross incomes do not exceed 80% of AMI.</a:t>
                      </a:r>
                    </a:p>
                    <a:p>
                      <a:pPr marL="228600" marR="0">
                        <a:lnSpc>
                          <a:spcPct val="107000"/>
                        </a:lnSpc>
                        <a:spcBef>
                          <a:spcPts val="0"/>
                        </a:spcBef>
                        <a:spcAft>
                          <a:spcPts val="0"/>
                        </a:spcAft>
                      </a:pPr>
                      <a:r>
                        <a:rPr lang="en-US" sz="900">
                          <a:solidFill>
                            <a:schemeClr val="bg1"/>
                          </a:solidFill>
                          <a:effectLst/>
                        </a:rPr>
                        <a:t> </a:t>
                      </a:r>
                    </a:p>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At lease-up, 90% of the households served across all the PJ’s rental programs, must have gross annual incomes that are at or below 60% of AMI.</a:t>
                      </a:r>
                    </a:p>
                    <a:p>
                      <a:pPr marL="0" marR="0">
                        <a:lnSpc>
                          <a:spcPct val="107000"/>
                        </a:lnSpc>
                        <a:spcBef>
                          <a:spcPts val="0"/>
                        </a:spcBef>
                        <a:spcAft>
                          <a:spcPts val="0"/>
                        </a:spcAft>
                      </a:pPr>
                      <a:r>
                        <a:rPr lang="en-US" sz="900">
                          <a:solidFill>
                            <a:schemeClr val="bg1"/>
                          </a:solidFill>
                          <a:effectLst/>
                        </a:rPr>
                        <a:t> </a:t>
                      </a:r>
                    </a:p>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At lease-up and throughout the period of affordability, in projects with five or more HOME-assisted units, 20 percent of the households that occupy HOME-assisted units must have annual gross incomes that are at or below 50% of AMI.</a:t>
                      </a:r>
                      <a:endParaRPr lang="en-US" sz="9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HOME-assisted High HOME Rent unit: HOME low-income limit (at or below 80% AMI), unless otherwise specified by the PJ</a:t>
                      </a:r>
                    </a:p>
                    <a:p>
                      <a:pPr marL="228600" marR="0">
                        <a:lnSpc>
                          <a:spcPct val="107000"/>
                        </a:lnSpc>
                        <a:spcBef>
                          <a:spcPts val="0"/>
                        </a:spcBef>
                        <a:spcAft>
                          <a:spcPts val="0"/>
                        </a:spcAft>
                      </a:pPr>
                      <a:r>
                        <a:rPr lang="en-US" sz="900">
                          <a:solidFill>
                            <a:schemeClr val="bg1"/>
                          </a:solidFill>
                          <a:effectLst/>
                        </a:rPr>
                        <a:t> </a:t>
                      </a:r>
                    </a:p>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HOME-assisted Low HOME Rent unit: HOME very low-income limit (at or below 50% AMI), unless otherwise specified by the PJ</a:t>
                      </a:r>
                    </a:p>
                    <a:p>
                      <a:pPr marL="0" marR="0">
                        <a:lnSpc>
                          <a:spcPct val="107000"/>
                        </a:lnSpc>
                        <a:spcBef>
                          <a:spcPts val="0"/>
                        </a:spcBef>
                        <a:spcAft>
                          <a:spcPts val="0"/>
                        </a:spcAft>
                      </a:pPr>
                      <a:r>
                        <a:rPr lang="en-US" sz="900">
                          <a:solidFill>
                            <a:schemeClr val="bg1"/>
                          </a:solidFill>
                          <a:effectLst/>
                        </a:rPr>
                        <a:t> </a:t>
                      </a:r>
                    </a:p>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LIHTC-assisted unit: Tax credit limit (could be lower than 60% AMI, depending on restrictions assigned at the time of allocation)</a:t>
                      </a:r>
                    </a:p>
                    <a:p>
                      <a:pPr marL="0" marR="0">
                        <a:lnSpc>
                          <a:spcPct val="107000"/>
                        </a:lnSpc>
                        <a:spcBef>
                          <a:spcPts val="0"/>
                        </a:spcBef>
                        <a:spcAft>
                          <a:spcPts val="0"/>
                        </a:spcAft>
                      </a:pPr>
                      <a:r>
                        <a:rPr lang="en-US" sz="900">
                          <a:solidFill>
                            <a:schemeClr val="bg1"/>
                          </a:solidFill>
                          <a:effectLst/>
                        </a:rPr>
                        <a:t> </a:t>
                      </a:r>
                    </a:p>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HOME- and LIHTC- assisted unit: Lesser of HOME income limit or the tax credit income limit</a:t>
                      </a:r>
                    </a:p>
                    <a:p>
                      <a:pPr marL="0" marR="0">
                        <a:lnSpc>
                          <a:spcPct val="107000"/>
                        </a:lnSpc>
                        <a:spcBef>
                          <a:spcPts val="0"/>
                        </a:spcBef>
                        <a:spcAft>
                          <a:spcPts val="0"/>
                        </a:spcAft>
                      </a:pPr>
                      <a:r>
                        <a:rPr lang="en-US" sz="900">
                          <a:solidFill>
                            <a:schemeClr val="bg1"/>
                          </a:solidFill>
                          <a:effectLst/>
                        </a:rPr>
                        <a:t> </a:t>
                      </a:r>
                    </a:p>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Market rate unit: No income restrictions</a:t>
                      </a:r>
                    </a:p>
                    <a:p>
                      <a:pPr marL="0" marR="0">
                        <a:lnSpc>
                          <a:spcPct val="107000"/>
                        </a:lnSpc>
                        <a:spcBef>
                          <a:spcPts val="0"/>
                        </a:spcBef>
                        <a:spcAft>
                          <a:spcPts val="0"/>
                        </a:spcAft>
                      </a:pPr>
                      <a:r>
                        <a:rPr lang="en-US" sz="900">
                          <a:solidFill>
                            <a:schemeClr val="bg1"/>
                          </a:solidFill>
                          <a:effectLst/>
                        </a:rPr>
                        <a:t> </a:t>
                      </a:r>
                      <a:endParaRPr lang="en-US" sz="9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972787695"/>
                  </a:ext>
                </a:extLst>
              </a:tr>
              <a:tr h="2370329">
                <a:tc>
                  <a:txBody>
                    <a:bodyPr/>
                    <a:lstStyle/>
                    <a:p>
                      <a:pPr marL="0" marR="0">
                        <a:lnSpc>
                          <a:spcPct val="107000"/>
                        </a:lnSpc>
                        <a:spcBef>
                          <a:spcPts val="0"/>
                        </a:spcBef>
                        <a:spcAft>
                          <a:spcPts val="0"/>
                        </a:spcAft>
                      </a:pPr>
                      <a:r>
                        <a:rPr lang="en-US" sz="800" b="1">
                          <a:solidFill>
                            <a:schemeClr val="bg1"/>
                          </a:solidFill>
                          <a:effectLst/>
                        </a:rPr>
                        <a:t>RENT LIMIT REQUIREMENTS</a:t>
                      </a:r>
                      <a:endParaRPr lang="en-US" sz="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Maximum gross rents are 30% of the maximum gross income for a hypothetical household size, less the utility allowance.  For example, for a 2BR 50% AMI LIHTC unit, the maximum gross rent is 30% of 50% AMI for a 3-person household, and the maximum net rent (payable by the tenant) is the maximum gross rent minus the 2BR utility allowance. </a:t>
                      </a:r>
                      <a:endParaRPr lang="en-US" sz="9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Low HOME rents may not exceed 30% of 50% of AMI, adjusted for household size and tenant-paid utilities.  Additionally, Low HOME rents may not exceed the High HOME rents.</a:t>
                      </a:r>
                    </a:p>
                    <a:p>
                      <a:pPr marL="228600" marR="0">
                        <a:lnSpc>
                          <a:spcPct val="107000"/>
                        </a:lnSpc>
                        <a:spcBef>
                          <a:spcPts val="0"/>
                        </a:spcBef>
                        <a:spcAft>
                          <a:spcPts val="0"/>
                        </a:spcAft>
                      </a:pPr>
                      <a:r>
                        <a:rPr lang="en-US" sz="900">
                          <a:solidFill>
                            <a:schemeClr val="bg1"/>
                          </a:solidFill>
                          <a:effectLst/>
                        </a:rPr>
                        <a:t> </a:t>
                      </a:r>
                    </a:p>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High HOME rent limits apply to all other HOME-assisted units and are calculated as the lesser of the Section 8 FMR or 30% of adjusted monthly income for households at 65% AMI, adjusted for actual household 65% AMI, adjusted for actual household size and tenant-paid utilities.</a:t>
                      </a:r>
                    </a:p>
                    <a:p>
                      <a:pPr marL="0" marR="0">
                        <a:lnSpc>
                          <a:spcPct val="107000"/>
                        </a:lnSpc>
                        <a:spcBef>
                          <a:spcPts val="0"/>
                        </a:spcBef>
                        <a:spcAft>
                          <a:spcPts val="0"/>
                        </a:spcAft>
                      </a:pPr>
                      <a:r>
                        <a:rPr lang="en-US" sz="900">
                          <a:solidFill>
                            <a:schemeClr val="bg1"/>
                          </a:solidFill>
                          <a:effectLst/>
                        </a:rPr>
                        <a:t> </a:t>
                      </a:r>
                    </a:p>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Both sets of rent limits are published by HUD, and both limit the local contract rent, including rental assistance, except for project-based assistance for Low HOME rent units.</a:t>
                      </a:r>
                      <a:endParaRPr lang="en-US" sz="9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HOME-assisted High HOME Rent unit: High HOME Rent</a:t>
                      </a:r>
                    </a:p>
                    <a:p>
                      <a:pPr marL="228600" marR="0">
                        <a:lnSpc>
                          <a:spcPct val="107000"/>
                        </a:lnSpc>
                        <a:spcBef>
                          <a:spcPts val="0"/>
                        </a:spcBef>
                        <a:spcAft>
                          <a:spcPts val="0"/>
                        </a:spcAft>
                      </a:pPr>
                      <a:r>
                        <a:rPr lang="en-US" sz="900">
                          <a:solidFill>
                            <a:schemeClr val="bg1"/>
                          </a:solidFill>
                          <a:effectLst/>
                        </a:rPr>
                        <a:t> </a:t>
                      </a:r>
                    </a:p>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HOME-assisted Low HOME Rent unit: Low HOME Rent</a:t>
                      </a:r>
                    </a:p>
                    <a:p>
                      <a:pPr marL="0" marR="0">
                        <a:lnSpc>
                          <a:spcPct val="107000"/>
                        </a:lnSpc>
                        <a:spcBef>
                          <a:spcPts val="0"/>
                        </a:spcBef>
                        <a:spcAft>
                          <a:spcPts val="0"/>
                        </a:spcAft>
                      </a:pPr>
                      <a:r>
                        <a:rPr lang="en-US" sz="900">
                          <a:solidFill>
                            <a:schemeClr val="bg1"/>
                          </a:solidFill>
                          <a:effectLst/>
                        </a:rPr>
                        <a:t> </a:t>
                      </a:r>
                    </a:p>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LIHTC-assisted unit: Tax credit rent limit</a:t>
                      </a:r>
                    </a:p>
                    <a:p>
                      <a:pPr marL="0" marR="0">
                        <a:lnSpc>
                          <a:spcPct val="107000"/>
                        </a:lnSpc>
                        <a:spcBef>
                          <a:spcPts val="0"/>
                        </a:spcBef>
                        <a:spcAft>
                          <a:spcPts val="0"/>
                        </a:spcAft>
                      </a:pPr>
                      <a:r>
                        <a:rPr lang="en-US" sz="900">
                          <a:solidFill>
                            <a:schemeClr val="bg1"/>
                          </a:solidFill>
                          <a:effectLst/>
                        </a:rPr>
                        <a:t> </a:t>
                      </a:r>
                    </a:p>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HOME-and LITHC-assisted unit: Lesser of HOME rent limit that applies (either High or Low HOME Rent unit, depending on the unit designation) or the tax credit rent limit</a:t>
                      </a:r>
                    </a:p>
                    <a:p>
                      <a:pPr marL="0" marR="0">
                        <a:lnSpc>
                          <a:spcPct val="107000"/>
                        </a:lnSpc>
                        <a:spcBef>
                          <a:spcPts val="0"/>
                        </a:spcBef>
                        <a:spcAft>
                          <a:spcPts val="0"/>
                        </a:spcAft>
                      </a:pPr>
                      <a:r>
                        <a:rPr lang="en-US" sz="900">
                          <a:solidFill>
                            <a:schemeClr val="bg1"/>
                          </a:solidFill>
                          <a:effectLst/>
                        </a:rPr>
                        <a:t> </a:t>
                      </a:r>
                    </a:p>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Market rate unit: No rent restrictions</a:t>
                      </a:r>
                      <a:endParaRPr lang="en-US" sz="9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8962385"/>
                  </a:ext>
                </a:extLst>
              </a:tr>
              <a:tr h="682603">
                <a:tc>
                  <a:txBody>
                    <a:bodyPr/>
                    <a:lstStyle/>
                    <a:p>
                      <a:pPr marL="0" marR="0">
                        <a:lnSpc>
                          <a:spcPct val="107000"/>
                        </a:lnSpc>
                        <a:spcBef>
                          <a:spcPts val="0"/>
                        </a:spcBef>
                        <a:spcAft>
                          <a:spcPts val="0"/>
                        </a:spcAft>
                      </a:pPr>
                      <a:r>
                        <a:rPr lang="en-US" sz="800" b="1">
                          <a:solidFill>
                            <a:schemeClr val="bg1"/>
                          </a:solidFill>
                          <a:effectLst/>
                        </a:rPr>
                        <a:t>INCOME DEFINITION</a:t>
                      </a:r>
                      <a:endParaRPr lang="en-US" sz="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Use of the Part 5 definition is required.</a:t>
                      </a:r>
                      <a:endParaRPr lang="en-US" sz="9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Choose the definition of income from three options: The Part 5 definition; the IRS 1040 Adjusted Long Form; or the U.S. Census.</a:t>
                      </a:r>
                      <a:endParaRPr lang="en-US" sz="9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HOME-LIHTC projects should adopt the Part 5 definition so that it complies with both programs. </a:t>
                      </a:r>
                      <a:endParaRPr lang="en-US" sz="9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101910774"/>
                  </a:ext>
                </a:extLst>
              </a:tr>
            </a:tbl>
          </a:graphicData>
        </a:graphic>
      </p:graphicFrame>
    </p:spTree>
    <p:extLst>
      <p:ext uri="{BB962C8B-B14F-4D97-AF65-F5344CB8AC3E}">
        <p14:creationId xmlns:p14="http://schemas.microsoft.com/office/powerpoint/2010/main" val="3531254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0AD633DC-1B42-404B-B40C-6FE12269161B}"/>
              </a:ext>
            </a:extLst>
          </p:cNvPr>
          <p:cNvGraphicFramePr>
            <a:graphicFrameLocks noGrp="1"/>
          </p:cNvGraphicFramePr>
          <p:nvPr>
            <p:extLst>
              <p:ext uri="{D42A27DB-BD31-4B8C-83A1-F6EECF244321}">
                <p14:modId xmlns:p14="http://schemas.microsoft.com/office/powerpoint/2010/main" val="949219071"/>
              </p:ext>
            </p:extLst>
          </p:nvPr>
        </p:nvGraphicFramePr>
        <p:xfrm>
          <a:off x="487680" y="678426"/>
          <a:ext cx="10971817" cy="5914103"/>
        </p:xfrm>
        <a:graphic>
          <a:graphicData uri="http://schemas.openxmlformats.org/drawingml/2006/table">
            <a:tbl>
              <a:tblPr firstRow="1" firstCol="1" bandRow="1">
                <a:tableStyleId>{793D81CF-94F2-401A-BA57-92F5A7B2D0C5}</a:tableStyleId>
              </a:tblPr>
              <a:tblGrid>
                <a:gridCol w="1569546">
                  <a:extLst>
                    <a:ext uri="{9D8B030D-6E8A-4147-A177-3AD203B41FA5}">
                      <a16:colId xmlns:a16="http://schemas.microsoft.com/office/drawing/2014/main" val="2725990048"/>
                    </a:ext>
                  </a:extLst>
                </a:gridCol>
                <a:gridCol w="2358906">
                  <a:extLst>
                    <a:ext uri="{9D8B030D-6E8A-4147-A177-3AD203B41FA5}">
                      <a16:colId xmlns:a16="http://schemas.microsoft.com/office/drawing/2014/main" val="2725622293"/>
                    </a:ext>
                  </a:extLst>
                </a:gridCol>
                <a:gridCol w="3702847">
                  <a:extLst>
                    <a:ext uri="{9D8B030D-6E8A-4147-A177-3AD203B41FA5}">
                      <a16:colId xmlns:a16="http://schemas.microsoft.com/office/drawing/2014/main" val="2903628524"/>
                    </a:ext>
                  </a:extLst>
                </a:gridCol>
                <a:gridCol w="3340518">
                  <a:extLst>
                    <a:ext uri="{9D8B030D-6E8A-4147-A177-3AD203B41FA5}">
                      <a16:colId xmlns:a16="http://schemas.microsoft.com/office/drawing/2014/main" val="2354701589"/>
                    </a:ext>
                  </a:extLst>
                </a:gridCol>
              </a:tblGrid>
              <a:tr h="396908">
                <a:tc>
                  <a:txBody>
                    <a:bodyPr/>
                    <a:lstStyle/>
                    <a:p>
                      <a:pPr marL="0" marR="0">
                        <a:lnSpc>
                          <a:spcPct val="107000"/>
                        </a:lnSpc>
                        <a:spcBef>
                          <a:spcPts val="0"/>
                        </a:spcBef>
                        <a:spcAft>
                          <a:spcPts val="0"/>
                        </a:spcAft>
                      </a:pPr>
                      <a:r>
                        <a:rPr lang="en-US" sz="800">
                          <a:solidFill>
                            <a:schemeClr val="tx2"/>
                          </a:solidFill>
                          <a:effectLst/>
                        </a:rPr>
                        <a:t> </a:t>
                      </a:r>
                      <a:endParaRPr lang="en-US" sz="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b="1">
                          <a:solidFill>
                            <a:schemeClr val="tx2"/>
                          </a:solidFill>
                          <a:effectLst/>
                        </a:rPr>
                        <a:t>LIHTC PROGRAM</a:t>
                      </a:r>
                      <a:endParaRPr lang="en-US" sz="800" b="1">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b="1">
                          <a:solidFill>
                            <a:schemeClr val="tx2"/>
                          </a:solidFill>
                          <a:effectLst/>
                        </a:rPr>
                        <a:t>HOME PROGRAM</a:t>
                      </a:r>
                      <a:endParaRPr lang="en-US" sz="800" b="1">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b="1">
                          <a:solidFill>
                            <a:schemeClr val="tx2"/>
                          </a:solidFill>
                          <a:effectLst/>
                        </a:rPr>
                        <a:t>COMBINING LITHC WITH HOME</a:t>
                      </a:r>
                      <a:endParaRPr lang="en-US" sz="800" b="1">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354787"/>
                  </a:ext>
                </a:extLst>
              </a:tr>
              <a:tr h="1434208">
                <a:tc>
                  <a:txBody>
                    <a:bodyPr/>
                    <a:lstStyle/>
                    <a:p>
                      <a:pPr marL="0" marR="0">
                        <a:lnSpc>
                          <a:spcPct val="107000"/>
                        </a:lnSpc>
                        <a:spcBef>
                          <a:spcPts val="0"/>
                        </a:spcBef>
                        <a:spcAft>
                          <a:spcPts val="0"/>
                        </a:spcAft>
                      </a:pPr>
                      <a:r>
                        <a:rPr lang="en-US" sz="800" b="1">
                          <a:solidFill>
                            <a:schemeClr val="bg1"/>
                          </a:solidFill>
                          <a:effectLst/>
                        </a:rPr>
                        <a:t>NCOME CALCULATION AT TIME OF ADMISSION</a:t>
                      </a:r>
                      <a:endParaRPr lang="en-US" sz="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171450" marR="0" lvl="0" indent="-171450">
                        <a:lnSpc>
                          <a:spcPct val="107000"/>
                        </a:lnSpc>
                        <a:spcBef>
                          <a:spcPts val="0"/>
                        </a:spcBef>
                        <a:spcAft>
                          <a:spcPts val="0"/>
                        </a:spcAft>
                        <a:buFont typeface="Arial" panose="020B0604020202020204" pitchFamily="34" charset="0"/>
                        <a:buChar char="•"/>
                      </a:pPr>
                      <a:r>
                        <a:rPr lang="en-US" sz="900">
                          <a:solidFill>
                            <a:schemeClr val="bg1"/>
                          </a:solidFill>
                          <a:effectLst/>
                        </a:rPr>
                        <a:t>Documentation</a:t>
                      </a:r>
                    </a:p>
                    <a:p>
                      <a:pPr marL="0" marR="0" lvl="0" indent="0">
                        <a:lnSpc>
                          <a:spcPct val="107000"/>
                        </a:lnSpc>
                        <a:spcBef>
                          <a:spcPts val="0"/>
                        </a:spcBef>
                        <a:spcAft>
                          <a:spcPts val="0"/>
                        </a:spcAft>
                        <a:buFont typeface="Arial" panose="020B0604020202020204" pitchFamily="34" charset="0"/>
                        <a:buNone/>
                      </a:pPr>
                      <a:r>
                        <a:rPr lang="en-US" sz="900">
                          <a:solidFill>
                            <a:schemeClr val="bg1"/>
                          </a:solidFill>
                          <a:effectLst/>
                        </a:rPr>
                        <a:t>Tenants must provide third-party source documentation of income.  All income sources are verified</a:t>
                      </a:r>
                    </a:p>
                    <a:p>
                      <a:pPr marL="0" marR="0" lvl="0" indent="0">
                        <a:lnSpc>
                          <a:spcPct val="107000"/>
                        </a:lnSpc>
                        <a:spcBef>
                          <a:spcPts val="0"/>
                        </a:spcBef>
                        <a:spcAft>
                          <a:spcPts val="0"/>
                        </a:spcAft>
                        <a:buFont typeface="Symbol" panose="05050102010706020507" pitchFamily="18" charset="2"/>
                        <a:buNone/>
                      </a:pPr>
                      <a:endParaRPr lang="en-US" sz="900">
                        <a:solidFill>
                          <a:schemeClr val="bg1"/>
                        </a:solidFill>
                        <a:effectLst/>
                      </a:endParaRPr>
                    </a:p>
                    <a:p>
                      <a:pPr marL="171450" marR="0" lvl="0" indent="-171450">
                        <a:lnSpc>
                          <a:spcPct val="107000"/>
                        </a:lnSpc>
                        <a:spcBef>
                          <a:spcPts val="0"/>
                        </a:spcBef>
                        <a:spcAft>
                          <a:spcPts val="0"/>
                        </a:spcAft>
                        <a:buFont typeface="Arial" panose="020B0604020202020204" pitchFamily="34" charset="0"/>
                        <a:buChar char="•"/>
                      </a:pPr>
                      <a:r>
                        <a:rPr lang="en-US" sz="900">
                          <a:solidFill>
                            <a:schemeClr val="bg1"/>
                          </a:solidFill>
                          <a:effectLst/>
                        </a:rPr>
                        <a:t>Asset Income</a:t>
                      </a:r>
                    </a:p>
                    <a:p>
                      <a:pPr marL="0" marR="0" lvl="0" indent="0">
                        <a:lnSpc>
                          <a:spcPct val="107000"/>
                        </a:lnSpc>
                        <a:spcBef>
                          <a:spcPts val="0"/>
                        </a:spcBef>
                        <a:spcAft>
                          <a:spcPts val="0"/>
                        </a:spcAft>
                        <a:buFont typeface="Arial" panose="020B0604020202020204" pitchFamily="34" charset="0"/>
                        <a:buNone/>
                      </a:pPr>
                      <a:r>
                        <a:rPr lang="en-US" sz="900">
                          <a:solidFill>
                            <a:schemeClr val="bg1"/>
                          </a:solidFill>
                          <a:effectLst/>
                        </a:rPr>
                        <a:t>Tenants may use a self-certification </a:t>
                      </a:r>
                      <a:endParaRPr lang="en-US" sz="9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171450" marR="0" lvl="0" indent="-171450">
                        <a:lnSpc>
                          <a:spcPct val="107000"/>
                        </a:lnSpc>
                        <a:spcBef>
                          <a:spcPts val="0"/>
                        </a:spcBef>
                        <a:spcAft>
                          <a:spcPts val="0"/>
                        </a:spcAft>
                        <a:buFont typeface="Arial" panose="020B0604020202020204" pitchFamily="34" charset="0"/>
                        <a:buChar char="•"/>
                      </a:pPr>
                      <a:r>
                        <a:rPr lang="en-US" sz="900">
                          <a:solidFill>
                            <a:schemeClr val="bg1"/>
                          </a:solidFill>
                          <a:effectLst/>
                        </a:rPr>
                        <a:t>Documentation</a:t>
                      </a:r>
                    </a:p>
                    <a:p>
                      <a:pPr marL="0" marR="0" lvl="0" indent="0">
                        <a:lnSpc>
                          <a:spcPct val="107000"/>
                        </a:lnSpc>
                        <a:spcBef>
                          <a:spcPts val="0"/>
                        </a:spcBef>
                        <a:spcAft>
                          <a:spcPts val="0"/>
                        </a:spcAft>
                        <a:buFont typeface="Symbol" panose="05050102010706020507" pitchFamily="18" charset="2"/>
                        <a:buNone/>
                      </a:pPr>
                      <a:r>
                        <a:rPr lang="en-US" sz="900">
                          <a:solidFill>
                            <a:schemeClr val="bg1"/>
                          </a:solidFill>
                          <a:effectLst/>
                        </a:rPr>
                        <a:t>Tenants must provide third-party source documentation of income.  All income sources are verified.</a:t>
                      </a:r>
                    </a:p>
                    <a:p>
                      <a:pPr marL="342900" marR="0" lvl="0" indent="-342900">
                        <a:lnSpc>
                          <a:spcPct val="107000"/>
                        </a:lnSpc>
                        <a:spcBef>
                          <a:spcPts val="0"/>
                        </a:spcBef>
                        <a:spcAft>
                          <a:spcPts val="0"/>
                        </a:spcAft>
                        <a:buFont typeface="Symbol" panose="05050102010706020507" pitchFamily="18" charset="2"/>
                        <a:buChar char=""/>
                      </a:pPr>
                      <a:endParaRPr lang="en-US" sz="900">
                        <a:solidFill>
                          <a:schemeClr val="bg1"/>
                        </a:solidFill>
                        <a:effectLst/>
                      </a:endParaRPr>
                    </a:p>
                    <a:p>
                      <a:pPr marL="171450" marR="0" lvl="0" indent="-171450">
                        <a:lnSpc>
                          <a:spcPct val="107000"/>
                        </a:lnSpc>
                        <a:spcBef>
                          <a:spcPts val="0"/>
                        </a:spcBef>
                        <a:spcAft>
                          <a:spcPts val="0"/>
                        </a:spcAft>
                        <a:buFont typeface="Arial" panose="020B0604020202020204" pitchFamily="34" charset="0"/>
                        <a:buChar char="•"/>
                      </a:pPr>
                      <a:r>
                        <a:rPr lang="en-US" sz="900">
                          <a:solidFill>
                            <a:schemeClr val="bg1"/>
                          </a:solidFill>
                          <a:effectLst/>
                        </a:rPr>
                        <a:t>Asset Income</a:t>
                      </a:r>
                    </a:p>
                    <a:p>
                      <a:pPr marL="0" marR="0" lvl="0" indent="0">
                        <a:lnSpc>
                          <a:spcPct val="107000"/>
                        </a:lnSpc>
                        <a:spcBef>
                          <a:spcPts val="0"/>
                        </a:spcBef>
                        <a:spcAft>
                          <a:spcPts val="0"/>
                        </a:spcAft>
                        <a:buFont typeface="Symbol" panose="05050102010706020507" pitchFamily="18" charset="2"/>
                        <a:buNone/>
                      </a:pPr>
                      <a:r>
                        <a:rPr lang="en-US" sz="900">
                          <a:solidFill>
                            <a:schemeClr val="bg1"/>
                          </a:solidFill>
                          <a:effectLst/>
                        </a:rPr>
                        <a:t>There is not an asset limit of “asset test” in the HOME Program.</a:t>
                      </a:r>
                    </a:p>
                    <a:p>
                      <a:pPr marL="0" marR="0" lvl="0" indent="0">
                        <a:lnSpc>
                          <a:spcPct val="107000"/>
                        </a:lnSpc>
                        <a:spcBef>
                          <a:spcPts val="0"/>
                        </a:spcBef>
                        <a:spcAft>
                          <a:spcPts val="0"/>
                        </a:spcAft>
                        <a:buFont typeface="Symbol" panose="05050102010706020507" pitchFamily="18" charset="2"/>
                        <a:buNone/>
                      </a:pPr>
                      <a:r>
                        <a:rPr lang="en-US" sz="900">
                          <a:solidFill>
                            <a:schemeClr val="bg1"/>
                          </a:solidFill>
                          <a:effectLst/>
                        </a:rPr>
                        <a:t>All asset income must be verified with source documentation regardless of definition. </a:t>
                      </a:r>
                      <a:endParaRPr lang="en-US" sz="9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171450" marR="0" lvl="0" indent="-171450">
                        <a:lnSpc>
                          <a:spcPct val="107000"/>
                        </a:lnSpc>
                        <a:spcBef>
                          <a:spcPts val="0"/>
                        </a:spcBef>
                        <a:spcAft>
                          <a:spcPts val="0"/>
                        </a:spcAft>
                        <a:buFont typeface="Arial" panose="020B0604020202020204" pitchFamily="34" charset="0"/>
                        <a:buChar char="•"/>
                      </a:pPr>
                      <a:r>
                        <a:rPr lang="en-US" sz="900">
                          <a:solidFill>
                            <a:schemeClr val="bg1"/>
                          </a:solidFill>
                          <a:effectLst/>
                        </a:rPr>
                        <a:t>Documentation</a:t>
                      </a:r>
                    </a:p>
                    <a:p>
                      <a:pPr marL="0" marR="0" lvl="0" indent="0">
                        <a:lnSpc>
                          <a:spcPct val="107000"/>
                        </a:lnSpc>
                        <a:spcBef>
                          <a:spcPts val="0"/>
                        </a:spcBef>
                        <a:spcAft>
                          <a:spcPts val="0"/>
                        </a:spcAft>
                        <a:buFont typeface="Symbol" panose="05050102010706020507" pitchFamily="18" charset="2"/>
                        <a:buNone/>
                      </a:pPr>
                      <a:r>
                        <a:rPr lang="en-US" sz="900">
                          <a:solidFill>
                            <a:schemeClr val="bg1"/>
                          </a:solidFill>
                          <a:effectLst/>
                        </a:rPr>
                        <a:t>Tenants must provide third-party source documentation of income.  All income sources are verified.</a:t>
                      </a:r>
                    </a:p>
                    <a:p>
                      <a:pPr marL="342900" marR="0" lvl="0" indent="-342900">
                        <a:lnSpc>
                          <a:spcPct val="107000"/>
                        </a:lnSpc>
                        <a:spcBef>
                          <a:spcPts val="0"/>
                        </a:spcBef>
                        <a:spcAft>
                          <a:spcPts val="0"/>
                        </a:spcAft>
                        <a:buFont typeface="Symbol" panose="05050102010706020507" pitchFamily="18" charset="2"/>
                        <a:buChar char=""/>
                      </a:pPr>
                      <a:endParaRPr lang="en-US" sz="900">
                        <a:solidFill>
                          <a:schemeClr val="bg1"/>
                        </a:solidFill>
                        <a:effectLst/>
                      </a:endParaRPr>
                    </a:p>
                    <a:p>
                      <a:pPr marL="171450" marR="0" lvl="0" indent="-171450">
                        <a:lnSpc>
                          <a:spcPct val="107000"/>
                        </a:lnSpc>
                        <a:spcBef>
                          <a:spcPts val="0"/>
                        </a:spcBef>
                        <a:spcAft>
                          <a:spcPts val="0"/>
                        </a:spcAft>
                        <a:buFont typeface="Arial" panose="020B0604020202020204" pitchFamily="34" charset="0"/>
                        <a:buChar char="•"/>
                      </a:pPr>
                      <a:r>
                        <a:rPr lang="en-US" sz="900">
                          <a:solidFill>
                            <a:schemeClr val="bg1"/>
                          </a:solidFill>
                          <a:effectLst/>
                        </a:rPr>
                        <a:t>Asset Income</a:t>
                      </a:r>
                    </a:p>
                    <a:p>
                      <a:pPr marL="0" marR="0" lvl="0" indent="0">
                        <a:lnSpc>
                          <a:spcPct val="107000"/>
                        </a:lnSpc>
                        <a:spcBef>
                          <a:spcPts val="0"/>
                        </a:spcBef>
                        <a:spcAft>
                          <a:spcPts val="0"/>
                        </a:spcAft>
                        <a:buFont typeface="Symbol" panose="05050102010706020507" pitchFamily="18" charset="2"/>
                        <a:buNone/>
                      </a:pPr>
                      <a:r>
                        <a:rPr lang="en-US" sz="900">
                          <a:solidFill>
                            <a:schemeClr val="bg1"/>
                          </a:solidFill>
                          <a:effectLst/>
                        </a:rPr>
                        <a:t>All asset income must be verified for the applicant of any unit that will count as both a LIHTC and a HOME unit. </a:t>
                      </a:r>
                      <a:endParaRPr lang="en-US" sz="9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972787695"/>
                  </a:ext>
                </a:extLst>
              </a:tr>
              <a:tr h="1424619">
                <a:tc>
                  <a:txBody>
                    <a:bodyPr/>
                    <a:lstStyle/>
                    <a:p>
                      <a:pPr marL="0" marR="0">
                        <a:lnSpc>
                          <a:spcPct val="107000"/>
                        </a:lnSpc>
                        <a:spcBef>
                          <a:spcPts val="0"/>
                        </a:spcBef>
                        <a:spcAft>
                          <a:spcPts val="0"/>
                        </a:spcAft>
                      </a:pPr>
                      <a:r>
                        <a:rPr lang="en-US" sz="800" b="1">
                          <a:solidFill>
                            <a:schemeClr val="bg1"/>
                          </a:solidFill>
                          <a:effectLst/>
                        </a:rPr>
                        <a:t>INCOME RECERTIFICATION</a:t>
                      </a:r>
                      <a:endParaRPr lang="en-US" sz="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Re-examinations of income must be performed with third-party source documentation each year.</a:t>
                      </a:r>
                    </a:p>
                    <a:p>
                      <a:pPr marL="342900" marR="0" lvl="0" indent="-342900">
                        <a:lnSpc>
                          <a:spcPct val="107000"/>
                        </a:lnSpc>
                        <a:spcBef>
                          <a:spcPts val="0"/>
                        </a:spcBef>
                        <a:spcAft>
                          <a:spcPts val="0"/>
                        </a:spcAft>
                        <a:buFont typeface="Symbol" panose="05050102010706020507" pitchFamily="18" charset="2"/>
                        <a:buChar char=""/>
                      </a:pPr>
                      <a:endParaRPr lang="en-US" sz="900">
                        <a:solidFill>
                          <a:schemeClr val="bg1"/>
                        </a:solidFill>
                        <a:effectLst/>
                      </a:endParaRPr>
                    </a:p>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No income re-examination is required for 100% LIHTC projects and certain other projects.</a:t>
                      </a:r>
                    </a:p>
                    <a:p>
                      <a:pPr marL="342900" marR="0" lvl="0" indent="-342900">
                        <a:lnSpc>
                          <a:spcPct val="107000"/>
                        </a:lnSpc>
                        <a:spcBef>
                          <a:spcPts val="0"/>
                        </a:spcBef>
                        <a:spcAft>
                          <a:spcPts val="0"/>
                        </a:spcAft>
                        <a:buFont typeface="Symbol" panose="05050102010706020507" pitchFamily="18" charset="2"/>
                        <a:buChar char=""/>
                      </a:pPr>
                      <a:endParaRPr lang="en-US" sz="9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Performed annually but full third-party documentation is required only every sixth year of the affordability period</a:t>
                      </a:r>
                    </a:p>
                    <a:p>
                      <a:pPr marL="342900" marR="0" lvl="0" indent="-342900">
                        <a:lnSpc>
                          <a:spcPct val="107000"/>
                        </a:lnSpc>
                        <a:spcBef>
                          <a:spcPts val="0"/>
                        </a:spcBef>
                        <a:spcAft>
                          <a:spcPts val="0"/>
                        </a:spcAft>
                        <a:buFont typeface="Symbol" panose="05050102010706020507" pitchFamily="18" charset="2"/>
                        <a:buChar char=""/>
                      </a:pPr>
                      <a:endParaRPr lang="en-US" sz="900">
                        <a:solidFill>
                          <a:schemeClr val="bg1"/>
                        </a:solidFill>
                        <a:effectLst/>
                      </a:endParaRPr>
                    </a:p>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During interim years, tenants may provide income statements with signed certifications.</a:t>
                      </a:r>
                      <a:endParaRPr lang="en-US" sz="9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Third-party source examination of tenant incomes is required unless the 100% LIHTC exception is applicable.</a:t>
                      </a:r>
                    </a:p>
                    <a:p>
                      <a:pPr marL="342900" marR="0" lvl="0" indent="-342900">
                        <a:lnSpc>
                          <a:spcPct val="107000"/>
                        </a:lnSpc>
                        <a:spcBef>
                          <a:spcPts val="0"/>
                        </a:spcBef>
                        <a:spcAft>
                          <a:spcPts val="0"/>
                        </a:spcAft>
                        <a:buFont typeface="Symbol" panose="05050102010706020507" pitchFamily="18" charset="2"/>
                        <a:buChar char=""/>
                      </a:pPr>
                      <a:endParaRPr lang="en-US" sz="900">
                        <a:solidFill>
                          <a:schemeClr val="bg1"/>
                        </a:solidFill>
                        <a:effectLst/>
                      </a:endParaRPr>
                    </a:p>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For HOME- and LIHTC- assisted units where third-party source documentation is not required by LIHTC, the PJ can determine what type of documentation is required for income recertification during interim years.</a:t>
                      </a:r>
                      <a:endParaRPr lang="en-US" sz="9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58962385"/>
                  </a:ext>
                </a:extLst>
              </a:tr>
              <a:tr h="1565770">
                <a:tc>
                  <a:txBody>
                    <a:bodyPr/>
                    <a:lstStyle/>
                    <a:p>
                      <a:pPr marL="0" marR="0">
                        <a:lnSpc>
                          <a:spcPct val="107000"/>
                        </a:lnSpc>
                        <a:spcBef>
                          <a:spcPts val="0"/>
                        </a:spcBef>
                        <a:spcAft>
                          <a:spcPts val="0"/>
                        </a:spcAft>
                      </a:pPr>
                      <a:r>
                        <a:rPr lang="en-US" sz="800" b="1">
                          <a:solidFill>
                            <a:schemeClr val="bg1"/>
                          </a:solidFill>
                          <a:effectLst/>
                        </a:rPr>
                        <a:t>OVER-INCOME TENANTS</a:t>
                      </a:r>
                      <a:endParaRPr lang="en-US" sz="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Over income is defined as above 140% of the current income limit applicable to that unit.</a:t>
                      </a:r>
                    </a:p>
                    <a:p>
                      <a:pPr marL="342900" marR="0" lvl="0" indent="-342900">
                        <a:lnSpc>
                          <a:spcPct val="107000"/>
                        </a:lnSpc>
                        <a:spcBef>
                          <a:spcPts val="0"/>
                        </a:spcBef>
                        <a:spcAft>
                          <a:spcPts val="0"/>
                        </a:spcAft>
                        <a:buFont typeface="Symbol" panose="05050102010706020507" pitchFamily="18" charset="2"/>
                        <a:buChar char=""/>
                      </a:pPr>
                      <a:endParaRPr lang="en-US" sz="900">
                        <a:solidFill>
                          <a:schemeClr val="bg1"/>
                        </a:solidFill>
                        <a:effectLst/>
                      </a:endParaRPr>
                    </a:p>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Rent for over-income tenant may not be increased until unit is replaced.</a:t>
                      </a:r>
                      <a:endParaRPr lang="en-US" sz="9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Over income is defined as having income above the applicable HOME income limit.</a:t>
                      </a:r>
                    </a:p>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Over income tenants must be charged rent equal to 30% of their adjusted monthly income (not to exceed the market rent, in floating units).</a:t>
                      </a:r>
                      <a:endParaRPr lang="en-US" sz="9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HOME defers to LIHTC definition of over-income.  If tenant’s income exceeds HOME low income limit, rent may be increased to LIHTC rent.  If tenant’s income exceeds LIHTC 140% limit, rent remains as LIHTC limit until next available unit replaces previous LIHTC unit.  Once unit is replaced, over income tenant may be charged market rent (if unit is no longer HOME-assisted) or lower of 30% of adjusted income or market (if unit is still considered HOME-assisted).</a:t>
                      </a:r>
                    </a:p>
                    <a:p>
                      <a:pPr marL="342900" marR="0" lvl="0" indent="-342900">
                        <a:lnSpc>
                          <a:spcPct val="107000"/>
                        </a:lnSpc>
                        <a:spcBef>
                          <a:spcPts val="0"/>
                        </a:spcBef>
                        <a:spcAft>
                          <a:spcPts val="0"/>
                        </a:spcAft>
                        <a:buFont typeface="Symbol" panose="05050102010706020507" pitchFamily="18" charset="2"/>
                        <a:buChar char=""/>
                      </a:pPr>
                      <a:endParaRPr lang="en-US" sz="9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101910774"/>
                  </a:ext>
                </a:extLst>
              </a:tr>
              <a:tr h="1092598">
                <a:tc>
                  <a:txBody>
                    <a:bodyPr/>
                    <a:lstStyle/>
                    <a:p>
                      <a:pPr marL="0" marR="0">
                        <a:lnSpc>
                          <a:spcPct val="107000"/>
                        </a:lnSpc>
                        <a:spcBef>
                          <a:spcPts val="0"/>
                        </a:spcBef>
                        <a:spcAft>
                          <a:spcPts val="0"/>
                        </a:spcAft>
                      </a:pPr>
                      <a:r>
                        <a:rPr lang="en-US" sz="800" b="1">
                          <a:solidFill>
                            <a:schemeClr val="bg1"/>
                          </a:solidFill>
                          <a:effectLst/>
                        </a:rPr>
                        <a:t>LEASE PROVISIONS</a:t>
                      </a:r>
                      <a:endParaRPr lang="en-US" sz="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No lease requirements.  However, the State Allocating Agency may impose specific requirements and the operation of LIHTC units benefits from lease provision concerning income certification, rent increases, and other considerations. </a:t>
                      </a:r>
                      <a:endParaRPr lang="en-US" sz="9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HOME lease requirements, in accordance with 24 CFR 92.253, must be met for all HOME-assisted units.</a:t>
                      </a:r>
                      <a:endParaRPr lang="en-US" sz="9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900">
                          <a:solidFill>
                            <a:schemeClr val="bg1"/>
                          </a:solidFill>
                          <a:effectLst/>
                        </a:rPr>
                        <a:t>HOME lease requirements, in accordance with 24 CFR 92.253, must be met for all HOME-LIHTC units.</a:t>
                      </a:r>
                      <a:endParaRPr lang="en-US" sz="9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2112" marR="4211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98331680"/>
                  </a:ext>
                </a:extLst>
              </a:tr>
            </a:tbl>
          </a:graphicData>
        </a:graphic>
      </p:graphicFrame>
    </p:spTree>
    <p:extLst>
      <p:ext uri="{BB962C8B-B14F-4D97-AF65-F5344CB8AC3E}">
        <p14:creationId xmlns:p14="http://schemas.microsoft.com/office/powerpoint/2010/main" val="4114793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402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2" name="Family Feud Reveal Sound Effect 2.wav"/>
          </p:stSnd>
        </p:sndAc>
      </p:transition>
    </mc:Choice>
    <mc:Fallback xmlns="">
      <p:transition spd="slow">
        <p:fade/>
        <p:sndAc>
          <p:stSnd>
            <p:snd r:embed="rId3" name="Family Feud Reveal Sound Effect 2.wav"/>
          </p:stSnd>
        </p:sndAc>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B34BAE-D0A1-0E47-B9C5-C91BF5CFC309}"/>
              </a:ext>
            </a:extLst>
          </p:cNvPr>
          <p:cNvSpPr>
            <a:spLocks noGrp="1"/>
          </p:cNvSpPr>
          <p:nvPr>
            <p:ph type="body" sz="quarter" idx="10"/>
          </p:nvPr>
        </p:nvSpPr>
        <p:spPr>
          <a:xfrm>
            <a:off x="119010" y="2315018"/>
            <a:ext cx="4413250" cy="3038793"/>
          </a:xfrm>
        </p:spPr>
        <p:txBody>
          <a:bodyPr/>
          <a:lstStyle/>
          <a:p>
            <a:pPr marL="0" indent="0" algn="ctr">
              <a:buNone/>
            </a:pPr>
            <a:r>
              <a:rPr lang="en-US" sz="2400" b="1">
                <a:latin typeface="Arial" panose="020B0604020202020204" pitchFamily="34" charset="0"/>
                <a:cs typeface="Arial" panose="020B0604020202020204" pitchFamily="34" charset="0"/>
              </a:rPr>
              <a:t>A property has fixed HOME units. One of the Low HOME households goes over-income. The property may re-designate a non-assisted unit as a Low HOME unit to remain in compliance.</a:t>
            </a:r>
          </a:p>
          <a:p>
            <a:pPr marL="0" indent="0" algn="ctr">
              <a:buNone/>
            </a:pPr>
            <a:endParaRPr lang="en-US" sz="2400" b="1"/>
          </a:p>
        </p:txBody>
      </p:sp>
      <p:sp>
        <p:nvSpPr>
          <p:cNvPr id="4" name="Text Placeholder 3">
            <a:extLst>
              <a:ext uri="{FF2B5EF4-FFF2-40B4-BE49-F238E27FC236}">
                <a16:creationId xmlns:a16="http://schemas.microsoft.com/office/drawing/2014/main" id="{B58EC27C-C88A-8A47-8F94-11399EE6C137}"/>
              </a:ext>
            </a:extLst>
          </p:cNvPr>
          <p:cNvSpPr>
            <a:spLocks noGrp="1"/>
          </p:cNvSpPr>
          <p:nvPr>
            <p:ph type="body" sz="quarter" idx="12"/>
          </p:nvPr>
        </p:nvSpPr>
        <p:spPr>
          <a:xfrm>
            <a:off x="7355647" y="3834414"/>
            <a:ext cx="4332288" cy="441187"/>
          </a:xfrm>
        </p:spPr>
        <p:txBody>
          <a:bodyPr/>
          <a:lstStyle/>
          <a:p>
            <a:r>
              <a:rPr lang="en-US" sz="2400" b="1"/>
              <a:t>False</a:t>
            </a:r>
          </a:p>
          <a:p>
            <a:endParaRPr lang="en-US"/>
          </a:p>
        </p:txBody>
      </p:sp>
      <p:sp>
        <p:nvSpPr>
          <p:cNvPr id="5" name="Text Placeholder 3">
            <a:extLst>
              <a:ext uri="{FF2B5EF4-FFF2-40B4-BE49-F238E27FC236}">
                <a16:creationId xmlns:a16="http://schemas.microsoft.com/office/drawing/2014/main" id="{A399F9FE-C4EE-5149-AD88-0B4D3B90754E}"/>
              </a:ext>
            </a:extLst>
          </p:cNvPr>
          <p:cNvSpPr txBox="1">
            <a:spLocks/>
          </p:cNvSpPr>
          <p:nvPr/>
        </p:nvSpPr>
        <p:spPr>
          <a:xfrm>
            <a:off x="7355647" y="2478515"/>
            <a:ext cx="4332288" cy="4411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t>True</a:t>
            </a:r>
          </a:p>
          <a:p>
            <a:endParaRPr lang="en-US"/>
          </a:p>
        </p:txBody>
      </p:sp>
    </p:spTree>
    <p:extLst>
      <p:ext uri="{BB962C8B-B14F-4D97-AF65-F5344CB8AC3E}">
        <p14:creationId xmlns:p14="http://schemas.microsoft.com/office/powerpoint/2010/main" val="23298560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C8889E2C-C269-E941-815F-07DB0E380EE2}"/>
              </a:ext>
            </a:extLst>
          </p:cNvPr>
          <p:cNvSpPr>
            <a:spLocks noGrp="1"/>
          </p:cNvSpPr>
          <p:nvPr>
            <p:ph type="body" sz="quarter" idx="10"/>
          </p:nvPr>
        </p:nvSpPr>
        <p:spPr>
          <a:xfrm>
            <a:off x="119010" y="2315018"/>
            <a:ext cx="4413250" cy="3038793"/>
          </a:xfrm>
        </p:spPr>
        <p:txBody>
          <a:bodyPr/>
          <a:lstStyle/>
          <a:p>
            <a:pPr marL="0" indent="0" algn="ctr">
              <a:buNone/>
            </a:pPr>
            <a:r>
              <a:rPr lang="en-US" sz="2400" b="1">
                <a:latin typeface="Arial" panose="020B0604020202020204" pitchFamily="34" charset="0"/>
                <a:cs typeface="Arial" panose="020B0604020202020204" pitchFamily="34" charset="0"/>
              </a:rPr>
              <a:t>A property has fixed HOME units. One of the Low HOME households goes over-income. The property may re-designate a non-assisted unit as a Low HOME unit to remain in compliance.</a:t>
            </a:r>
          </a:p>
          <a:p>
            <a:pPr marL="0" indent="0" algn="ctr">
              <a:buNone/>
            </a:pPr>
            <a:endParaRPr lang="en-US" sz="2400" b="1"/>
          </a:p>
        </p:txBody>
      </p:sp>
      <p:sp>
        <p:nvSpPr>
          <p:cNvPr id="9" name="Text Placeholder 3">
            <a:extLst>
              <a:ext uri="{FF2B5EF4-FFF2-40B4-BE49-F238E27FC236}">
                <a16:creationId xmlns:a16="http://schemas.microsoft.com/office/drawing/2014/main" id="{ECBA3309-0D36-1946-93B4-09F9B06693E6}"/>
              </a:ext>
            </a:extLst>
          </p:cNvPr>
          <p:cNvSpPr txBox="1">
            <a:spLocks/>
          </p:cNvSpPr>
          <p:nvPr/>
        </p:nvSpPr>
        <p:spPr>
          <a:xfrm>
            <a:off x="7365587" y="3834415"/>
            <a:ext cx="4332288" cy="4411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solidFill>
                  <a:schemeClr val="tx1"/>
                </a:solidFill>
              </a:rPr>
              <a:t>False</a:t>
            </a:r>
          </a:p>
          <a:p>
            <a:endParaRPr lang="en-US"/>
          </a:p>
        </p:txBody>
      </p:sp>
      <p:sp>
        <p:nvSpPr>
          <p:cNvPr id="10" name="Text Placeholder 3">
            <a:extLst>
              <a:ext uri="{FF2B5EF4-FFF2-40B4-BE49-F238E27FC236}">
                <a16:creationId xmlns:a16="http://schemas.microsoft.com/office/drawing/2014/main" id="{1D5AD6D1-E81B-7A49-994E-D5FE6F501221}"/>
              </a:ext>
            </a:extLst>
          </p:cNvPr>
          <p:cNvSpPr txBox="1">
            <a:spLocks/>
          </p:cNvSpPr>
          <p:nvPr/>
        </p:nvSpPr>
        <p:spPr>
          <a:xfrm>
            <a:off x="7365587" y="2475007"/>
            <a:ext cx="4332288" cy="4411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t>True</a:t>
            </a:r>
          </a:p>
          <a:p>
            <a:endParaRPr lang="en-US"/>
          </a:p>
        </p:txBody>
      </p:sp>
    </p:spTree>
    <p:extLst>
      <p:ext uri="{BB962C8B-B14F-4D97-AF65-F5344CB8AC3E}">
        <p14:creationId xmlns:p14="http://schemas.microsoft.com/office/powerpoint/2010/main" val="36762269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99FA5B-EBA9-074D-BFC5-52497E6AA3AB}"/>
              </a:ext>
            </a:extLst>
          </p:cNvPr>
          <p:cNvSpPr>
            <a:spLocks noGrp="1"/>
          </p:cNvSpPr>
          <p:nvPr>
            <p:ph type="body" sz="quarter" idx="10"/>
          </p:nvPr>
        </p:nvSpPr>
        <p:spPr>
          <a:xfrm>
            <a:off x="3936309" y="2414715"/>
            <a:ext cx="6665815" cy="3001963"/>
          </a:xfrm>
        </p:spPr>
        <p:txBody>
          <a:bodyPr/>
          <a:lstStyle/>
          <a:p>
            <a:r>
              <a:rPr lang="en-US"/>
              <a:t>LEASE REQUIREMENTS</a:t>
            </a:r>
          </a:p>
        </p:txBody>
      </p:sp>
    </p:spTree>
    <p:extLst>
      <p:ext uri="{BB962C8B-B14F-4D97-AF65-F5344CB8AC3E}">
        <p14:creationId xmlns:p14="http://schemas.microsoft.com/office/powerpoint/2010/main" val="20118672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917713" y="721626"/>
            <a:ext cx="8633791" cy="628787"/>
          </a:xfrm>
        </p:spPr>
        <p:txBody>
          <a:bodyPr>
            <a:noAutofit/>
          </a:bodyPr>
          <a:lstStyle/>
          <a:p>
            <a:r>
              <a:rPr lang="en-US">
                <a:solidFill>
                  <a:schemeClr val="tx1"/>
                </a:solidFill>
              </a:rPr>
              <a:t>Form(s) of Lease</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917713" y="1689279"/>
            <a:ext cx="11058525" cy="4447095"/>
          </a:xfrm>
        </p:spPr>
        <p:txBody>
          <a:bodyPr>
            <a:normAutofit/>
          </a:bodyPr>
          <a:lstStyle/>
          <a:p>
            <a:r>
              <a:rPr lang="en-US"/>
              <a:t>Owners must use one of the four model leases prescribed by HUD.</a:t>
            </a:r>
            <a:br>
              <a:rPr lang="en-US"/>
            </a:br>
            <a:endParaRPr lang="en-US"/>
          </a:p>
          <a:p>
            <a:r>
              <a:rPr lang="en-US"/>
              <a:t>The lease an owner uses depends on the program being administered.</a:t>
            </a:r>
            <a:br>
              <a:rPr lang="en-US"/>
            </a:br>
            <a:endParaRPr lang="en-US"/>
          </a:p>
          <a:p>
            <a:r>
              <a:rPr lang="en-US"/>
              <a:t>Owners and tenants must execute separate agreements for special services (e.g. voluntary meals program or health care services). </a:t>
            </a:r>
            <a:br>
              <a:rPr lang="en-US"/>
            </a:br>
            <a:endParaRPr lang="en-US"/>
          </a:p>
          <a:p>
            <a:r>
              <a:rPr lang="en-US"/>
              <a:t>The head of household, spouse, any individual listed as co-head, and all adult members of the household must sign the lease. </a:t>
            </a:r>
            <a:br>
              <a:rPr lang="en-US"/>
            </a:br>
            <a:endParaRPr lang="en-US"/>
          </a:p>
          <a:p>
            <a:r>
              <a:rPr lang="en-US"/>
              <a:t>Also, HUD issued lease addendums and owner’s lease addendums must be signed by all adult members. </a:t>
            </a:r>
          </a:p>
        </p:txBody>
      </p:sp>
    </p:spTree>
    <p:extLst>
      <p:ext uri="{BB962C8B-B14F-4D97-AF65-F5344CB8AC3E}">
        <p14:creationId xmlns:p14="http://schemas.microsoft.com/office/powerpoint/2010/main" val="20387034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917713" y="652997"/>
            <a:ext cx="8633791" cy="628787"/>
          </a:xfrm>
        </p:spPr>
        <p:txBody>
          <a:bodyPr>
            <a:noAutofit/>
          </a:bodyPr>
          <a:lstStyle/>
          <a:p>
            <a:r>
              <a:rPr lang="en-US">
                <a:solidFill>
                  <a:schemeClr val="tx1"/>
                </a:solidFill>
              </a:rPr>
              <a:t>Lease Addendum</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917713" y="1606989"/>
            <a:ext cx="11058525" cy="5187950"/>
          </a:xfrm>
        </p:spPr>
        <p:txBody>
          <a:bodyPr>
            <a:normAutofit lnSpcReduction="10000"/>
          </a:bodyPr>
          <a:lstStyle/>
          <a:p>
            <a:pPr marL="0" indent="0">
              <a:buNone/>
            </a:pPr>
            <a:r>
              <a:rPr lang="en-US" b="1"/>
              <a:t>Prohibited lease terms. The lease may not contain any of the following provisions:</a:t>
            </a:r>
            <a:br>
              <a:rPr lang="en-US" b="1"/>
            </a:br>
            <a:endParaRPr lang="en-US"/>
          </a:p>
          <a:p>
            <a:r>
              <a:rPr lang="en-US"/>
              <a:t>Agreement to be sued</a:t>
            </a:r>
          </a:p>
          <a:p>
            <a:r>
              <a:rPr lang="en-US"/>
              <a:t>Treatment of Property</a:t>
            </a:r>
          </a:p>
          <a:p>
            <a:r>
              <a:rPr lang="en-US"/>
              <a:t>Excusing the owner from responsibility</a:t>
            </a:r>
          </a:p>
          <a:p>
            <a:r>
              <a:rPr lang="en-US"/>
              <a:t>Waiver of notice</a:t>
            </a:r>
          </a:p>
          <a:p>
            <a:r>
              <a:rPr lang="en-US"/>
              <a:t>Waiver of legal proceedings</a:t>
            </a:r>
          </a:p>
          <a:p>
            <a:r>
              <a:rPr lang="en-US"/>
              <a:t>Waiver of a jury trial</a:t>
            </a:r>
          </a:p>
          <a:p>
            <a:r>
              <a:rPr lang="en-US"/>
              <a:t>Waiver of right to appeal court decision</a:t>
            </a:r>
          </a:p>
          <a:p>
            <a:r>
              <a:rPr lang="en-US"/>
              <a:t>Tenant chargeable with cost of legal actions regardless of outcome</a:t>
            </a:r>
            <a:br>
              <a:rPr lang="en-US"/>
            </a:br>
            <a:endParaRPr lang="en-US"/>
          </a:p>
          <a:p>
            <a:pPr marL="0" indent="0">
              <a:buNone/>
            </a:pPr>
            <a:r>
              <a:rPr lang="en-US"/>
              <a:t>*All tenant files must contain a lease addendum*</a:t>
            </a:r>
          </a:p>
          <a:p>
            <a:pPr marL="0" indent="0">
              <a:buNone/>
            </a:pPr>
            <a:r>
              <a:rPr lang="en-US"/>
              <a:t>NOTE: To terminate or refuse to renew tenancy, the owner must serve a written notice upon the tenant specifying the grounds for the action at least 30 days before the termination of tenancy. </a:t>
            </a:r>
          </a:p>
          <a:p>
            <a:endParaRPr lang="en-US"/>
          </a:p>
        </p:txBody>
      </p:sp>
    </p:spTree>
    <p:extLst>
      <p:ext uri="{BB962C8B-B14F-4D97-AF65-F5344CB8AC3E}">
        <p14:creationId xmlns:p14="http://schemas.microsoft.com/office/powerpoint/2010/main" val="42086081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917713" y="665189"/>
            <a:ext cx="8633791" cy="628787"/>
          </a:xfrm>
        </p:spPr>
        <p:txBody>
          <a:bodyPr>
            <a:noAutofit/>
          </a:bodyPr>
          <a:lstStyle/>
          <a:p>
            <a:r>
              <a:rPr lang="en-US">
                <a:solidFill>
                  <a:schemeClr val="tx1"/>
                </a:solidFill>
              </a:rPr>
              <a:t>Lease Addendum Example</a:t>
            </a:r>
          </a:p>
        </p:txBody>
      </p:sp>
      <p:pic>
        <p:nvPicPr>
          <p:cNvPr id="6" name="Content Placeholder 6">
            <a:extLst>
              <a:ext uri="{FF2B5EF4-FFF2-40B4-BE49-F238E27FC236}">
                <a16:creationId xmlns:a16="http://schemas.microsoft.com/office/drawing/2014/main" id="{F84576CB-F1E4-554E-BB0A-4EE254619436}"/>
              </a:ext>
            </a:extLst>
          </p:cNvPr>
          <p:cNvPicPr>
            <a:picLocks noChangeAspect="1"/>
          </p:cNvPicPr>
          <p:nvPr/>
        </p:nvPicPr>
        <p:blipFill>
          <a:blip r:embed="rId2"/>
          <a:stretch>
            <a:fillRect/>
          </a:stretch>
        </p:blipFill>
        <p:spPr>
          <a:xfrm>
            <a:off x="917713" y="1397839"/>
            <a:ext cx="4410191" cy="5030489"/>
          </a:xfrm>
          <a:prstGeom prst="rect">
            <a:avLst/>
          </a:prstGeom>
        </p:spPr>
      </p:pic>
      <p:pic>
        <p:nvPicPr>
          <p:cNvPr id="7" name="Content Placeholder 5">
            <a:extLst>
              <a:ext uri="{FF2B5EF4-FFF2-40B4-BE49-F238E27FC236}">
                <a16:creationId xmlns:a16="http://schemas.microsoft.com/office/drawing/2014/main" id="{14AF2274-A47C-864D-9783-24A337B34920}"/>
              </a:ext>
            </a:extLst>
          </p:cNvPr>
          <p:cNvPicPr>
            <a:picLocks noChangeAspect="1"/>
          </p:cNvPicPr>
          <p:nvPr/>
        </p:nvPicPr>
        <p:blipFill rotWithShape="1">
          <a:blip r:embed="rId3"/>
          <a:srcRect l="4878" t="5182" r="6533" b="5964"/>
          <a:stretch/>
        </p:blipFill>
        <p:spPr>
          <a:xfrm>
            <a:off x="5619173" y="1439007"/>
            <a:ext cx="4597723" cy="4995591"/>
          </a:xfrm>
          <a:prstGeom prst="rect">
            <a:avLst/>
          </a:prstGeom>
        </p:spPr>
      </p:pic>
    </p:spTree>
    <p:extLst>
      <p:ext uri="{BB962C8B-B14F-4D97-AF65-F5344CB8AC3E}">
        <p14:creationId xmlns:p14="http://schemas.microsoft.com/office/powerpoint/2010/main" val="1724324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8E631B-8D93-E042-A568-F1581FAAF08F}"/>
              </a:ext>
            </a:extLst>
          </p:cNvPr>
          <p:cNvSpPr>
            <a:spLocks noGrp="1"/>
          </p:cNvSpPr>
          <p:nvPr>
            <p:ph type="body" sz="quarter" idx="10"/>
          </p:nvPr>
        </p:nvSpPr>
        <p:spPr>
          <a:xfrm>
            <a:off x="4496158" y="2653882"/>
            <a:ext cx="6361015" cy="3001963"/>
          </a:xfrm>
        </p:spPr>
        <p:txBody>
          <a:bodyPr/>
          <a:lstStyle/>
          <a:p>
            <a:r>
              <a:rPr lang="en-US"/>
              <a:t>TENANT CERTIFICATION</a:t>
            </a:r>
            <a:br>
              <a:rPr lang="en-US"/>
            </a:br>
            <a:endParaRPr lang="en-US"/>
          </a:p>
        </p:txBody>
      </p:sp>
    </p:spTree>
    <p:extLst>
      <p:ext uri="{BB962C8B-B14F-4D97-AF65-F5344CB8AC3E}">
        <p14:creationId xmlns:p14="http://schemas.microsoft.com/office/powerpoint/2010/main" val="912031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8198-F9F3-204F-9872-2C591C6A1663}"/>
              </a:ext>
            </a:extLst>
          </p:cNvPr>
          <p:cNvSpPr>
            <a:spLocks noGrp="1"/>
          </p:cNvSpPr>
          <p:nvPr>
            <p:ph type="title"/>
          </p:nvPr>
        </p:nvSpPr>
        <p:spPr>
          <a:xfrm>
            <a:off x="917713" y="726738"/>
            <a:ext cx="8633791" cy="628787"/>
          </a:xfrm>
        </p:spPr>
        <p:txBody>
          <a:bodyPr>
            <a:noAutofit/>
          </a:bodyPr>
          <a:lstStyle/>
          <a:p>
            <a:r>
              <a:rPr lang="en-US">
                <a:solidFill>
                  <a:schemeClr val="tx1"/>
                </a:solidFill>
              </a:rPr>
              <a:t>Grievance Procedures</a:t>
            </a:r>
          </a:p>
        </p:txBody>
      </p:sp>
      <p:sp>
        <p:nvSpPr>
          <p:cNvPr id="3" name="Text Placeholder 2">
            <a:extLst>
              <a:ext uri="{FF2B5EF4-FFF2-40B4-BE49-F238E27FC236}">
                <a16:creationId xmlns:a16="http://schemas.microsoft.com/office/drawing/2014/main" id="{AEAFF4A9-8483-824F-A2C9-B9E620BBD493}"/>
              </a:ext>
            </a:extLst>
          </p:cNvPr>
          <p:cNvSpPr>
            <a:spLocks noGrp="1"/>
          </p:cNvSpPr>
          <p:nvPr>
            <p:ph type="body" sz="quarter" idx="10"/>
          </p:nvPr>
        </p:nvSpPr>
        <p:spPr>
          <a:xfrm>
            <a:off x="917713" y="1560322"/>
            <a:ext cx="11058525" cy="5187950"/>
          </a:xfrm>
        </p:spPr>
        <p:txBody>
          <a:bodyPr>
            <a:normAutofit/>
          </a:bodyPr>
          <a:lstStyle/>
          <a:p>
            <a:r>
              <a:rPr lang="en-US"/>
              <a:t>Grievance procedures should be available to tenants that addresses tenant concerns, particularly as they relate to property management staff and how the property is managed. </a:t>
            </a:r>
            <a:br>
              <a:rPr lang="en-US"/>
            </a:br>
            <a:endParaRPr lang="en-US"/>
          </a:p>
          <a:p>
            <a:r>
              <a:rPr lang="en-US" b="1"/>
              <a:t>They should clearly state: </a:t>
            </a:r>
          </a:p>
          <a:p>
            <a:r>
              <a:rPr lang="en-US"/>
              <a:t>To whom a tenant should direct a compliant;</a:t>
            </a:r>
          </a:p>
          <a:p>
            <a:r>
              <a:rPr lang="en-US"/>
              <a:t>Who will investigate and/or respond to the compliant; and</a:t>
            </a:r>
          </a:p>
          <a:p>
            <a:r>
              <a:rPr lang="en-US"/>
              <a:t>By when the tenant should expect to receive a response encountered and actions taken.</a:t>
            </a:r>
          </a:p>
        </p:txBody>
      </p:sp>
    </p:spTree>
    <p:extLst>
      <p:ext uri="{BB962C8B-B14F-4D97-AF65-F5344CB8AC3E}">
        <p14:creationId xmlns:p14="http://schemas.microsoft.com/office/powerpoint/2010/main" val="302056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8198-F9F3-204F-9872-2C591C6A1663}"/>
              </a:ext>
            </a:extLst>
          </p:cNvPr>
          <p:cNvSpPr>
            <a:spLocks noGrp="1"/>
          </p:cNvSpPr>
          <p:nvPr>
            <p:ph type="title"/>
          </p:nvPr>
        </p:nvSpPr>
        <p:spPr>
          <a:xfrm>
            <a:off x="917713" y="650440"/>
            <a:ext cx="8633791" cy="628787"/>
          </a:xfrm>
        </p:spPr>
        <p:txBody>
          <a:bodyPr>
            <a:noAutofit/>
          </a:bodyPr>
          <a:lstStyle/>
          <a:p>
            <a:r>
              <a:rPr lang="en-US">
                <a:solidFill>
                  <a:schemeClr val="tx1"/>
                </a:solidFill>
              </a:rPr>
              <a:t>Disclosure Requirements</a:t>
            </a:r>
          </a:p>
        </p:txBody>
      </p:sp>
      <p:sp>
        <p:nvSpPr>
          <p:cNvPr id="3" name="Text Placeholder 2">
            <a:extLst>
              <a:ext uri="{FF2B5EF4-FFF2-40B4-BE49-F238E27FC236}">
                <a16:creationId xmlns:a16="http://schemas.microsoft.com/office/drawing/2014/main" id="{AEAFF4A9-8483-824F-A2C9-B9E620BBD493}"/>
              </a:ext>
            </a:extLst>
          </p:cNvPr>
          <p:cNvSpPr>
            <a:spLocks noGrp="1"/>
          </p:cNvSpPr>
          <p:nvPr>
            <p:ph type="body" sz="quarter" idx="10"/>
          </p:nvPr>
        </p:nvSpPr>
        <p:spPr>
          <a:xfrm>
            <a:off x="917713" y="1478217"/>
            <a:ext cx="11058525" cy="5187950"/>
          </a:xfrm>
        </p:spPr>
        <p:txBody>
          <a:bodyPr>
            <a:normAutofit/>
          </a:bodyPr>
          <a:lstStyle/>
          <a:p>
            <a:pPr marL="0" indent="0">
              <a:buNone/>
            </a:pPr>
            <a:r>
              <a:rPr lang="en-US" b="1"/>
              <a:t>Lead Based Paint Addendum</a:t>
            </a:r>
          </a:p>
          <a:p>
            <a:r>
              <a:rPr lang="en-US"/>
              <a:t>The Disclosure Rule [40 CFR part 745, subpart F and 24 CFR part 35, subpart A – Requirements for Disclosure of Known Lead-Based Paint and/or Lead-Based Paint Hazards in Housing], specifies the types of information that owners must give to applicants prior to signing their leases.</a:t>
            </a:r>
          </a:p>
          <a:p>
            <a:endParaRPr lang="en-US"/>
          </a:p>
          <a:p>
            <a:r>
              <a:rPr lang="en-US"/>
              <a:t>These requirements apply to all properties built prior to </a:t>
            </a:r>
            <a:r>
              <a:rPr lang="en-US">
                <a:solidFill>
                  <a:schemeClr val="bg2"/>
                </a:solidFill>
              </a:rPr>
              <a:t>January 1, 1978, </a:t>
            </a:r>
            <a:r>
              <a:rPr lang="en-US"/>
              <a:t>including cooperatives, with certain exemptions established by regulation. </a:t>
            </a:r>
            <a:r>
              <a:rPr lang="en-US" b="1"/>
              <a:t>NOTE: If a property is exempt, the owner does not need to comply with the requirements discussed.</a:t>
            </a:r>
          </a:p>
        </p:txBody>
      </p:sp>
    </p:spTree>
    <p:extLst>
      <p:ext uri="{BB962C8B-B14F-4D97-AF65-F5344CB8AC3E}">
        <p14:creationId xmlns:p14="http://schemas.microsoft.com/office/powerpoint/2010/main" val="353255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24C0F97-4D07-4A4A-BFFE-8879E4727F93}"/>
              </a:ext>
            </a:extLst>
          </p:cNvPr>
          <p:cNvSpPr>
            <a:spLocks noGrp="1"/>
          </p:cNvSpPr>
          <p:nvPr>
            <p:ph type="body" sz="quarter" idx="10"/>
          </p:nvPr>
        </p:nvSpPr>
        <p:spPr>
          <a:xfrm>
            <a:off x="4095395" y="1928018"/>
            <a:ext cx="6409783" cy="3001963"/>
          </a:xfrm>
        </p:spPr>
        <p:txBody>
          <a:bodyPr/>
          <a:lstStyle/>
          <a:p>
            <a:r>
              <a:rPr lang="en-US"/>
              <a:t>ANNUAL CERTIFICATION</a:t>
            </a:r>
          </a:p>
        </p:txBody>
      </p:sp>
    </p:spTree>
    <p:extLst>
      <p:ext uri="{BB962C8B-B14F-4D97-AF65-F5344CB8AC3E}">
        <p14:creationId xmlns:p14="http://schemas.microsoft.com/office/powerpoint/2010/main" val="6030501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998B7-673E-8040-ADFB-91CC7729575E}"/>
              </a:ext>
            </a:extLst>
          </p:cNvPr>
          <p:cNvSpPr>
            <a:spLocks noGrp="1"/>
          </p:cNvSpPr>
          <p:nvPr>
            <p:ph type="title"/>
          </p:nvPr>
        </p:nvSpPr>
        <p:spPr>
          <a:xfrm>
            <a:off x="688975" y="805333"/>
            <a:ext cx="8633791" cy="590264"/>
          </a:xfrm>
        </p:spPr>
        <p:txBody>
          <a:bodyPr>
            <a:normAutofit/>
          </a:bodyPr>
          <a:lstStyle/>
          <a:p>
            <a:r>
              <a:rPr lang="en-US" sz="3200">
                <a:solidFill>
                  <a:schemeClr val="tx1"/>
                </a:solidFill>
              </a:rPr>
              <a:t>Recertifying Tenant Income Eligibility</a:t>
            </a:r>
          </a:p>
        </p:txBody>
      </p:sp>
      <p:sp>
        <p:nvSpPr>
          <p:cNvPr id="3" name="Text Placeholder 2">
            <a:extLst>
              <a:ext uri="{FF2B5EF4-FFF2-40B4-BE49-F238E27FC236}">
                <a16:creationId xmlns:a16="http://schemas.microsoft.com/office/drawing/2014/main" id="{734DAFB7-7F58-DE4E-8F83-BA50B487CF79}"/>
              </a:ext>
            </a:extLst>
          </p:cNvPr>
          <p:cNvSpPr>
            <a:spLocks noGrp="1"/>
          </p:cNvSpPr>
          <p:nvPr>
            <p:ph type="body" sz="quarter" idx="10"/>
          </p:nvPr>
        </p:nvSpPr>
        <p:spPr/>
        <p:txBody>
          <a:bodyPr>
            <a:normAutofit/>
          </a:bodyPr>
          <a:lstStyle/>
          <a:p>
            <a:pPr marL="0" indent="0">
              <a:buNone/>
            </a:pPr>
            <a:r>
              <a:rPr lang="en-US" b="1"/>
              <a:t>Owners must establish a routine schedule for performing the annual income recertification. This schedule might be based on:</a:t>
            </a:r>
          </a:p>
          <a:p>
            <a:r>
              <a:rPr lang="en-US"/>
              <a:t>The anniversary of the original income verification for the tenant; or</a:t>
            </a:r>
          </a:p>
          <a:p>
            <a:r>
              <a:rPr lang="en-US"/>
              <a:t>Time of lease renewal; or</a:t>
            </a:r>
          </a:p>
          <a:p>
            <a:r>
              <a:rPr lang="en-US"/>
              <a:t>An annual schedule whereby income re-certifications for all tenant households are performed at the same time. </a:t>
            </a:r>
          </a:p>
          <a:p>
            <a:endParaRPr lang="en-US"/>
          </a:p>
          <a:p>
            <a:endParaRPr lang="en-US"/>
          </a:p>
        </p:txBody>
      </p:sp>
    </p:spTree>
    <p:extLst>
      <p:ext uri="{BB962C8B-B14F-4D97-AF65-F5344CB8AC3E}">
        <p14:creationId xmlns:p14="http://schemas.microsoft.com/office/powerpoint/2010/main" val="34523676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998B7-673E-8040-ADFB-91CC7729575E}"/>
              </a:ext>
            </a:extLst>
          </p:cNvPr>
          <p:cNvSpPr>
            <a:spLocks noGrp="1"/>
          </p:cNvSpPr>
          <p:nvPr>
            <p:ph type="title"/>
          </p:nvPr>
        </p:nvSpPr>
        <p:spPr>
          <a:xfrm>
            <a:off x="688975" y="738931"/>
            <a:ext cx="8633791" cy="628787"/>
          </a:xfrm>
        </p:spPr>
        <p:txBody>
          <a:bodyPr>
            <a:noAutofit/>
          </a:bodyPr>
          <a:lstStyle/>
          <a:p>
            <a:r>
              <a:rPr lang="en-US">
                <a:solidFill>
                  <a:schemeClr val="tx1"/>
                </a:solidFill>
              </a:rPr>
              <a:t>Recertification Documents</a:t>
            </a:r>
          </a:p>
        </p:txBody>
      </p:sp>
      <p:sp>
        <p:nvSpPr>
          <p:cNvPr id="3" name="Text Placeholder 2">
            <a:extLst>
              <a:ext uri="{FF2B5EF4-FFF2-40B4-BE49-F238E27FC236}">
                <a16:creationId xmlns:a16="http://schemas.microsoft.com/office/drawing/2014/main" id="{734DAFB7-7F58-DE4E-8F83-BA50B487CF79}"/>
              </a:ext>
            </a:extLst>
          </p:cNvPr>
          <p:cNvSpPr>
            <a:spLocks noGrp="1"/>
          </p:cNvSpPr>
          <p:nvPr>
            <p:ph type="body" sz="quarter" idx="10"/>
          </p:nvPr>
        </p:nvSpPr>
        <p:spPr/>
        <p:txBody>
          <a:bodyPr>
            <a:normAutofit/>
          </a:bodyPr>
          <a:lstStyle/>
          <a:p>
            <a:pPr marL="0" indent="0">
              <a:buNone/>
            </a:pPr>
            <a:r>
              <a:rPr lang="en-US" b="1"/>
              <a:t>The following documents must be examined to determine if a tenant household continues to be income eligible to occupy an assisted unit:</a:t>
            </a:r>
            <a:br>
              <a:rPr lang="en-US" b="1"/>
            </a:br>
            <a:endParaRPr lang="en-US"/>
          </a:p>
          <a:p>
            <a:r>
              <a:rPr lang="en-US"/>
              <a:t>Application </a:t>
            </a:r>
          </a:p>
          <a:p>
            <a:r>
              <a:rPr lang="en-US"/>
              <a:t>Tenant Authorization Release and Consent Form</a:t>
            </a:r>
          </a:p>
          <a:p>
            <a:r>
              <a:rPr lang="en-US"/>
              <a:t>Lease w/addendums</a:t>
            </a:r>
          </a:p>
          <a:p>
            <a:r>
              <a:rPr lang="en-US"/>
              <a:t>Tenant Income Certification </a:t>
            </a:r>
          </a:p>
          <a:p>
            <a:r>
              <a:rPr lang="en-US"/>
              <a:t>Source Documentation </a:t>
            </a:r>
          </a:p>
          <a:p>
            <a:endParaRPr lang="en-US"/>
          </a:p>
          <a:p>
            <a:endParaRPr lang="en-US"/>
          </a:p>
          <a:p>
            <a:endParaRPr lang="en-US"/>
          </a:p>
        </p:txBody>
      </p:sp>
    </p:spTree>
    <p:extLst>
      <p:ext uri="{BB962C8B-B14F-4D97-AF65-F5344CB8AC3E}">
        <p14:creationId xmlns:p14="http://schemas.microsoft.com/office/powerpoint/2010/main" val="3152896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641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2" name="Family Feud Reveal Sound Effect 2.wav"/>
          </p:stSnd>
        </p:sndAc>
      </p:transition>
    </mc:Choice>
    <mc:Fallback xmlns="">
      <p:transition spd="slow">
        <p:fade/>
        <p:sndAc>
          <p:stSnd>
            <p:snd r:embed="rId3" name="Family Feud Reveal Sound Effect 2.wav"/>
          </p:stSnd>
        </p:sndAc>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B6ED96-8F53-3A4F-9A82-9936A7D0438C}"/>
              </a:ext>
            </a:extLst>
          </p:cNvPr>
          <p:cNvSpPr>
            <a:spLocks noGrp="1"/>
          </p:cNvSpPr>
          <p:nvPr>
            <p:ph type="body" sz="quarter" idx="10"/>
          </p:nvPr>
        </p:nvSpPr>
        <p:spPr>
          <a:xfrm>
            <a:off x="129730" y="2240343"/>
            <a:ext cx="4332288" cy="2136983"/>
          </a:xfrm>
        </p:spPr>
        <p:txBody>
          <a:bodyPr/>
          <a:lstStyle/>
          <a:p>
            <a:pPr marL="0" indent="0" algn="ctr">
              <a:buNone/>
            </a:pPr>
            <a:r>
              <a:rPr lang="en-US" sz="2400" b="1">
                <a:latin typeface="Arial" panose="020B0604020202020204" pitchFamily="34" charset="0"/>
                <a:cs typeface="Arial" panose="020B0604020202020204" pitchFamily="34" charset="0"/>
              </a:rPr>
              <a:t>At recertification, a household in a floating Low HOME unit experiences an income increase that takes them from the Very-Low to Low Income category.  The proper course of action is:</a:t>
            </a:r>
          </a:p>
          <a:p>
            <a:pPr marL="0" indent="0" algn="ctr">
              <a:buNone/>
            </a:pPr>
            <a:endParaRPr lang="en-US" sz="2400" b="1"/>
          </a:p>
        </p:txBody>
      </p:sp>
      <p:sp>
        <p:nvSpPr>
          <p:cNvPr id="3" name="Text Placeholder 2">
            <a:extLst>
              <a:ext uri="{FF2B5EF4-FFF2-40B4-BE49-F238E27FC236}">
                <a16:creationId xmlns:a16="http://schemas.microsoft.com/office/drawing/2014/main" id="{11722EB6-9B9E-7B45-98E8-B0912B8D83CA}"/>
              </a:ext>
            </a:extLst>
          </p:cNvPr>
          <p:cNvSpPr>
            <a:spLocks noGrp="1"/>
          </p:cNvSpPr>
          <p:nvPr>
            <p:ph type="body" sz="quarter" idx="11"/>
          </p:nvPr>
        </p:nvSpPr>
        <p:spPr>
          <a:xfrm>
            <a:off x="7375525" y="1099829"/>
            <a:ext cx="4332288" cy="441187"/>
          </a:xfrm>
        </p:spPr>
        <p:txBody>
          <a:bodyPr/>
          <a:lstStyle/>
          <a:p>
            <a:r>
              <a:rPr lang="en-US" b="1"/>
              <a:t>To immediately re-designate the over-income unit as a High HOME unit</a:t>
            </a:r>
          </a:p>
          <a:p>
            <a:endParaRPr lang="en-US"/>
          </a:p>
        </p:txBody>
      </p:sp>
      <p:sp>
        <p:nvSpPr>
          <p:cNvPr id="4" name="Text Placeholder 3">
            <a:extLst>
              <a:ext uri="{FF2B5EF4-FFF2-40B4-BE49-F238E27FC236}">
                <a16:creationId xmlns:a16="http://schemas.microsoft.com/office/drawing/2014/main" id="{60D88FD6-E739-644F-BC8A-00A715705F77}"/>
              </a:ext>
            </a:extLst>
          </p:cNvPr>
          <p:cNvSpPr>
            <a:spLocks noGrp="1"/>
          </p:cNvSpPr>
          <p:nvPr>
            <p:ph type="body" sz="quarter" idx="12"/>
          </p:nvPr>
        </p:nvSpPr>
        <p:spPr>
          <a:xfrm>
            <a:off x="7365587" y="2374290"/>
            <a:ext cx="4332288" cy="441187"/>
          </a:xfrm>
        </p:spPr>
        <p:txBody>
          <a:bodyPr/>
          <a:lstStyle/>
          <a:p>
            <a:r>
              <a:rPr lang="en-US" b="1"/>
              <a:t>To rent the next available HOME-assisted unit as a Low HOME and then re-designate the over income unit as a High HOME unit</a:t>
            </a:r>
          </a:p>
          <a:p>
            <a:endParaRPr lang="en-US" b="1"/>
          </a:p>
        </p:txBody>
      </p:sp>
      <p:sp>
        <p:nvSpPr>
          <p:cNvPr id="5" name="Text Placeholder 4">
            <a:extLst>
              <a:ext uri="{FF2B5EF4-FFF2-40B4-BE49-F238E27FC236}">
                <a16:creationId xmlns:a16="http://schemas.microsoft.com/office/drawing/2014/main" id="{A06CCCCB-B101-B94F-A11B-9F6A4E654CB0}"/>
              </a:ext>
            </a:extLst>
          </p:cNvPr>
          <p:cNvSpPr>
            <a:spLocks noGrp="1"/>
          </p:cNvSpPr>
          <p:nvPr>
            <p:ph type="body" sz="quarter" idx="13"/>
          </p:nvPr>
        </p:nvSpPr>
        <p:spPr/>
        <p:txBody>
          <a:bodyPr/>
          <a:lstStyle/>
          <a:p>
            <a:r>
              <a:rPr lang="en-US" b="1"/>
              <a:t>To terminate the tenancy of the over-income household.</a:t>
            </a:r>
          </a:p>
          <a:p>
            <a:endParaRPr lang="en-US" b="1"/>
          </a:p>
        </p:txBody>
      </p:sp>
      <p:sp>
        <p:nvSpPr>
          <p:cNvPr id="6" name="Text Placeholder 5">
            <a:extLst>
              <a:ext uri="{FF2B5EF4-FFF2-40B4-BE49-F238E27FC236}">
                <a16:creationId xmlns:a16="http://schemas.microsoft.com/office/drawing/2014/main" id="{A8174E85-12BA-E941-8148-ED37879213C8}"/>
              </a:ext>
            </a:extLst>
          </p:cNvPr>
          <p:cNvSpPr>
            <a:spLocks noGrp="1"/>
          </p:cNvSpPr>
          <p:nvPr>
            <p:ph type="body" sz="quarter" idx="14"/>
          </p:nvPr>
        </p:nvSpPr>
        <p:spPr>
          <a:xfrm>
            <a:off x="7395405" y="5148236"/>
            <a:ext cx="4332288" cy="441187"/>
          </a:xfrm>
        </p:spPr>
        <p:txBody>
          <a:bodyPr/>
          <a:lstStyle/>
          <a:p>
            <a:r>
              <a:rPr lang="en-US" b="1"/>
              <a:t>To rent the next available High HOME unit as a Low HOME and then re-designate the over-income unit as a High Home unit.</a:t>
            </a:r>
          </a:p>
          <a:p>
            <a:endParaRPr lang="en-US" b="1"/>
          </a:p>
        </p:txBody>
      </p:sp>
    </p:spTree>
    <p:extLst>
      <p:ext uri="{BB962C8B-B14F-4D97-AF65-F5344CB8AC3E}">
        <p14:creationId xmlns:p14="http://schemas.microsoft.com/office/powerpoint/2010/main" val="10843681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77E5FF47-2A15-D643-8833-BC872AFE1CE8}"/>
              </a:ext>
            </a:extLst>
          </p:cNvPr>
          <p:cNvSpPr>
            <a:spLocks noGrp="1"/>
          </p:cNvSpPr>
          <p:nvPr>
            <p:ph type="body" sz="quarter" idx="10"/>
          </p:nvPr>
        </p:nvSpPr>
        <p:spPr>
          <a:xfrm>
            <a:off x="129730" y="2240343"/>
            <a:ext cx="4332288" cy="2136983"/>
          </a:xfrm>
        </p:spPr>
        <p:txBody>
          <a:bodyPr/>
          <a:lstStyle/>
          <a:p>
            <a:pPr marL="0" indent="0" algn="ctr">
              <a:buNone/>
            </a:pPr>
            <a:r>
              <a:rPr lang="en-US" sz="2400" b="1">
                <a:latin typeface="Arial" panose="020B0604020202020204" pitchFamily="34" charset="0"/>
                <a:cs typeface="Arial" panose="020B0604020202020204" pitchFamily="34" charset="0"/>
              </a:rPr>
              <a:t>At recertification, a household in a floating Low HOME unit experiences an income increase that takes them from the Very-Low to Low Income category.  The proper course of action is:</a:t>
            </a:r>
          </a:p>
          <a:p>
            <a:pPr marL="0" indent="0" algn="ctr">
              <a:buNone/>
            </a:pPr>
            <a:endParaRPr lang="en-US" sz="2400" b="1"/>
          </a:p>
        </p:txBody>
      </p:sp>
      <p:sp>
        <p:nvSpPr>
          <p:cNvPr id="13" name="Text Placeholder 2">
            <a:extLst>
              <a:ext uri="{FF2B5EF4-FFF2-40B4-BE49-F238E27FC236}">
                <a16:creationId xmlns:a16="http://schemas.microsoft.com/office/drawing/2014/main" id="{3D2FFFC8-1C19-8D4D-B16A-EAFFA9DCB368}"/>
              </a:ext>
            </a:extLst>
          </p:cNvPr>
          <p:cNvSpPr>
            <a:spLocks noGrp="1"/>
          </p:cNvSpPr>
          <p:nvPr>
            <p:ph type="body" sz="quarter" idx="11"/>
          </p:nvPr>
        </p:nvSpPr>
        <p:spPr>
          <a:xfrm>
            <a:off x="7375525" y="1099829"/>
            <a:ext cx="4332288" cy="441187"/>
          </a:xfrm>
        </p:spPr>
        <p:txBody>
          <a:bodyPr/>
          <a:lstStyle/>
          <a:p>
            <a:r>
              <a:rPr lang="en-US" b="1"/>
              <a:t>To immediately re-designate the over-income unit as a High HOME unit</a:t>
            </a:r>
          </a:p>
          <a:p>
            <a:endParaRPr lang="en-US"/>
          </a:p>
        </p:txBody>
      </p:sp>
      <p:sp>
        <p:nvSpPr>
          <p:cNvPr id="14" name="Text Placeholder 3">
            <a:extLst>
              <a:ext uri="{FF2B5EF4-FFF2-40B4-BE49-F238E27FC236}">
                <a16:creationId xmlns:a16="http://schemas.microsoft.com/office/drawing/2014/main" id="{101799BE-4623-9E49-8350-88298DF2D17C}"/>
              </a:ext>
            </a:extLst>
          </p:cNvPr>
          <p:cNvSpPr>
            <a:spLocks noGrp="1"/>
          </p:cNvSpPr>
          <p:nvPr>
            <p:ph type="body" sz="quarter" idx="12"/>
          </p:nvPr>
        </p:nvSpPr>
        <p:spPr>
          <a:xfrm>
            <a:off x="7365587" y="2374290"/>
            <a:ext cx="4332288" cy="441187"/>
          </a:xfrm>
        </p:spPr>
        <p:txBody>
          <a:bodyPr/>
          <a:lstStyle/>
          <a:p>
            <a:r>
              <a:rPr lang="en-US" b="1"/>
              <a:t>To rent the next available HOME-assisted unit as a Low HOME and then re-designate the over income unit as a High HOME unit</a:t>
            </a:r>
          </a:p>
          <a:p>
            <a:endParaRPr lang="en-US" b="1"/>
          </a:p>
        </p:txBody>
      </p:sp>
      <p:sp>
        <p:nvSpPr>
          <p:cNvPr id="15" name="Text Placeholder 4">
            <a:extLst>
              <a:ext uri="{FF2B5EF4-FFF2-40B4-BE49-F238E27FC236}">
                <a16:creationId xmlns:a16="http://schemas.microsoft.com/office/drawing/2014/main" id="{58B9BF36-316D-DB47-A0F5-4163A6AB9136}"/>
              </a:ext>
            </a:extLst>
          </p:cNvPr>
          <p:cNvSpPr>
            <a:spLocks noGrp="1"/>
          </p:cNvSpPr>
          <p:nvPr>
            <p:ph type="body" sz="quarter" idx="13"/>
          </p:nvPr>
        </p:nvSpPr>
        <p:spPr/>
        <p:txBody>
          <a:bodyPr/>
          <a:lstStyle/>
          <a:p>
            <a:r>
              <a:rPr lang="en-US" b="1"/>
              <a:t>To terminate the tenancy of the over-income household.</a:t>
            </a:r>
          </a:p>
          <a:p>
            <a:endParaRPr lang="en-US" b="1"/>
          </a:p>
        </p:txBody>
      </p:sp>
      <p:sp>
        <p:nvSpPr>
          <p:cNvPr id="16" name="Text Placeholder 5">
            <a:extLst>
              <a:ext uri="{FF2B5EF4-FFF2-40B4-BE49-F238E27FC236}">
                <a16:creationId xmlns:a16="http://schemas.microsoft.com/office/drawing/2014/main" id="{91EF9724-304F-9241-9701-CCDB6CEA079A}"/>
              </a:ext>
            </a:extLst>
          </p:cNvPr>
          <p:cNvSpPr>
            <a:spLocks noGrp="1"/>
          </p:cNvSpPr>
          <p:nvPr>
            <p:ph type="body" sz="quarter" idx="14"/>
          </p:nvPr>
        </p:nvSpPr>
        <p:spPr>
          <a:xfrm>
            <a:off x="7395405" y="5148236"/>
            <a:ext cx="4332288" cy="441187"/>
          </a:xfrm>
        </p:spPr>
        <p:txBody>
          <a:bodyPr/>
          <a:lstStyle/>
          <a:p>
            <a:r>
              <a:rPr lang="en-US" b="1">
                <a:solidFill>
                  <a:schemeClr val="tx1"/>
                </a:solidFill>
              </a:rPr>
              <a:t>To rent the next available High HOME unit as a Low HOME and then re-designate the over-income unit as a High Home unit.</a:t>
            </a:r>
          </a:p>
          <a:p>
            <a:endParaRPr lang="en-US" b="1">
              <a:solidFill>
                <a:schemeClr val="tx1"/>
              </a:solidFill>
            </a:endParaRPr>
          </a:p>
        </p:txBody>
      </p:sp>
    </p:spTree>
    <p:extLst>
      <p:ext uri="{BB962C8B-B14F-4D97-AF65-F5344CB8AC3E}">
        <p14:creationId xmlns:p14="http://schemas.microsoft.com/office/powerpoint/2010/main" val="438042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E243A35-92D7-064C-A7A5-6855E6F2D3C8}"/>
              </a:ext>
            </a:extLst>
          </p:cNvPr>
          <p:cNvSpPr>
            <a:spLocks noGrp="1"/>
          </p:cNvSpPr>
          <p:nvPr>
            <p:ph type="body" sz="quarter" idx="10"/>
          </p:nvPr>
        </p:nvSpPr>
        <p:spPr>
          <a:xfrm>
            <a:off x="4306985" y="1788446"/>
            <a:ext cx="6007447" cy="3001963"/>
          </a:xfrm>
        </p:spPr>
        <p:txBody>
          <a:bodyPr/>
          <a:lstStyle/>
          <a:p>
            <a:r>
              <a:rPr lang="en-US"/>
              <a:t>ANNUAL COMPLIANCE REVIEW</a:t>
            </a:r>
          </a:p>
        </p:txBody>
      </p:sp>
    </p:spTree>
    <p:extLst>
      <p:ext uri="{BB962C8B-B14F-4D97-AF65-F5344CB8AC3E}">
        <p14:creationId xmlns:p14="http://schemas.microsoft.com/office/powerpoint/2010/main" val="22268450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A100A-F4AA-0241-88EF-922DCD5612A6}"/>
              </a:ext>
            </a:extLst>
          </p:cNvPr>
          <p:cNvSpPr>
            <a:spLocks noGrp="1"/>
          </p:cNvSpPr>
          <p:nvPr>
            <p:ph type="title"/>
          </p:nvPr>
        </p:nvSpPr>
        <p:spPr/>
        <p:txBody>
          <a:bodyPr/>
          <a:lstStyle/>
          <a:p>
            <a:r>
              <a:rPr lang="en-US">
                <a:solidFill>
                  <a:schemeClr val="tx1"/>
                </a:solidFill>
              </a:rPr>
              <a:t>Annual Compliance Review</a:t>
            </a:r>
          </a:p>
        </p:txBody>
      </p:sp>
      <p:sp>
        <p:nvSpPr>
          <p:cNvPr id="3" name="Text Placeholder 2">
            <a:extLst>
              <a:ext uri="{FF2B5EF4-FFF2-40B4-BE49-F238E27FC236}">
                <a16:creationId xmlns:a16="http://schemas.microsoft.com/office/drawing/2014/main" id="{64E0C561-1BC6-2141-90D8-A061908FC4F9}"/>
              </a:ext>
            </a:extLst>
          </p:cNvPr>
          <p:cNvSpPr>
            <a:spLocks noGrp="1"/>
          </p:cNvSpPr>
          <p:nvPr>
            <p:ph type="body" sz="quarter" idx="10"/>
          </p:nvPr>
        </p:nvSpPr>
        <p:spPr>
          <a:xfrm>
            <a:off x="917575" y="1331913"/>
            <a:ext cx="9896729" cy="5187950"/>
          </a:xfrm>
        </p:spPr>
        <p:txBody>
          <a:bodyPr>
            <a:normAutofit/>
          </a:bodyPr>
          <a:lstStyle/>
          <a:p>
            <a:r>
              <a:rPr lang="en-US"/>
              <a:t>An onsite monitoring review will be conducted to review tenant record, inspect assisted units and observe actual program operations to ensure compliance with program rules.</a:t>
            </a:r>
          </a:p>
        </p:txBody>
      </p:sp>
    </p:spTree>
    <p:extLst>
      <p:ext uri="{BB962C8B-B14F-4D97-AF65-F5344CB8AC3E}">
        <p14:creationId xmlns:p14="http://schemas.microsoft.com/office/powerpoint/2010/main" val="3205341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Autofit/>
          </a:bodyPr>
          <a:lstStyle/>
          <a:p>
            <a:r>
              <a:rPr lang="en-US"/>
              <a:t>Tenant Certification</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1332103" y="2512518"/>
            <a:ext cx="3849497" cy="2097087"/>
          </a:xfrm>
        </p:spPr>
        <p:txBody>
          <a:bodyPr>
            <a:normAutofit/>
          </a:bodyPr>
          <a:lstStyle/>
          <a:p>
            <a:pPr marL="0" indent="0">
              <a:buNone/>
            </a:pPr>
            <a:r>
              <a:rPr lang="en-US" sz="2400" b="1">
                <a:solidFill>
                  <a:srgbClr val="009FDA"/>
                </a:solidFill>
              </a:rPr>
              <a:t>Section A: </a:t>
            </a:r>
            <a:br>
              <a:rPr lang="en-US" sz="2400" b="1">
                <a:solidFill>
                  <a:srgbClr val="009FDA"/>
                </a:solidFill>
              </a:rPr>
            </a:br>
            <a:r>
              <a:rPr lang="en-US" sz="2400">
                <a:solidFill>
                  <a:srgbClr val="009FDA"/>
                </a:solidFill>
              </a:rPr>
              <a:t>Tenant Eligibility</a:t>
            </a:r>
          </a:p>
          <a:p>
            <a:pPr marL="0" indent="0">
              <a:buNone/>
            </a:pPr>
            <a:r>
              <a:rPr lang="en-US" sz="2400" b="1"/>
              <a:t>Step 1- Screening: </a:t>
            </a:r>
            <a:r>
              <a:rPr lang="en-US" sz="2400"/>
              <a:t>Completing Application</a:t>
            </a:r>
          </a:p>
        </p:txBody>
      </p:sp>
      <p:grpSp>
        <p:nvGrpSpPr>
          <p:cNvPr id="22" name="Group 21">
            <a:extLst>
              <a:ext uri="{FF2B5EF4-FFF2-40B4-BE49-F238E27FC236}">
                <a16:creationId xmlns:a16="http://schemas.microsoft.com/office/drawing/2014/main" id="{A67E65A8-3EAD-B543-BC4E-C80D2A5CD974}"/>
              </a:ext>
            </a:extLst>
          </p:cNvPr>
          <p:cNvGrpSpPr/>
          <p:nvPr/>
        </p:nvGrpSpPr>
        <p:grpSpPr>
          <a:xfrm>
            <a:off x="5559552" y="1921257"/>
            <a:ext cx="5592804" cy="3718521"/>
            <a:chOff x="2129995" y="246031"/>
            <a:chExt cx="4884010" cy="4651438"/>
          </a:xfrm>
          <a:solidFill>
            <a:srgbClr val="79C632"/>
          </a:solidFill>
        </p:grpSpPr>
        <p:grpSp>
          <p:nvGrpSpPr>
            <p:cNvPr id="4" name="Group 3">
              <a:extLst>
                <a:ext uri="{FF2B5EF4-FFF2-40B4-BE49-F238E27FC236}">
                  <a16:creationId xmlns:a16="http://schemas.microsoft.com/office/drawing/2014/main" id="{FC68F80D-9C31-9845-A742-61955497CB42}"/>
                </a:ext>
              </a:extLst>
            </p:cNvPr>
            <p:cNvGrpSpPr/>
            <p:nvPr/>
          </p:nvGrpSpPr>
          <p:grpSpPr>
            <a:xfrm>
              <a:off x="2129995" y="246031"/>
              <a:ext cx="2325719" cy="1395431"/>
              <a:chOff x="596" y="616993"/>
              <a:chExt cx="2325719" cy="1395431"/>
            </a:xfrm>
            <a:grpFill/>
          </p:grpSpPr>
          <p:sp>
            <p:nvSpPr>
              <p:cNvPr id="20" name="Rectangle 19">
                <a:extLst>
                  <a:ext uri="{FF2B5EF4-FFF2-40B4-BE49-F238E27FC236}">
                    <a16:creationId xmlns:a16="http://schemas.microsoft.com/office/drawing/2014/main" id="{DABB030B-AC48-0044-A4BF-A3E0042901BE}"/>
                  </a:ext>
                </a:extLst>
              </p:cNvPr>
              <p:cNvSpPr/>
              <p:nvPr/>
            </p:nvSpPr>
            <p:spPr>
              <a:xfrm>
                <a:off x="596" y="616993"/>
                <a:ext cx="2325719" cy="1395431"/>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1" name="TextBox 20">
                <a:extLst>
                  <a:ext uri="{FF2B5EF4-FFF2-40B4-BE49-F238E27FC236}">
                    <a16:creationId xmlns:a16="http://schemas.microsoft.com/office/drawing/2014/main" id="{287DDD6E-9A2F-5143-B00E-0CE26BE81857}"/>
                  </a:ext>
                </a:extLst>
              </p:cNvPr>
              <p:cNvSpPr txBox="1"/>
              <p:nvPr/>
            </p:nvSpPr>
            <p:spPr>
              <a:xfrm>
                <a:off x="596" y="616993"/>
                <a:ext cx="2325719" cy="1395431"/>
              </a:xfrm>
              <a:prstGeom prst="rect">
                <a:avLst/>
              </a:prstGeom>
              <a:solidFill>
                <a:schemeClr val="bg1"/>
              </a:solid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1333" b="1">
                    <a:solidFill>
                      <a:schemeClr val="tx2"/>
                    </a:solidFill>
                    <a:latin typeface="Arial" panose="020B0604020202020204" pitchFamily="34" charset="0"/>
                    <a:cs typeface="Arial" panose="020B0604020202020204" pitchFamily="34" charset="0"/>
                  </a:rPr>
                  <a:t>No required form</a:t>
                </a:r>
              </a:p>
            </p:txBody>
          </p:sp>
        </p:grpSp>
        <p:grpSp>
          <p:nvGrpSpPr>
            <p:cNvPr id="5" name="Group 4">
              <a:extLst>
                <a:ext uri="{FF2B5EF4-FFF2-40B4-BE49-F238E27FC236}">
                  <a16:creationId xmlns:a16="http://schemas.microsoft.com/office/drawing/2014/main" id="{FB8E18E5-9E39-4942-93D4-7AE38E156EFF}"/>
                </a:ext>
              </a:extLst>
            </p:cNvPr>
            <p:cNvGrpSpPr/>
            <p:nvPr/>
          </p:nvGrpSpPr>
          <p:grpSpPr>
            <a:xfrm>
              <a:off x="4688286" y="246031"/>
              <a:ext cx="2325719" cy="1395431"/>
              <a:chOff x="2558887" y="616993"/>
              <a:chExt cx="2325719" cy="1395431"/>
            </a:xfrm>
            <a:grpFill/>
          </p:grpSpPr>
          <p:sp>
            <p:nvSpPr>
              <p:cNvPr id="18" name="Rectangle 17">
                <a:extLst>
                  <a:ext uri="{FF2B5EF4-FFF2-40B4-BE49-F238E27FC236}">
                    <a16:creationId xmlns:a16="http://schemas.microsoft.com/office/drawing/2014/main" id="{A67DD9DE-7D15-9142-83B3-3C5E697B6DE9}"/>
                  </a:ext>
                </a:extLst>
              </p:cNvPr>
              <p:cNvSpPr/>
              <p:nvPr/>
            </p:nvSpPr>
            <p:spPr>
              <a:xfrm>
                <a:off x="2558887" y="616993"/>
                <a:ext cx="2325719" cy="1395431"/>
              </a:xfrm>
              <a:prstGeom prst="rect">
                <a:avLst/>
              </a:prstGeom>
              <a:grpFill/>
            </p:spPr>
            <p:style>
              <a:lnRef idx="2">
                <a:schemeClr val="lt1">
                  <a:hueOff val="0"/>
                  <a:satOff val="0"/>
                  <a:lumOff val="0"/>
                  <a:alphaOff val="0"/>
                </a:schemeClr>
              </a:lnRef>
              <a:fillRef idx="1">
                <a:schemeClr val="accent2">
                  <a:hueOff val="-1076837"/>
                  <a:satOff val="2019"/>
                  <a:lumOff val="510"/>
                  <a:alphaOff val="0"/>
                </a:schemeClr>
              </a:fillRef>
              <a:effectRef idx="0">
                <a:schemeClr val="accent2">
                  <a:hueOff val="-1076837"/>
                  <a:satOff val="2019"/>
                  <a:lumOff val="510"/>
                  <a:alphaOff val="0"/>
                </a:schemeClr>
              </a:effectRef>
              <a:fontRef idx="minor">
                <a:schemeClr val="lt1"/>
              </a:fontRef>
            </p:style>
          </p:sp>
          <p:sp>
            <p:nvSpPr>
              <p:cNvPr id="19" name="TextBox 18">
                <a:extLst>
                  <a:ext uri="{FF2B5EF4-FFF2-40B4-BE49-F238E27FC236}">
                    <a16:creationId xmlns:a16="http://schemas.microsoft.com/office/drawing/2014/main" id="{2D613945-1282-8447-923A-C10E380B7190}"/>
                  </a:ext>
                </a:extLst>
              </p:cNvPr>
              <p:cNvSpPr txBox="1"/>
              <p:nvPr/>
            </p:nvSpPr>
            <p:spPr>
              <a:xfrm>
                <a:off x="2558887" y="616993"/>
                <a:ext cx="2325719" cy="1395431"/>
              </a:xfrm>
              <a:prstGeom prst="rect">
                <a:avLst/>
              </a:prstGeom>
              <a:solidFill>
                <a:schemeClr val="bg1"/>
              </a:solid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1333" b="1">
                    <a:solidFill>
                      <a:schemeClr val="tx2"/>
                    </a:solidFill>
                    <a:latin typeface="Arial" panose="020B0604020202020204" pitchFamily="34" charset="0"/>
                    <a:cs typeface="Arial" panose="020B0604020202020204" pitchFamily="34" charset="0"/>
                  </a:rPr>
                  <a:t>Form used must gather sufficient information about the household size, income,  and assets</a:t>
                </a:r>
              </a:p>
            </p:txBody>
          </p:sp>
        </p:grpSp>
        <p:grpSp>
          <p:nvGrpSpPr>
            <p:cNvPr id="6" name="Group 5">
              <a:extLst>
                <a:ext uri="{FF2B5EF4-FFF2-40B4-BE49-F238E27FC236}">
                  <a16:creationId xmlns:a16="http://schemas.microsoft.com/office/drawing/2014/main" id="{C8D64EF1-4368-4545-8190-A103FE0497F6}"/>
                </a:ext>
              </a:extLst>
            </p:cNvPr>
            <p:cNvGrpSpPr/>
            <p:nvPr/>
          </p:nvGrpSpPr>
          <p:grpSpPr>
            <a:xfrm>
              <a:off x="2129995" y="1874035"/>
              <a:ext cx="2325719" cy="1395431"/>
              <a:chOff x="596" y="2244997"/>
              <a:chExt cx="2325719" cy="1395431"/>
            </a:xfrm>
            <a:grpFill/>
          </p:grpSpPr>
          <p:sp>
            <p:nvSpPr>
              <p:cNvPr id="16" name="Rectangle 15">
                <a:extLst>
                  <a:ext uri="{FF2B5EF4-FFF2-40B4-BE49-F238E27FC236}">
                    <a16:creationId xmlns:a16="http://schemas.microsoft.com/office/drawing/2014/main" id="{4A7C5CD1-F258-314F-9D96-71860B897C7F}"/>
                  </a:ext>
                </a:extLst>
              </p:cNvPr>
              <p:cNvSpPr/>
              <p:nvPr/>
            </p:nvSpPr>
            <p:spPr>
              <a:xfrm>
                <a:off x="596" y="2244997"/>
                <a:ext cx="2325719" cy="1395431"/>
              </a:xfrm>
              <a:prstGeom prst="rect">
                <a:avLst/>
              </a:prstGeom>
              <a:grpFill/>
            </p:spPr>
            <p:style>
              <a:lnRef idx="2">
                <a:schemeClr val="lt1">
                  <a:hueOff val="0"/>
                  <a:satOff val="0"/>
                  <a:lumOff val="0"/>
                  <a:alphaOff val="0"/>
                </a:schemeClr>
              </a:lnRef>
              <a:fillRef idx="1">
                <a:schemeClr val="accent2">
                  <a:hueOff val="-2153673"/>
                  <a:satOff val="4038"/>
                  <a:lumOff val="1019"/>
                  <a:alphaOff val="0"/>
                </a:schemeClr>
              </a:fillRef>
              <a:effectRef idx="0">
                <a:schemeClr val="accent2">
                  <a:hueOff val="-2153673"/>
                  <a:satOff val="4038"/>
                  <a:lumOff val="1019"/>
                  <a:alphaOff val="0"/>
                </a:schemeClr>
              </a:effectRef>
              <a:fontRef idx="minor">
                <a:schemeClr val="lt1"/>
              </a:fontRef>
            </p:style>
          </p:sp>
          <p:sp>
            <p:nvSpPr>
              <p:cNvPr id="17" name="TextBox 16">
                <a:extLst>
                  <a:ext uri="{FF2B5EF4-FFF2-40B4-BE49-F238E27FC236}">
                    <a16:creationId xmlns:a16="http://schemas.microsoft.com/office/drawing/2014/main" id="{E85979AD-5EF9-3146-AB93-67D2E2511B13}"/>
                  </a:ext>
                </a:extLst>
              </p:cNvPr>
              <p:cNvSpPr txBox="1"/>
              <p:nvPr/>
            </p:nvSpPr>
            <p:spPr>
              <a:xfrm>
                <a:off x="596" y="2244997"/>
                <a:ext cx="2325719" cy="1395431"/>
              </a:xfrm>
              <a:prstGeom prst="rect">
                <a:avLst/>
              </a:prstGeom>
              <a:solidFill>
                <a:schemeClr val="bg1"/>
              </a:solid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1333" b="1">
                    <a:solidFill>
                      <a:schemeClr val="tx2"/>
                    </a:solidFill>
                    <a:latin typeface="Arial" panose="020B0604020202020204" pitchFamily="34" charset="0"/>
                    <a:cs typeface="Arial" panose="020B0604020202020204" pitchFamily="34" charset="0"/>
                  </a:rPr>
                  <a:t>City of Houston Applications-(contains basic acceptable data)</a:t>
                </a:r>
              </a:p>
            </p:txBody>
          </p:sp>
        </p:grpSp>
        <p:grpSp>
          <p:nvGrpSpPr>
            <p:cNvPr id="7" name="Group 6">
              <a:extLst>
                <a:ext uri="{FF2B5EF4-FFF2-40B4-BE49-F238E27FC236}">
                  <a16:creationId xmlns:a16="http://schemas.microsoft.com/office/drawing/2014/main" id="{A6503B8C-DC99-0A43-AF02-AFE9114AD1BC}"/>
                </a:ext>
              </a:extLst>
            </p:cNvPr>
            <p:cNvGrpSpPr/>
            <p:nvPr/>
          </p:nvGrpSpPr>
          <p:grpSpPr>
            <a:xfrm>
              <a:off x="4688286" y="1874035"/>
              <a:ext cx="2325719" cy="1395431"/>
              <a:chOff x="2558887" y="2244997"/>
              <a:chExt cx="2325719" cy="1395431"/>
            </a:xfrm>
            <a:grpFill/>
          </p:grpSpPr>
          <p:sp>
            <p:nvSpPr>
              <p:cNvPr id="14" name="Rectangle 13">
                <a:extLst>
                  <a:ext uri="{FF2B5EF4-FFF2-40B4-BE49-F238E27FC236}">
                    <a16:creationId xmlns:a16="http://schemas.microsoft.com/office/drawing/2014/main" id="{0BA8D8FB-7548-AA44-92B8-C313BF4F791D}"/>
                  </a:ext>
                </a:extLst>
              </p:cNvPr>
              <p:cNvSpPr/>
              <p:nvPr/>
            </p:nvSpPr>
            <p:spPr>
              <a:xfrm>
                <a:off x="2558887" y="2244997"/>
                <a:ext cx="2325719" cy="1395431"/>
              </a:xfrm>
              <a:prstGeom prst="rect">
                <a:avLst/>
              </a:prstGeom>
              <a:grpFill/>
            </p:spPr>
            <p:style>
              <a:lnRef idx="2">
                <a:schemeClr val="lt1">
                  <a:hueOff val="0"/>
                  <a:satOff val="0"/>
                  <a:lumOff val="0"/>
                  <a:alphaOff val="0"/>
                </a:schemeClr>
              </a:lnRef>
              <a:fillRef idx="1">
                <a:schemeClr val="accent2">
                  <a:hueOff val="-3230510"/>
                  <a:satOff val="6057"/>
                  <a:lumOff val="1529"/>
                  <a:alphaOff val="0"/>
                </a:schemeClr>
              </a:fillRef>
              <a:effectRef idx="0">
                <a:schemeClr val="accent2">
                  <a:hueOff val="-3230510"/>
                  <a:satOff val="6057"/>
                  <a:lumOff val="1529"/>
                  <a:alphaOff val="0"/>
                </a:schemeClr>
              </a:effectRef>
              <a:fontRef idx="minor">
                <a:schemeClr val="lt1"/>
              </a:fontRef>
            </p:style>
          </p:sp>
          <p:sp>
            <p:nvSpPr>
              <p:cNvPr id="15" name="TextBox 14">
                <a:extLst>
                  <a:ext uri="{FF2B5EF4-FFF2-40B4-BE49-F238E27FC236}">
                    <a16:creationId xmlns:a16="http://schemas.microsoft.com/office/drawing/2014/main" id="{9718725A-AFBA-E246-A10E-41280A676880}"/>
                  </a:ext>
                </a:extLst>
              </p:cNvPr>
              <p:cNvSpPr txBox="1"/>
              <p:nvPr/>
            </p:nvSpPr>
            <p:spPr>
              <a:xfrm>
                <a:off x="2558887" y="2244997"/>
                <a:ext cx="2325719" cy="1395431"/>
              </a:xfrm>
              <a:prstGeom prst="rect">
                <a:avLst/>
              </a:prstGeom>
              <a:solidFill>
                <a:schemeClr val="bg1"/>
              </a:solid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1333" b="1">
                    <a:solidFill>
                      <a:schemeClr val="tx2"/>
                    </a:solidFill>
                    <a:latin typeface="Arial" panose="020B0604020202020204" pitchFamily="34" charset="0"/>
                    <a:cs typeface="Arial" panose="020B0604020202020204" pitchFamily="34" charset="0"/>
                  </a:rPr>
                  <a:t>HUD and TDHCA applications are also accepted</a:t>
                </a:r>
              </a:p>
            </p:txBody>
          </p:sp>
        </p:grpSp>
        <p:grpSp>
          <p:nvGrpSpPr>
            <p:cNvPr id="8" name="Group 7">
              <a:extLst>
                <a:ext uri="{FF2B5EF4-FFF2-40B4-BE49-F238E27FC236}">
                  <a16:creationId xmlns:a16="http://schemas.microsoft.com/office/drawing/2014/main" id="{AF45443E-0606-7F47-9F73-C188E90EF9DD}"/>
                </a:ext>
              </a:extLst>
            </p:cNvPr>
            <p:cNvGrpSpPr/>
            <p:nvPr/>
          </p:nvGrpSpPr>
          <p:grpSpPr>
            <a:xfrm>
              <a:off x="2129995" y="3502038"/>
              <a:ext cx="2325719" cy="1395431"/>
              <a:chOff x="596" y="3873000"/>
              <a:chExt cx="2325719" cy="1395431"/>
            </a:xfrm>
            <a:grpFill/>
          </p:grpSpPr>
          <p:sp>
            <p:nvSpPr>
              <p:cNvPr id="12" name="Rectangle 11">
                <a:extLst>
                  <a:ext uri="{FF2B5EF4-FFF2-40B4-BE49-F238E27FC236}">
                    <a16:creationId xmlns:a16="http://schemas.microsoft.com/office/drawing/2014/main" id="{78FD0434-3A7D-1444-95FD-AA43D06D58A7}"/>
                  </a:ext>
                </a:extLst>
              </p:cNvPr>
              <p:cNvSpPr/>
              <p:nvPr/>
            </p:nvSpPr>
            <p:spPr>
              <a:xfrm>
                <a:off x="596" y="3873000"/>
                <a:ext cx="2325719" cy="1395431"/>
              </a:xfrm>
              <a:prstGeom prst="rect">
                <a:avLst/>
              </a:prstGeom>
              <a:grpFill/>
            </p:spPr>
            <p:style>
              <a:lnRef idx="2">
                <a:schemeClr val="lt1">
                  <a:hueOff val="0"/>
                  <a:satOff val="0"/>
                  <a:lumOff val="0"/>
                  <a:alphaOff val="0"/>
                </a:schemeClr>
              </a:lnRef>
              <a:fillRef idx="1">
                <a:schemeClr val="accent2">
                  <a:hueOff val="-4307347"/>
                  <a:satOff val="8076"/>
                  <a:lumOff val="2038"/>
                  <a:alphaOff val="0"/>
                </a:schemeClr>
              </a:fillRef>
              <a:effectRef idx="0">
                <a:schemeClr val="accent2">
                  <a:hueOff val="-4307347"/>
                  <a:satOff val="8076"/>
                  <a:lumOff val="2038"/>
                  <a:alphaOff val="0"/>
                </a:schemeClr>
              </a:effectRef>
              <a:fontRef idx="minor">
                <a:schemeClr val="lt1"/>
              </a:fontRef>
            </p:style>
          </p:sp>
          <p:sp>
            <p:nvSpPr>
              <p:cNvPr id="13" name="TextBox 12">
                <a:extLst>
                  <a:ext uri="{FF2B5EF4-FFF2-40B4-BE49-F238E27FC236}">
                    <a16:creationId xmlns:a16="http://schemas.microsoft.com/office/drawing/2014/main" id="{5721698C-C353-6244-96CB-81C268C703DB}"/>
                  </a:ext>
                </a:extLst>
              </p:cNvPr>
              <p:cNvSpPr txBox="1"/>
              <p:nvPr/>
            </p:nvSpPr>
            <p:spPr>
              <a:xfrm>
                <a:off x="596" y="3873000"/>
                <a:ext cx="2325719" cy="1395431"/>
              </a:xfrm>
              <a:prstGeom prst="rect">
                <a:avLst/>
              </a:prstGeom>
              <a:solidFill>
                <a:schemeClr val="bg1"/>
              </a:solid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1333" b="1">
                    <a:solidFill>
                      <a:schemeClr val="tx2"/>
                    </a:solidFill>
                    <a:latin typeface="Arial" panose="020B0604020202020204" pitchFamily="34" charset="0"/>
                    <a:cs typeface="Arial" panose="020B0604020202020204" pitchFamily="34" charset="0"/>
                  </a:rPr>
                  <a:t>Conventional TAA rental application will not gather sufficient information</a:t>
                </a:r>
              </a:p>
            </p:txBody>
          </p:sp>
        </p:grpSp>
        <p:grpSp>
          <p:nvGrpSpPr>
            <p:cNvPr id="9" name="Group 8">
              <a:extLst>
                <a:ext uri="{FF2B5EF4-FFF2-40B4-BE49-F238E27FC236}">
                  <a16:creationId xmlns:a16="http://schemas.microsoft.com/office/drawing/2014/main" id="{F09866DA-2983-A44B-AB5F-D219B5141302}"/>
                </a:ext>
              </a:extLst>
            </p:cNvPr>
            <p:cNvGrpSpPr/>
            <p:nvPr/>
          </p:nvGrpSpPr>
          <p:grpSpPr>
            <a:xfrm>
              <a:off x="4688286" y="3502038"/>
              <a:ext cx="2325719" cy="1395431"/>
              <a:chOff x="2558887" y="3873000"/>
              <a:chExt cx="2325719" cy="1395431"/>
            </a:xfrm>
            <a:grpFill/>
          </p:grpSpPr>
          <p:sp>
            <p:nvSpPr>
              <p:cNvPr id="10" name="Rectangle 9">
                <a:extLst>
                  <a:ext uri="{FF2B5EF4-FFF2-40B4-BE49-F238E27FC236}">
                    <a16:creationId xmlns:a16="http://schemas.microsoft.com/office/drawing/2014/main" id="{E15ACB35-A859-AB44-B444-DD499D55E641}"/>
                  </a:ext>
                </a:extLst>
              </p:cNvPr>
              <p:cNvSpPr/>
              <p:nvPr/>
            </p:nvSpPr>
            <p:spPr>
              <a:xfrm>
                <a:off x="2558887" y="3873000"/>
                <a:ext cx="2325719" cy="1395431"/>
              </a:xfrm>
              <a:prstGeom prst="rect">
                <a:avLst/>
              </a:prstGeom>
              <a:grpFill/>
            </p:spPr>
            <p:style>
              <a:lnRef idx="2">
                <a:schemeClr val="lt1">
                  <a:hueOff val="0"/>
                  <a:satOff val="0"/>
                  <a:lumOff val="0"/>
                  <a:alphaOff val="0"/>
                </a:schemeClr>
              </a:lnRef>
              <a:fillRef idx="1">
                <a:schemeClr val="accent2">
                  <a:hueOff val="-5384184"/>
                  <a:satOff val="10095"/>
                  <a:lumOff val="2548"/>
                  <a:alphaOff val="0"/>
                </a:schemeClr>
              </a:fillRef>
              <a:effectRef idx="0">
                <a:schemeClr val="accent2">
                  <a:hueOff val="-5384184"/>
                  <a:satOff val="10095"/>
                  <a:lumOff val="2548"/>
                  <a:alphaOff val="0"/>
                </a:schemeClr>
              </a:effectRef>
              <a:fontRef idx="minor">
                <a:schemeClr val="lt1"/>
              </a:fontRef>
            </p:style>
          </p:sp>
          <p:sp>
            <p:nvSpPr>
              <p:cNvPr id="11" name="TextBox 10">
                <a:extLst>
                  <a:ext uri="{FF2B5EF4-FFF2-40B4-BE49-F238E27FC236}">
                    <a16:creationId xmlns:a16="http://schemas.microsoft.com/office/drawing/2014/main" id="{3FF7C246-11C0-194F-B06F-1A857C268E07}"/>
                  </a:ext>
                </a:extLst>
              </p:cNvPr>
              <p:cNvSpPr txBox="1"/>
              <p:nvPr/>
            </p:nvSpPr>
            <p:spPr>
              <a:xfrm>
                <a:off x="2558887" y="3873000"/>
                <a:ext cx="2325719" cy="1395431"/>
              </a:xfrm>
              <a:prstGeom prst="rect">
                <a:avLst/>
              </a:prstGeom>
              <a:solidFill>
                <a:schemeClr val="bg1"/>
              </a:solid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1333" b="1">
                    <a:solidFill>
                      <a:schemeClr val="tx2"/>
                    </a:solidFill>
                    <a:latin typeface="Arial" panose="020B0604020202020204" pitchFamily="34" charset="0"/>
                    <a:cs typeface="Arial" panose="020B0604020202020204" pitchFamily="34" charset="0"/>
                  </a:rPr>
                  <a:t>If using a TAA application, also use a TAA Supplemental  Application </a:t>
                </a:r>
              </a:p>
            </p:txBody>
          </p:sp>
        </p:grpSp>
      </p:grpSp>
    </p:spTree>
    <p:extLst>
      <p:ext uri="{BB962C8B-B14F-4D97-AF65-F5344CB8AC3E}">
        <p14:creationId xmlns:p14="http://schemas.microsoft.com/office/powerpoint/2010/main" val="3019075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A100A-F4AA-0241-88EF-922DCD5612A6}"/>
              </a:ext>
            </a:extLst>
          </p:cNvPr>
          <p:cNvSpPr>
            <a:spLocks noGrp="1"/>
          </p:cNvSpPr>
          <p:nvPr>
            <p:ph type="title"/>
          </p:nvPr>
        </p:nvSpPr>
        <p:spPr>
          <a:xfrm>
            <a:off x="688975" y="849578"/>
            <a:ext cx="8633791" cy="590264"/>
          </a:xfrm>
        </p:spPr>
        <p:txBody>
          <a:bodyPr/>
          <a:lstStyle/>
          <a:p>
            <a:r>
              <a:rPr lang="en-US">
                <a:solidFill>
                  <a:schemeClr val="tx1"/>
                </a:solidFill>
              </a:rPr>
              <a:t>Review Assessment</a:t>
            </a:r>
          </a:p>
        </p:txBody>
      </p:sp>
      <p:sp>
        <p:nvSpPr>
          <p:cNvPr id="3" name="Text Placeholder 2">
            <a:extLst>
              <a:ext uri="{FF2B5EF4-FFF2-40B4-BE49-F238E27FC236}">
                <a16:creationId xmlns:a16="http://schemas.microsoft.com/office/drawing/2014/main" id="{64E0C561-1BC6-2141-90D8-A061908FC4F9}"/>
              </a:ext>
            </a:extLst>
          </p:cNvPr>
          <p:cNvSpPr>
            <a:spLocks noGrp="1"/>
          </p:cNvSpPr>
          <p:nvPr>
            <p:ph type="body" sz="quarter" idx="10"/>
          </p:nvPr>
        </p:nvSpPr>
        <p:spPr/>
        <p:txBody>
          <a:bodyPr>
            <a:normAutofit/>
          </a:bodyPr>
          <a:lstStyle/>
          <a:p>
            <a:pPr marL="0" indent="0">
              <a:buNone/>
            </a:pPr>
            <a:r>
              <a:rPr lang="en-US" b="1"/>
              <a:t>The following records will be reviewed for compliance with ongoing income targeting and affordability requirements during an onsite monitoring review:  </a:t>
            </a:r>
            <a:br>
              <a:rPr lang="en-US" b="1"/>
            </a:br>
            <a:endParaRPr lang="en-US"/>
          </a:p>
          <a:p>
            <a:r>
              <a:rPr lang="en-US"/>
              <a:t>Tenant Files;</a:t>
            </a:r>
          </a:p>
          <a:p>
            <a:r>
              <a:rPr lang="en-US"/>
              <a:t>Occupancy Reports</a:t>
            </a:r>
          </a:p>
          <a:p>
            <a:r>
              <a:rPr lang="en-US"/>
              <a:t>Affirmative Marketing Material (Notes, Meeting Dates, Sites, Flyers); </a:t>
            </a:r>
          </a:p>
          <a:p>
            <a:r>
              <a:rPr lang="en-US"/>
              <a:t>Tenant Selection Plan; </a:t>
            </a:r>
          </a:p>
          <a:p>
            <a:r>
              <a:rPr lang="en-US"/>
              <a:t>Waiting List; </a:t>
            </a:r>
          </a:p>
          <a:p>
            <a:r>
              <a:rPr lang="en-US"/>
              <a:t>NTV/Eviction Letters; Refusal Rejection Letters; </a:t>
            </a:r>
          </a:p>
          <a:p>
            <a:r>
              <a:rPr lang="en-US"/>
              <a:t>30 Day Rent Increase; </a:t>
            </a:r>
          </a:p>
          <a:p>
            <a:r>
              <a:rPr lang="en-US"/>
              <a:t>Fair Housing Requirements</a:t>
            </a:r>
          </a:p>
        </p:txBody>
      </p:sp>
    </p:spTree>
    <p:extLst>
      <p:ext uri="{BB962C8B-B14F-4D97-AF65-F5344CB8AC3E}">
        <p14:creationId xmlns:p14="http://schemas.microsoft.com/office/powerpoint/2010/main" val="1676863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46BE3D-FDCF-454E-BFAF-A7D81D03C6A9}"/>
              </a:ext>
            </a:extLst>
          </p:cNvPr>
          <p:cNvSpPr>
            <a:spLocks noGrp="1"/>
          </p:cNvSpPr>
          <p:nvPr>
            <p:ph type="body" sz="quarter" idx="10"/>
          </p:nvPr>
        </p:nvSpPr>
        <p:spPr>
          <a:xfrm>
            <a:off x="4875683" y="2309950"/>
            <a:ext cx="4892675" cy="3001963"/>
          </a:xfrm>
        </p:spPr>
        <p:txBody>
          <a:bodyPr/>
          <a:lstStyle/>
          <a:p>
            <a:r>
              <a:rPr lang="en-US"/>
              <a:t>FORMS &amp; REPORTING</a:t>
            </a:r>
          </a:p>
        </p:txBody>
      </p:sp>
    </p:spTree>
    <p:extLst>
      <p:ext uri="{BB962C8B-B14F-4D97-AF65-F5344CB8AC3E}">
        <p14:creationId xmlns:p14="http://schemas.microsoft.com/office/powerpoint/2010/main" val="24710531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A764C-3B15-E54B-B2C3-FD0616CAEBAF}"/>
              </a:ext>
            </a:extLst>
          </p:cNvPr>
          <p:cNvSpPr>
            <a:spLocks noGrp="1"/>
          </p:cNvSpPr>
          <p:nvPr>
            <p:ph type="title"/>
          </p:nvPr>
        </p:nvSpPr>
        <p:spPr>
          <a:xfrm>
            <a:off x="688975" y="775836"/>
            <a:ext cx="8633791" cy="590264"/>
          </a:xfrm>
        </p:spPr>
        <p:txBody>
          <a:bodyPr/>
          <a:lstStyle/>
          <a:p>
            <a:r>
              <a:rPr lang="en-US">
                <a:solidFill>
                  <a:schemeClr val="tx1"/>
                </a:solidFill>
              </a:rPr>
              <a:t>Form(s)</a:t>
            </a:r>
          </a:p>
        </p:txBody>
      </p:sp>
      <p:sp>
        <p:nvSpPr>
          <p:cNvPr id="3" name="Text Placeholder 2">
            <a:extLst>
              <a:ext uri="{FF2B5EF4-FFF2-40B4-BE49-F238E27FC236}">
                <a16:creationId xmlns:a16="http://schemas.microsoft.com/office/drawing/2014/main" id="{D88AE88E-46FF-A24F-8754-EB42D75F70E0}"/>
              </a:ext>
            </a:extLst>
          </p:cNvPr>
          <p:cNvSpPr>
            <a:spLocks noGrp="1"/>
          </p:cNvSpPr>
          <p:nvPr>
            <p:ph type="body" sz="quarter" idx="10"/>
          </p:nvPr>
        </p:nvSpPr>
        <p:spPr/>
        <p:txBody>
          <a:bodyPr>
            <a:normAutofit/>
          </a:bodyPr>
          <a:lstStyle/>
          <a:p>
            <a:pPr marL="0" indent="0">
              <a:buNone/>
            </a:pPr>
            <a:r>
              <a:rPr lang="en-US"/>
              <a:t>To access City of Houston forms visit:</a:t>
            </a:r>
          </a:p>
          <a:p>
            <a:endParaRPr lang="en-US"/>
          </a:p>
          <a:p>
            <a:r>
              <a:rPr lang="en-US" b="1">
                <a:hlinkClick r:id="rId2"/>
              </a:rPr>
              <a:t>https://houstontx.gov/housing/multifamily.html#property</a:t>
            </a:r>
            <a:r>
              <a:rPr lang="en-US" b="1"/>
              <a:t> </a:t>
            </a:r>
          </a:p>
          <a:p>
            <a:r>
              <a:rPr lang="en-US"/>
              <a:t>File Set Up: Files should be organized in an efficient and simple manner. </a:t>
            </a:r>
          </a:p>
          <a:p>
            <a:endParaRPr lang="en-US"/>
          </a:p>
          <a:p>
            <a:endParaRPr lang="en-US"/>
          </a:p>
        </p:txBody>
      </p:sp>
    </p:spTree>
    <p:extLst>
      <p:ext uri="{BB962C8B-B14F-4D97-AF65-F5344CB8AC3E}">
        <p14:creationId xmlns:p14="http://schemas.microsoft.com/office/powerpoint/2010/main" val="32105365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A764C-3B15-E54B-B2C3-FD0616CAEBAF}"/>
              </a:ext>
            </a:extLst>
          </p:cNvPr>
          <p:cNvSpPr>
            <a:spLocks noGrp="1"/>
          </p:cNvSpPr>
          <p:nvPr>
            <p:ph type="title"/>
          </p:nvPr>
        </p:nvSpPr>
        <p:spPr>
          <a:xfrm>
            <a:off x="689113" y="683172"/>
            <a:ext cx="8633791" cy="590264"/>
          </a:xfrm>
        </p:spPr>
        <p:txBody>
          <a:bodyPr/>
          <a:lstStyle/>
          <a:p>
            <a:r>
              <a:rPr lang="en-US">
                <a:solidFill>
                  <a:schemeClr val="tx1"/>
                </a:solidFill>
              </a:rPr>
              <a:t>Reporting</a:t>
            </a:r>
          </a:p>
        </p:txBody>
      </p:sp>
      <p:graphicFrame>
        <p:nvGraphicFramePr>
          <p:cNvPr id="7" name="Table 6">
            <a:extLst>
              <a:ext uri="{FF2B5EF4-FFF2-40B4-BE49-F238E27FC236}">
                <a16:creationId xmlns:a16="http://schemas.microsoft.com/office/drawing/2014/main" id="{0CADB24A-5A7C-6B4B-A70C-B23F28CA4E38}"/>
              </a:ext>
            </a:extLst>
          </p:cNvPr>
          <p:cNvGraphicFramePr>
            <a:graphicFrameLocks noGrp="1"/>
          </p:cNvGraphicFramePr>
          <p:nvPr>
            <p:extLst>
              <p:ext uri="{D42A27DB-BD31-4B8C-83A1-F6EECF244321}">
                <p14:modId xmlns:p14="http://schemas.microsoft.com/office/powerpoint/2010/main" val="4067639551"/>
              </p:ext>
            </p:extLst>
          </p:nvPr>
        </p:nvGraphicFramePr>
        <p:xfrm>
          <a:off x="792482" y="1802780"/>
          <a:ext cx="4978399" cy="3813818"/>
        </p:xfrm>
        <a:graphic>
          <a:graphicData uri="http://schemas.openxmlformats.org/drawingml/2006/table">
            <a:tbl>
              <a:tblPr firstRow="1" bandRow="1">
                <a:tableStyleId>{793D81CF-94F2-401A-BA57-92F5A7B2D0C5}</a:tableStyleId>
              </a:tblPr>
              <a:tblGrid>
                <a:gridCol w="1828799">
                  <a:extLst>
                    <a:ext uri="{9D8B030D-6E8A-4147-A177-3AD203B41FA5}">
                      <a16:colId xmlns:a16="http://schemas.microsoft.com/office/drawing/2014/main" val="4142376095"/>
                    </a:ext>
                  </a:extLst>
                </a:gridCol>
                <a:gridCol w="3149600">
                  <a:extLst>
                    <a:ext uri="{9D8B030D-6E8A-4147-A177-3AD203B41FA5}">
                      <a16:colId xmlns:a16="http://schemas.microsoft.com/office/drawing/2014/main" val="3693584861"/>
                    </a:ext>
                  </a:extLst>
                </a:gridCol>
              </a:tblGrid>
              <a:tr h="766419">
                <a:tc>
                  <a:txBody>
                    <a:bodyPr/>
                    <a:lstStyle/>
                    <a:p>
                      <a:pPr algn="l"/>
                      <a:r>
                        <a:rPr lang="en-US" sz="1900">
                          <a:solidFill>
                            <a:schemeClr val="tx2"/>
                          </a:solidFill>
                        </a:rPr>
                        <a:t>Due Date</a:t>
                      </a:r>
                      <a:endParaRPr lang="en-US" sz="1900">
                        <a:solidFill>
                          <a:schemeClr val="tx2"/>
                        </a:solidFill>
                        <a:latin typeface="Arial" panose="020B0604020202020204" pitchFamily="34" charset="0"/>
                        <a:cs typeface="Arial" panose="020B0604020202020204" pitchFamily="34" charset="0"/>
                      </a:endParaRPr>
                    </a:p>
                  </a:txBody>
                  <a:tcPr marL="401615" marR="240969" marT="240969" marB="24096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900">
                          <a:solidFill>
                            <a:schemeClr val="tx2"/>
                          </a:solidFill>
                        </a:rPr>
                        <a:t>Reporting Period</a:t>
                      </a:r>
                      <a:endParaRPr lang="en-US" sz="1900">
                        <a:solidFill>
                          <a:schemeClr val="tx2"/>
                        </a:solidFill>
                        <a:latin typeface="Arial" panose="020B0604020202020204" pitchFamily="34" charset="0"/>
                        <a:cs typeface="Arial" panose="020B0604020202020204" pitchFamily="34" charset="0"/>
                      </a:endParaRPr>
                    </a:p>
                  </a:txBody>
                  <a:tcPr marL="401615" marR="240969" marT="240969" marB="24096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92315010"/>
                  </a:ext>
                </a:extLst>
              </a:tr>
              <a:tr h="641200">
                <a:tc>
                  <a:txBody>
                    <a:bodyPr/>
                    <a:lstStyle/>
                    <a:p>
                      <a:pPr algn="l"/>
                      <a:r>
                        <a:rPr lang="en-US" sz="1500" b="1">
                          <a:solidFill>
                            <a:schemeClr val="bg1"/>
                          </a:solidFill>
                        </a:rPr>
                        <a:t>October 15</a:t>
                      </a:r>
                      <a:endParaRPr lang="en-US" sz="1500" b="1">
                        <a:solidFill>
                          <a:schemeClr val="bg1"/>
                        </a:solidFill>
                        <a:latin typeface="Arial" panose="020B0604020202020204" pitchFamily="34" charset="0"/>
                        <a:cs typeface="Arial" panose="020B0604020202020204" pitchFamily="34" charset="0"/>
                      </a:endParaRPr>
                    </a:p>
                  </a:txBody>
                  <a:tcPr marL="401615" marR="208840" marT="208840" marB="2088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l"/>
                      <a:r>
                        <a:rPr lang="en-US" sz="1500" b="1">
                          <a:solidFill>
                            <a:schemeClr val="bg1"/>
                          </a:solidFill>
                        </a:rPr>
                        <a:t>September 1 to September 30</a:t>
                      </a:r>
                      <a:endParaRPr lang="en-US" sz="1500" b="1">
                        <a:solidFill>
                          <a:schemeClr val="bg1"/>
                        </a:solidFill>
                        <a:latin typeface="Arial" panose="020B0604020202020204" pitchFamily="34" charset="0"/>
                        <a:cs typeface="Arial" panose="020B0604020202020204" pitchFamily="34" charset="0"/>
                      </a:endParaRPr>
                    </a:p>
                  </a:txBody>
                  <a:tcPr marL="401615" marR="208840" marT="208840" marB="2088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4055660627"/>
                  </a:ext>
                </a:extLst>
              </a:tr>
              <a:tr h="641200">
                <a:tc>
                  <a:txBody>
                    <a:bodyPr/>
                    <a:lstStyle/>
                    <a:p>
                      <a:pPr algn="l"/>
                      <a:r>
                        <a:rPr lang="en-US" sz="1500" b="1">
                          <a:solidFill>
                            <a:schemeClr val="bg1"/>
                          </a:solidFill>
                        </a:rPr>
                        <a:t>January 15</a:t>
                      </a:r>
                      <a:endParaRPr lang="en-US" sz="1500" b="1">
                        <a:solidFill>
                          <a:schemeClr val="bg1"/>
                        </a:solidFill>
                        <a:latin typeface="Arial" panose="020B0604020202020204" pitchFamily="34" charset="0"/>
                        <a:cs typeface="Arial" panose="020B0604020202020204" pitchFamily="34" charset="0"/>
                      </a:endParaRPr>
                    </a:p>
                  </a:txBody>
                  <a:tcPr marL="401615" marR="208840" marT="208840" marB="2088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500" b="1">
                          <a:solidFill>
                            <a:schemeClr val="bg1"/>
                          </a:solidFill>
                        </a:rPr>
                        <a:t>December 1 to December 31</a:t>
                      </a:r>
                      <a:endParaRPr lang="en-US" sz="1500" b="1">
                        <a:solidFill>
                          <a:schemeClr val="bg1"/>
                        </a:solidFill>
                        <a:latin typeface="Arial" panose="020B0604020202020204" pitchFamily="34" charset="0"/>
                        <a:cs typeface="Arial" panose="020B0604020202020204" pitchFamily="34" charset="0"/>
                      </a:endParaRPr>
                    </a:p>
                  </a:txBody>
                  <a:tcPr marL="401615" marR="208840" marT="208840" marB="2088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14405480"/>
                  </a:ext>
                </a:extLst>
              </a:tr>
              <a:tr h="641200">
                <a:tc>
                  <a:txBody>
                    <a:bodyPr/>
                    <a:lstStyle/>
                    <a:p>
                      <a:pPr algn="l"/>
                      <a:r>
                        <a:rPr lang="en-US" sz="1500" b="1">
                          <a:solidFill>
                            <a:schemeClr val="bg1"/>
                          </a:solidFill>
                        </a:rPr>
                        <a:t>April 15</a:t>
                      </a:r>
                      <a:endParaRPr lang="en-US" sz="1500" b="1">
                        <a:solidFill>
                          <a:schemeClr val="bg1"/>
                        </a:solidFill>
                        <a:latin typeface="Arial" panose="020B0604020202020204" pitchFamily="34" charset="0"/>
                        <a:cs typeface="Arial" panose="020B0604020202020204" pitchFamily="34" charset="0"/>
                      </a:endParaRPr>
                    </a:p>
                  </a:txBody>
                  <a:tcPr marL="401615" marR="208840" marT="208840" marB="2088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l"/>
                      <a:r>
                        <a:rPr lang="en-US" sz="1500" b="1">
                          <a:solidFill>
                            <a:schemeClr val="bg1"/>
                          </a:solidFill>
                        </a:rPr>
                        <a:t>March 1 to March 31</a:t>
                      </a:r>
                      <a:endParaRPr lang="en-US" sz="1500" b="1">
                        <a:solidFill>
                          <a:schemeClr val="bg1"/>
                        </a:solidFill>
                        <a:latin typeface="Arial" panose="020B0604020202020204" pitchFamily="34" charset="0"/>
                        <a:cs typeface="Arial" panose="020B0604020202020204" pitchFamily="34" charset="0"/>
                      </a:endParaRPr>
                    </a:p>
                  </a:txBody>
                  <a:tcPr marL="401615" marR="208840" marT="208840" marB="2088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4099106723"/>
                  </a:ext>
                </a:extLst>
              </a:tr>
              <a:tr h="641200">
                <a:tc>
                  <a:txBody>
                    <a:bodyPr/>
                    <a:lstStyle/>
                    <a:p>
                      <a:pPr algn="l"/>
                      <a:r>
                        <a:rPr lang="en-US" sz="1500" b="1">
                          <a:solidFill>
                            <a:schemeClr val="bg1"/>
                          </a:solidFill>
                        </a:rPr>
                        <a:t>July 15</a:t>
                      </a:r>
                      <a:endParaRPr lang="en-US" sz="1500" b="1">
                        <a:solidFill>
                          <a:schemeClr val="bg1"/>
                        </a:solidFill>
                        <a:latin typeface="Arial" panose="020B0604020202020204" pitchFamily="34" charset="0"/>
                        <a:cs typeface="Arial" panose="020B0604020202020204" pitchFamily="34" charset="0"/>
                      </a:endParaRPr>
                    </a:p>
                  </a:txBody>
                  <a:tcPr marL="401615" marR="208840" marT="208840" marB="2088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500" b="1">
                          <a:solidFill>
                            <a:schemeClr val="bg1"/>
                          </a:solidFill>
                        </a:rPr>
                        <a:t>June 1 to June 30</a:t>
                      </a:r>
                      <a:endParaRPr lang="en-US" sz="1500" b="1">
                        <a:solidFill>
                          <a:schemeClr val="bg1"/>
                        </a:solidFill>
                        <a:latin typeface="Arial" panose="020B0604020202020204" pitchFamily="34" charset="0"/>
                        <a:cs typeface="Arial" panose="020B0604020202020204" pitchFamily="34" charset="0"/>
                      </a:endParaRPr>
                    </a:p>
                  </a:txBody>
                  <a:tcPr marL="401615" marR="208840" marT="208840" marB="2088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04368851"/>
                  </a:ext>
                </a:extLst>
              </a:tr>
            </a:tbl>
          </a:graphicData>
        </a:graphic>
      </p:graphicFrame>
      <p:sp>
        <p:nvSpPr>
          <p:cNvPr id="8" name="Rectangle 7">
            <a:extLst>
              <a:ext uri="{FF2B5EF4-FFF2-40B4-BE49-F238E27FC236}">
                <a16:creationId xmlns:a16="http://schemas.microsoft.com/office/drawing/2014/main" id="{38D9072E-55C2-F144-86BA-C52F9F121082}"/>
              </a:ext>
            </a:extLst>
          </p:cNvPr>
          <p:cNvSpPr/>
          <p:nvPr/>
        </p:nvSpPr>
        <p:spPr>
          <a:xfrm>
            <a:off x="6006592" y="1802780"/>
            <a:ext cx="5539232" cy="2529923"/>
          </a:xfrm>
          <a:prstGeom prst="rect">
            <a:avLst/>
          </a:prstGeom>
        </p:spPr>
        <p:txBody>
          <a:bodyPr wrap="square">
            <a:spAutoFit/>
          </a:bodyPr>
          <a:lstStyle/>
          <a:p>
            <a:pPr marL="228594" indent="-228594">
              <a:lnSpc>
                <a:spcPct val="9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hlinkClick r:id="rId2" action="ppaction://hlinkfile">
                  <a:extLst>
                    <a:ext uri="{A12FA001-AC4F-418D-AE19-62706E023703}">
                      <ahyp:hlinkClr xmlns:ahyp="http://schemas.microsoft.com/office/drawing/2018/hyperlinkcolor" val="tx"/>
                    </a:ext>
                  </a:extLst>
                </a:hlinkClick>
              </a:rPr>
              <a:t>Quarterly Occupancy Reports </a:t>
            </a:r>
            <a:r>
              <a:rPr lang="en-US" sz="1600">
                <a:solidFill>
                  <a:schemeClr val="bg1"/>
                </a:solidFill>
                <a:latin typeface="Arial" panose="020B0604020202020204" pitchFamily="34" charset="0"/>
                <a:cs typeface="Arial" panose="020B0604020202020204" pitchFamily="34" charset="0"/>
              </a:rPr>
              <a:t>are due by the 15</a:t>
            </a:r>
            <a:r>
              <a:rPr lang="en-US" sz="1600" baseline="30000">
                <a:solidFill>
                  <a:schemeClr val="bg1"/>
                </a:solidFill>
                <a:latin typeface="Arial" panose="020B0604020202020204" pitchFamily="34" charset="0"/>
                <a:cs typeface="Arial" panose="020B0604020202020204" pitchFamily="34" charset="0"/>
              </a:rPr>
              <a:t>th</a:t>
            </a:r>
            <a:r>
              <a:rPr lang="en-US" sz="1600">
                <a:solidFill>
                  <a:schemeClr val="bg1"/>
                </a:solidFill>
                <a:latin typeface="Arial" panose="020B0604020202020204" pitchFamily="34" charset="0"/>
                <a:cs typeface="Arial" panose="020B0604020202020204" pitchFamily="34" charset="0"/>
              </a:rPr>
              <a:t> of the month, for the prior month at the end of the quarter for the occupancy for </a:t>
            </a:r>
            <a:r>
              <a:rPr lang="en-US" sz="1600" u="sng">
                <a:solidFill>
                  <a:schemeClr val="bg1"/>
                </a:solidFill>
                <a:latin typeface="Arial" panose="020B0604020202020204" pitchFamily="34" charset="0"/>
                <a:cs typeface="Arial" panose="020B0604020202020204" pitchFamily="34" charset="0"/>
              </a:rPr>
              <a:t>all units</a:t>
            </a:r>
          </a:p>
          <a:p>
            <a:pPr marL="228594" indent="-228594">
              <a:lnSpc>
                <a:spcPct val="90000"/>
              </a:lnSpc>
              <a:buFont typeface="Arial" panose="020B0604020202020204" pitchFamily="34" charset="0"/>
              <a:buChar char="•"/>
            </a:pPr>
            <a:endParaRPr lang="en-US" sz="1600" u="sng">
              <a:solidFill>
                <a:schemeClr val="bg1"/>
              </a:solidFill>
              <a:latin typeface="Arial" panose="020B0604020202020204" pitchFamily="34" charset="0"/>
              <a:cs typeface="Arial" panose="020B0604020202020204" pitchFamily="34" charset="0"/>
            </a:endParaRPr>
          </a:p>
          <a:p>
            <a:pPr marL="228594" indent="-228594">
              <a:lnSpc>
                <a:spcPct val="9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Quarterly Occupancy Reports should be forwarded to the City of Houston’s designated Compliance Monitor.</a:t>
            </a:r>
          </a:p>
          <a:p>
            <a:pPr>
              <a:lnSpc>
                <a:spcPct val="90000"/>
              </a:lnSpc>
            </a:pPr>
            <a:r>
              <a:rPr lang="en-US" sz="1600">
                <a:solidFill>
                  <a:schemeClr val="bg1"/>
                </a:solidFill>
                <a:latin typeface="Arial" panose="020B0604020202020204" pitchFamily="34" charset="0"/>
                <a:cs typeface="Arial" panose="020B0604020202020204" pitchFamily="34" charset="0"/>
              </a:rPr>
              <a:t> </a:t>
            </a:r>
          </a:p>
          <a:p>
            <a:pPr marL="228594" indent="-228594">
              <a:lnSpc>
                <a:spcPct val="9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Quarterly Occupancy Reports contain  Part A and Part B</a:t>
            </a:r>
          </a:p>
          <a:p>
            <a:pPr marL="228594" indent="-228594">
              <a:lnSpc>
                <a:spcPct val="90000"/>
              </a:lnSpc>
              <a:buFont typeface="Arial" panose="020B0604020202020204" pitchFamily="34" charset="0"/>
              <a:buChar char="•"/>
            </a:pPr>
            <a:endParaRPr lang="en-US" sz="1600">
              <a:solidFill>
                <a:schemeClr val="bg1"/>
              </a:solidFill>
              <a:latin typeface="Arial" panose="020B0604020202020204" pitchFamily="34" charset="0"/>
              <a:cs typeface="Arial" panose="020B0604020202020204" pitchFamily="34" charset="0"/>
            </a:endParaRPr>
          </a:p>
          <a:p>
            <a:pPr marL="228594" indent="-228594">
              <a:lnSpc>
                <a:spcPct val="9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Part A of the report summarizes Part B; Therefore, the figures </a:t>
            </a:r>
            <a:r>
              <a:rPr lang="en-US" sz="1600" i="1">
                <a:solidFill>
                  <a:schemeClr val="bg1"/>
                </a:solidFill>
                <a:latin typeface="Arial" panose="020B0604020202020204" pitchFamily="34" charset="0"/>
                <a:cs typeface="Arial" panose="020B0604020202020204" pitchFamily="34" charset="0"/>
              </a:rPr>
              <a:t>must be consistent. </a:t>
            </a:r>
          </a:p>
        </p:txBody>
      </p:sp>
    </p:spTree>
    <p:extLst>
      <p:ext uri="{BB962C8B-B14F-4D97-AF65-F5344CB8AC3E}">
        <p14:creationId xmlns:p14="http://schemas.microsoft.com/office/powerpoint/2010/main" val="2806743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45DEC-C6D8-A64E-8544-1847F399576E}"/>
              </a:ext>
            </a:extLst>
          </p:cNvPr>
          <p:cNvSpPr>
            <a:spLocks noGrp="1"/>
          </p:cNvSpPr>
          <p:nvPr>
            <p:ph type="title"/>
          </p:nvPr>
        </p:nvSpPr>
        <p:spPr>
          <a:xfrm>
            <a:off x="688975" y="790584"/>
            <a:ext cx="8633791" cy="590264"/>
          </a:xfrm>
        </p:spPr>
        <p:txBody>
          <a:bodyPr/>
          <a:lstStyle/>
          <a:p>
            <a:r>
              <a:rPr lang="en-US">
                <a:solidFill>
                  <a:schemeClr val="tx1"/>
                </a:solidFill>
              </a:rPr>
              <a:t>Rent Schedule </a:t>
            </a:r>
          </a:p>
        </p:txBody>
      </p:sp>
      <p:sp>
        <p:nvSpPr>
          <p:cNvPr id="3" name="Text Placeholder 2">
            <a:extLst>
              <a:ext uri="{FF2B5EF4-FFF2-40B4-BE49-F238E27FC236}">
                <a16:creationId xmlns:a16="http://schemas.microsoft.com/office/drawing/2014/main" id="{7A0B2F35-D0A8-054F-8898-F42708D1F2F2}"/>
              </a:ext>
            </a:extLst>
          </p:cNvPr>
          <p:cNvSpPr>
            <a:spLocks noGrp="1"/>
          </p:cNvSpPr>
          <p:nvPr>
            <p:ph type="body" sz="quarter" idx="10"/>
          </p:nvPr>
        </p:nvSpPr>
        <p:spPr/>
        <p:txBody>
          <a:bodyPr>
            <a:normAutofit/>
          </a:bodyPr>
          <a:lstStyle/>
          <a:p>
            <a:r>
              <a:rPr lang="en-US"/>
              <a:t>A proposed rent schedule along with the current utility schedule, rent and income limits are required to calculate rents. </a:t>
            </a:r>
            <a:br>
              <a:rPr lang="en-US"/>
            </a:br>
            <a:endParaRPr lang="en-US"/>
          </a:p>
          <a:p>
            <a:r>
              <a:rPr lang="en-US"/>
              <a:t>The Compliance Monitor will review and approve rents proposed by the owner for units, subject to the maximum rent limitations. </a:t>
            </a:r>
            <a:br>
              <a:rPr lang="en-US"/>
            </a:br>
            <a:endParaRPr lang="en-US"/>
          </a:p>
          <a:p>
            <a:r>
              <a:rPr lang="en-US"/>
              <a:t>For all units subject to the maximum rent limitations for which the tenant is paying utilities and services, the owner must ensure that the rents do not exceed the maximum rent minus the monthly allowances for utilities and services.</a:t>
            </a:r>
          </a:p>
        </p:txBody>
      </p:sp>
    </p:spTree>
    <p:extLst>
      <p:ext uri="{BB962C8B-B14F-4D97-AF65-F5344CB8AC3E}">
        <p14:creationId xmlns:p14="http://schemas.microsoft.com/office/powerpoint/2010/main" val="33595039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743F1-62CD-4BF4-950E-AF659696D5C6}"/>
              </a:ext>
            </a:extLst>
          </p:cNvPr>
          <p:cNvSpPr>
            <a:spLocks noGrp="1"/>
          </p:cNvSpPr>
          <p:nvPr>
            <p:ph type="title"/>
          </p:nvPr>
        </p:nvSpPr>
        <p:spPr>
          <a:xfrm>
            <a:off x="688975" y="731591"/>
            <a:ext cx="8633791" cy="590264"/>
          </a:xfrm>
        </p:spPr>
        <p:txBody>
          <a:bodyPr/>
          <a:lstStyle/>
          <a:p>
            <a:r>
              <a:rPr lang="en-US">
                <a:solidFill>
                  <a:schemeClr val="tx1"/>
                </a:solidFill>
              </a:rPr>
              <a:t>Rent Changes</a:t>
            </a:r>
          </a:p>
        </p:txBody>
      </p:sp>
      <p:sp>
        <p:nvSpPr>
          <p:cNvPr id="3" name="Text Placeholder 2">
            <a:extLst>
              <a:ext uri="{FF2B5EF4-FFF2-40B4-BE49-F238E27FC236}">
                <a16:creationId xmlns:a16="http://schemas.microsoft.com/office/drawing/2014/main" id="{B7BF8939-4D47-4D51-AE9B-EC1F5D0675A3}"/>
              </a:ext>
            </a:extLst>
          </p:cNvPr>
          <p:cNvSpPr>
            <a:spLocks noGrp="1"/>
          </p:cNvSpPr>
          <p:nvPr>
            <p:ph type="body" sz="quarter" idx="10"/>
          </p:nvPr>
        </p:nvSpPr>
        <p:spPr/>
        <p:txBody>
          <a:bodyPr>
            <a:normAutofit/>
          </a:bodyPr>
          <a:lstStyle/>
          <a:p>
            <a:r>
              <a:rPr lang="en-US"/>
              <a:t>The owner is never required to decrease rents below initial rents approved by the PJ.</a:t>
            </a:r>
          </a:p>
          <a:p>
            <a:r>
              <a:rPr lang="en-US"/>
              <a:t>The owner </a:t>
            </a:r>
            <a:r>
              <a:rPr lang="en-US" i="1"/>
              <a:t>may</a:t>
            </a:r>
            <a:r>
              <a:rPr lang="en-US"/>
              <a:t>be able to raise a tenant’s rent depending on:</a:t>
            </a:r>
          </a:p>
          <a:p>
            <a:pPr lvl="1"/>
            <a:r>
              <a:rPr lang="en-US"/>
              <a:t>Changes to the HUD-published HOME rent limits</a:t>
            </a:r>
          </a:p>
          <a:p>
            <a:pPr lvl="1"/>
            <a:r>
              <a:rPr lang="en-US"/>
              <a:t>Changes in the PJ’s utility allowances</a:t>
            </a:r>
          </a:p>
          <a:p>
            <a:pPr lvl="1"/>
            <a:r>
              <a:rPr lang="en-US"/>
              <a:t>Changes in the tenant’s income</a:t>
            </a:r>
          </a:p>
          <a:p>
            <a:r>
              <a:rPr lang="en-US"/>
              <a:t>PJs must approve all rent increases.</a:t>
            </a:r>
          </a:p>
          <a:p>
            <a:r>
              <a:rPr lang="en-US"/>
              <a:t>Rent adjustments for occupied units are subject to the terms of the tenant’s lease.</a:t>
            </a:r>
          </a:p>
        </p:txBody>
      </p:sp>
    </p:spTree>
    <p:extLst>
      <p:ext uri="{BB962C8B-B14F-4D97-AF65-F5344CB8AC3E}">
        <p14:creationId xmlns:p14="http://schemas.microsoft.com/office/powerpoint/2010/main" val="41242545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4406A-7C04-4535-A015-FF33F7249BD1}"/>
              </a:ext>
            </a:extLst>
          </p:cNvPr>
          <p:cNvSpPr>
            <a:spLocks noGrp="1"/>
          </p:cNvSpPr>
          <p:nvPr>
            <p:ph type="title"/>
          </p:nvPr>
        </p:nvSpPr>
        <p:spPr/>
        <p:txBody>
          <a:bodyPr/>
          <a:lstStyle/>
          <a:p>
            <a:r>
              <a:rPr lang="en-US">
                <a:solidFill>
                  <a:schemeClr val="tx1"/>
                </a:solidFill>
              </a:rPr>
              <a:t>Rent Changes</a:t>
            </a:r>
          </a:p>
        </p:txBody>
      </p:sp>
      <p:sp>
        <p:nvSpPr>
          <p:cNvPr id="3" name="Text Placeholder 2">
            <a:extLst>
              <a:ext uri="{FF2B5EF4-FFF2-40B4-BE49-F238E27FC236}">
                <a16:creationId xmlns:a16="http://schemas.microsoft.com/office/drawing/2014/main" id="{6BCF338B-3F4D-4908-B757-138CD32406DA}"/>
              </a:ext>
            </a:extLst>
          </p:cNvPr>
          <p:cNvSpPr>
            <a:spLocks noGrp="1"/>
          </p:cNvSpPr>
          <p:nvPr>
            <p:ph type="body" sz="quarter" idx="10"/>
          </p:nvPr>
        </p:nvSpPr>
        <p:spPr>
          <a:xfrm>
            <a:off x="917575" y="1331913"/>
            <a:ext cx="10213721" cy="5187950"/>
          </a:xfrm>
        </p:spPr>
        <p:txBody>
          <a:bodyPr>
            <a:normAutofit/>
          </a:bodyPr>
          <a:lstStyle/>
          <a:p>
            <a:r>
              <a:rPr lang="en-US"/>
              <a:t>The owner </a:t>
            </a:r>
            <a:r>
              <a:rPr lang="en-US" i="1"/>
              <a:t>must </a:t>
            </a:r>
            <a:r>
              <a:rPr lang="en-US"/>
              <a:t>lower the rents if the HUD-published HOME rent limits decrease, or if the tenant pays utilities and the utility allowance increases more than the HUD-published HOME rent limits.</a:t>
            </a:r>
          </a:p>
        </p:txBody>
      </p:sp>
    </p:spTree>
    <p:extLst>
      <p:ext uri="{BB962C8B-B14F-4D97-AF65-F5344CB8AC3E}">
        <p14:creationId xmlns:p14="http://schemas.microsoft.com/office/powerpoint/2010/main" val="3227733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2B4BF7-BD01-304C-8369-180D3E2880D4}"/>
              </a:ext>
            </a:extLst>
          </p:cNvPr>
          <p:cNvSpPr>
            <a:spLocks noGrp="1"/>
          </p:cNvSpPr>
          <p:nvPr>
            <p:ph type="title"/>
          </p:nvPr>
        </p:nvSpPr>
        <p:spPr>
          <a:xfrm>
            <a:off x="1764915" y="2563640"/>
            <a:ext cx="5015948" cy="1730720"/>
          </a:xfrm>
        </p:spPr>
        <p:txBody>
          <a:bodyPr/>
          <a:lstStyle/>
          <a:p>
            <a:r>
              <a:rPr lang="en-US"/>
              <a:t>Rent </a:t>
            </a:r>
            <a:br>
              <a:rPr lang="en-US"/>
            </a:br>
            <a:r>
              <a:rPr lang="en-US"/>
              <a:t>Changes</a:t>
            </a:r>
          </a:p>
        </p:txBody>
      </p:sp>
      <p:pic>
        <p:nvPicPr>
          <p:cNvPr id="4" name="Picture 3" descr="Graphical user interface, application, table&#10;&#10;Description automatically generated">
            <a:extLst>
              <a:ext uri="{FF2B5EF4-FFF2-40B4-BE49-F238E27FC236}">
                <a16:creationId xmlns:a16="http://schemas.microsoft.com/office/drawing/2014/main" id="{806952DD-EDF1-4738-942C-0FCD8173D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567" y="383458"/>
            <a:ext cx="5163433" cy="6474542"/>
          </a:xfrm>
          <a:prstGeom prst="rect">
            <a:avLst/>
          </a:prstGeom>
        </p:spPr>
      </p:pic>
    </p:spTree>
    <p:extLst>
      <p:ext uri="{BB962C8B-B14F-4D97-AF65-F5344CB8AC3E}">
        <p14:creationId xmlns:p14="http://schemas.microsoft.com/office/powerpoint/2010/main" val="41731165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F7742-CDC3-CE46-A331-72CF291B0A89}"/>
              </a:ext>
            </a:extLst>
          </p:cNvPr>
          <p:cNvSpPr>
            <a:spLocks noGrp="1"/>
          </p:cNvSpPr>
          <p:nvPr>
            <p:ph type="title"/>
          </p:nvPr>
        </p:nvSpPr>
        <p:spPr>
          <a:xfrm>
            <a:off x="688975" y="790585"/>
            <a:ext cx="8633791" cy="590264"/>
          </a:xfrm>
        </p:spPr>
        <p:txBody>
          <a:bodyPr/>
          <a:lstStyle/>
          <a:p>
            <a:r>
              <a:rPr lang="en-US">
                <a:solidFill>
                  <a:schemeClr val="tx1"/>
                </a:solidFill>
              </a:rPr>
              <a:t>Utility Allowances</a:t>
            </a:r>
          </a:p>
        </p:txBody>
      </p:sp>
      <p:sp>
        <p:nvSpPr>
          <p:cNvPr id="3" name="Text Placeholder 2">
            <a:extLst>
              <a:ext uri="{FF2B5EF4-FFF2-40B4-BE49-F238E27FC236}">
                <a16:creationId xmlns:a16="http://schemas.microsoft.com/office/drawing/2014/main" id="{DE199D75-CEA4-7F46-9618-4DADDE906F4E}"/>
              </a:ext>
            </a:extLst>
          </p:cNvPr>
          <p:cNvSpPr>
            <a:spLocks noGrp="1"/>
          </p:cNvSpPr>
          <p:nvPr>
            <p:ph type="body" sz="quarter" idx="10"/>
          </p:nvPr>
        </p:nvSpPr>
        <p:spPr/>
        <p:txBody>
          <a:bodyPr>
            <a:normAutofit/>
          </a:bodyPr>
          <a:lstStyle/>
          <a:p>
            <a:r>
              <a:rPr lang="en-US"/>
              <a:t>The owner must establish maximum monthly allowances for utilities and services (excluding telephone) and update the allowances annually. </a:t>
            </a:r>
            <a:br>
              <a:rPr lang="en-US"/>
            </a:br>
            <a:endParaRPr lang="en-US"/>
          </a:p>
          <a:p>
            <a:r>
              <a:rPr lang="en-US"/>
              <a:t>The owner must use the HUD Utility Schedule Model (HUSM) or otherwise determine the utility allowance for the project based on the type of utilities used at the project.</a:t>
            </a:r>
            <a:br>
              <a:rPr lang="en-US"/>
            </a:br>
            <a:endParaRPr lang="en-US"/>
          </a:p>
          <a:p>
            <a:r>
              <a:rPr lang="en-US"/>
              <a:t>Utility adjustments proposed by owners for specific projects that differ from HUSM must be approved, and supported by documentation. </a:t>
            </a:r>
          </a:p>
          <a:p>
            <a:pPr marL="0" indent="0">
              <a:buNone/>
            </a:pPr>
            <a:endParaRPr lang="en-US"/>
          </a:p>
        </p:txBody>
      </p:sp>
    </p:spTree>
    <p:extLst>
      <p:ext uri="{BB962C8B-B14F-4D97-AF65-F5344CB8AC3E}">
        <p14:creationId xmlns:p14="http://schemas.microsoft.com/office/powerpoint/2010/main" val="31319025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2B4BF7-BD01-304C-8369-180D3E2880D4}"/>
              </a:ext>
            </a:extLst>
          </p:cNvPr>
          <p:cNvSpPr>
            <a:spLocks noGrp="1"/>
          </p:cNvSpPr>
          <p:nvPr>
            <p:ph type="title"/>
          </p:nvPr>
        </p:nvSpPr>
        <p:spPr>
          <a:xfrm>
            <a:off x="1307772" y="2801934"/>
            <a:ext cx="5015948" cy="1730720"/>
          </a:xfrm>
        </p:spPr>
        <p:txBody>
          <a:bodyPr/>
          <a:lstStyle/>
          <a:p>
            <a:r>
              <a:rPr lang="en-US"/>
              <a:t>Utility Allowances</a:t>
            </a:r>
          </a:p>
        </p:txBody>
      </p:sp>
      <p:pic>
        <p:nvPicPr>
          <p:cNvPr id="5" name="Picture 4" descr="Table&#10;&#10;Description automatically generated">
            <a:extLst>
              <a:ext uri="{FF2B5EF4-FFF2-40B4-BE49-F238E27FC236}">
                <a16:creationId xmlns:a16="http://schemas.microsoft.com/office/drawing/2014/main" id="{CF6A0C31-02B6-466A-850D-DC97C64B0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2812" y="383458"/>
            <a:ext cx="5119187" cy="6474542"/>
          </a:xfrm>
          <a:prstGeom prst="rect">
            <a:avLst/>
          </a:prstGeom>
        </p:spPr>
      </p:pic>
    </p:spTree>
    <p:extLst>
      <p:ext uri="{BB962C8B-B14F-4D97-AF65-F5344CB8AC3E}">
        <p14:creationId xmlns:p14="http://schemas.microsoft.com/office/powerpoint/2010/main" val="1184081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Autofit/>
          </a:bodyPr>
          <a:lstStyle/>
          <a:p>
            <a:r>
              <a:rPr lang="en-US"/>
              <a:t>Tenant Certification</a:t>
            </a:r>
          </a:p>
        </p:txBody>
      </p:sp>
      <p:sp>
        <p:nvSpPr>
          <p:cNvPr id="7" name="Text Placeholder 2">
            <a:extLst>
              <a:ext uri="{FF2B5EF4-FFF2-40B4-BE49-F238E27FC236}">
                <a16:creationId xmlns:a16="http://schemas.microsoft.com/office/drawing/2014/main" id="{09B341A4-2F56-924E-94B4-45B78ECEE42F}"/>
              </a:ext>
            </a:extLst>
          </p:cNvPr>
          <p:cNvSpPr>
            <a:spLocks noGrp="1"/>
          </p:cNvSpPr>
          <p:nvPr>
            <p:ph type="body" sz="quarter" idx="10"/>
          </p:nvPr>
        </p:nvSpPr>
        <p:spPr>
          <a:xfrm>
            <a:off x="1332103" y="2512518"/>
            <a:ext cx="3849497" cy="2097087"/>
          </a:xfrm>
        </p:spPr>
        <p:txBody>
          <a:bodyPr>
            <a:normAutofit/>
          </a:bodyPr>
          <a:lstStyle/>
          <a:p>
            <a:pPr marL="0" indent="0">
              <a:buNone/>
            </a:pPr>
            <a:r>
              <a:rPr lang="en-US" sz="2400" b="1">
                <a:solidFill>
                  <a:srgbClr val="009FDA"/>
                </a:solidFill>
              </a:rPr>
              <a:t>Section A: </a:t>
            </a:r>
            <a:br>
              <a:rPr lang="en-US" sz="2400" b="1">
                <a:solidFill>
                  <a:srgbClr val="009FDA"/>
                </a:solidFill>
              </a:rPr>
            </a:br>
            <a:r>
              <a:rPr lang="en-US" sz="2400">
                <a:solidFill>
                  <a:srgbClr val="009FDA"/>
                </a:solidFill>
              </a:rPr>
              <a:t>Tenant Eligibility</a:t>
            </a:r>
          </a:p>
          <a:p>
            <a:pPr marL="0" indent="0">
              <a:buNone/>
            </a:pPr>
            <a:r>
              <a:rPr lang="en-US" sz="2400" b="1"/>
              <a:t>Step 1- Screening: </a:t>
            </a:r>
            <a:r>
              <a:rPr lang="en-US" sz="2400"/>
              <a:t>Completing Application</a:t>
            </a:r>
          </a:p>
        </p:txBody>
      </p:sp>
      <p:graphicFrame>
        <p:nvGraphicFramePr>
          <p:cNvPr id="23" name="Content Placeholder 2">
            <a:extLst>
              <a:ext uri="{FF2B5EF4-FFF2-40B4-BE49-F238E27FC236}">
                <a16:creationId xmlns:a16="http://schemas.microsoft.com/office/drawing/2014/main" id="{2646C0D8-E6F9-B840-BED6-77F419E6B57B}"/>
              </a:ext>
            </a:extLst>
          </p:cNvPr>
          <p:cNvGraphicFramePr>
            <a:graphicFrameLocks/>
          </p:cNvGraphicFramePr>
          <p:nvPr>
            <p:extLst>
              <p:ext uri="{D42A27DB-BD31-4B8C-83A1-F6EECF244321}">
                <p14:modId xmlns:p14="http://schemas.microsoft.com/office/powerpoint/2010/main" val="3440086318"/>
              </p:ext>
            </p:extLst>
          </p:nvPr>
        </p:nvGraphicFramePr>
        <p:xfrm>
          <a:off x="5791200" y="1628280"/>
          <a:ext cx="5486400" cy="3865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09177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A491E-E961-6C40-B224-1C6C18C85C62}"/>
              </a:ext>
            </a:extLst>
          </p:cNvPr>
          <p:cNvSpPr>
            <a:spLocks noGrp="1"/>
          </p:cNvSpPr>
          <p:nvPr>
            <p:ph type="title"/>
          </p:nvPr>
        </p:nvSpPr>
        <p:spPr/>
        <p:txBody>
          <a:bodyPr/>
          <a:lstStyle/>
          <a:p>
            <a:r>
              <a:rPr lang="en-US">
                <a:solidFill>
                  <a:schemeClr val="tx1"/>
                </a:solidFill>
              </a:rPr>
              <a:t>Regulatory Reminders</a:t>
            </a:r>
          </a:p>
        </p:txBody>
      </p:sp>
      <p:sp>
        <p:nvSpPr>
          <p:cNvPr id="3" name="Text Placeholder 2">
            <a:extLst>
              <a:ext uri="{FF2B5EF4-FFF2-40B4-BE49-F238E27FC236}">
                <a16:creationId xmlns:a16="http://schemas.microsoft.com/office/drawing/2014/main" id="{1CCE0AC9-7E80-6547-A781-BE8909BAEF79}"/>
              </a:ext>
            </a:extLst>
          </p:cNvPr>
          <p:cNvSpPr>
            <a:spLocks noGrp="1"/>
          </p:cNvSpPr>
          <p:nvPr>
            <p:ph type="body" sz="quarter" idx="10"/>
          </p:nvPr>
        </p:nvSpPr>
        <p:spPr/>
        <p:txBody>
          <a:bodyPr>
            <a:normAutofit/>
          </a:bodyPr>
          <a:lstStyle/>
          <a:p>
            <a:r>
              <a:rPr lang="en-US"/>
              <a:t>Fair Housing Poster: Owners must post and maintain the required Equal Housing Opportunity poster. Owners may use a facsimile of the poster if the facsimile and lettering are equivalent in size and legibility to the poster available from HUD. The Fair Housing Poster must be prominently displayed so it is readily apparent to all persons seeking housing.</a:t>
            </a:r>
          </a:p>
        </p:txBody>
      </p:sp>
    </p:spTree>
    <p:extLst>
      <p:ext uri="{BB962C8B-B14F-4D97-AF65-F5344CB8AC3E}">
        <p14:creationId xmlns:p14="http://schemas.microsoft.com/office/powerpoint/2010/main" val="33255176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BA6D6-A86C-9243-9732-4735FE75C678}"/>
              </a:ext>
            </a:extLst>
          </p:cNvPr>
          <p:cNvSpPr>
            <a:spLocks noGrp="1"/>
          </p:cNvSpPr>
          <p:nvPr>
            <p:ph type="title"/>
          </p:nvPr>
        </p:nvSpPr>
        <p:spPr/>
        <p:txBody>
          <a:bodyPr/>
          <a:lstStyle/>
          <a:p>
            <a:r>
              <a:rPr lang="en-US">
                <a:solidFill>
                  <a:schemeClr val="tx1"/>
                </a:solidFill>
              </a:rPr>
              <a:t>Regulatory Citations</a:t>
            </a:r>
          </a:p>
        </p:txBody>
      </p:sp>
      <p:sp>
        <p:nvSpPr>
          <p:cNvPr id="3" name="Text Placeholder 2">
            <a:extLst>
              <a:ext uri="{FF2B5EF4-FFF2-40B4-BE49-F238E27FC236}">
                <a16:creationId xmlns:a16="http://schemas.microsoft.com/office/drawing/2014/main" id="{304D3C02-A9C5-2341-90F5-679B6979E5A7}"/>
              </a:ext>
            </a:extLst>
          </p:cNvPr>
          <p:cNvSpPr>
            <a:spLocks noGrp="1"/>
          </p:cNvSpPr>
          <p:nvPr>
            <p:ph type="body" sz="quarter" idx="10"/>
          </p:nvPr>
        </p:nvSpPr>
        <p:spPr/>
        <p:txBody>
          <a:bodyPr>
            <a:normAutofit fontScale="92500" lnSpcReduction="20000"/>
          </a:bodyPr>
          <a:lstStyle/>
          <a:p>
            <a:r>
              <a:rPr lang="en-US"/>
              <a:t>Tenant Eligibility: 24 CFR 5.609, and 5.653 </a:t>
            </a:r>
          </a:p>
          <a:p>
            <a:r>
              <a:rPr lang="en-US"/>
              <a:t>Determining Income and Assets: 24 CFR 5.609 </a:t>
            </a:r>
          </a:p>
          <a:p>
            <a:r>
              <a:rPr lang="en-US"/>
              <a:t>Consent Forms: 24 CFR 5.230</a:t>
            </a:r>
          </a:p>
          <a:p>
            <a:r>
              <a:rPr lang="en-US"/>
              <a:t>Restrictions on Assistance to Noncitizens: 24 CFR part 5, subpart E </a:t>
            </a:r>
          </a:p>
          <a:p>
            <a:r>
              <a:rPr lang="en-US"/>
              <a:t>Annual Income:  24 CFR 5.609 </a:t>
            </a:r>
          </a:p>
          <a:p>
            <a:r>
              <a:rPr lang="en-US"/>
              <a:t>Adjusted Income:  24 CFR 5.611 </a:t>
            </a:r>
          </a:p>
          <a:p>
            <a:r>
              <a:rPr lang="en-US"/>
              <a:t>Lease Requirements: 24 CFR 880.606, 881.601, 883.701, 884.215, 886.127, 886.327, 891.425, 891.625, 891.765</a:t>
            </a:r>
          </a:p>
          <a:p>
            <a:r>
              <a:rPr lang="en-US"/>
              <a:t>Annual Recertification: 24 CFR 880.603, 884.218, 886.124, 886.324, 891.410, 891.610, and 891.750 </a:t>
            </a:r>
          </a:p>
          <a:p>
            <a:r>
              <a:rPr lang="en-US"/>
              <a:t>Annual Compliance Review: 24 CFR 5.659 </a:t>
            </a:r>
          </a:p>
          <a:p>
            <a:r>
              <a:rPr lang="en-US"/>
              <a:t>Forms and Reporting: 24 CFR 5.609, and 5.653; 24 CFR Part 92.252</a:t>
            </a:r>
          </a:p>
          <a:p>
            <a:r>
              <a:rPr lang="en-US"/>
              <a:t>Lead-Based Paint Disclosure: 24 CFR part 35, subpart A and 40 CFR, part 745 </a:t>
            </a:r>
          </a:p>
          <a:p>
            <a:r>
              <a:rPr lang="en-US"/>
              <a:t>Affirmative Fair Housing Marketing: 24 CFR 108.40 </a:t>
            </a:r>
          </a:p>
          <a:p>
            <a:r>
              <a:rPr lang="en-US"/>
              <a:t>Tenant Selection Plan: 24 CFR 891.410, 891.610, 891.750</a:t>
            </a:r>
          </a:p>
        </p:txBody>
      </p:sp>
    </p:spTree>
    <p:extLst>
      <p:ext uri="{BB962C8B-B14F-4D97-AF65-F5344CB8AC3E}">
        <p14:creationId xmlns:p14="http://schemas.microsoft.com/office/powerpoint/2010/main" val="6126161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A402D0-6A0B-164F-808E-EC013180D6C8}"/>
              </a:ext>
            </a:extLst>
          </p:cNvPr>
          <p:cNvSpPr>
            <a:spLocks noGrp="1"/>
          </p:cNvSpPr>
          <p:nvPr>
            <p:ph type="title"/>
          </p:nvPr>
        </p:nvSpPr>
        <p:spPr/>
        <p:txBody>
          <a:bodyPr/>
          <a:lstStyle/>
          <a:p>
            <a:r>
              <a:rPr lang="en-US"/>
              <a:t>Questions and Comments</a:t>
            </a:r>
          </a:p>
        </p:txBody>
      </p:sp>
      <p:pic>
        <p:nvPicPr>
          <p:cNvPr id="7" name="Picture 6">
            <a:extLst>
              <a:ext uri="{FF2B5EF4-FFF2-40B4-BE49-F238E27FC236}">
                <a16:creationId xmlns:a16="http://schemas.microsoft.com/office/drawing/2014/main" id="{47D2C959-8773-BC4E-9261-5CC5E582C2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33601" y="2344005"/>
            <a:ext cx="3962400" cy="2414588"/>
          </a:xfrm>
          <a:prstGeom prst="rect">
            <a:avLst/>
          </a:prstGeom>
        </p:spPr>
      </p:pic>
      <p:pic>
        <p:nvPicPr>
          <p:cNvPr id="4" name="Picture 3">
            <a:extLst>
              <a:ext uri="{FF2B5EF4-FFF2-40B4-BE49-F238E27FC236}">
                <a16:creationId xmlns:a16="http://schemas.microsoft.com/office/drawing/2014/main" id="{6B84923A-6FD2-294B-BD70-AC6AE84820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23200" y="2209800"/>
            <a:ext cx="2641600" cy="2641600"/>
          </a:xfrm>
          <a:prstGeom prst="rect">
            <a:avLst/>
          </a:prstGeom>
        </p:spPr>
      </p:pic>
    </p:spTree>
    <p:extLst>
      <p:ext uri="{BB962C8B-B14F-4D97-AF65-F5344CB8AC3E}">
        <p14:creationId xmlns:p14="http://schemas.microsoft.com/office/powerpoint/2010/main" val="177788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levatorMusic">
            <a:hlinkClick r:id="" action="ppaction://media"/>
            <a:extLst>
              <a:ext uri="{FF2B5EF4-FFF2-40B4-BE49-F238E27FC236}">
                <a16:creationId xmlns:a16="http://schemas.microsoft.com/office/drawing/2014/main" id="{73A32E55-729E-6C66-0472-49BE939D9A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4513" y="6073405"/>
            <a:ext cx="406400" cy="406400"/>
          </a:xfrm>
          <a:prstGeom prst="rect">
            <a:avLst/>
          </a:prstGeom>
        </p:spPr>
      </p:pic>
      <p:pic>
        <p:nvPicPr>
          <p:cNvPr id="2" name="Picture 2">
            <a:extLst>
              <a:ext uri="{FF2B5EF4-FFF2-40B4-BE49-F238E27FC236}">
                <a16:creationId xmlns:a16="http://schemas.microsoft.com/office/drawing/2014/main" id="{B3325156-F739-6312-C760-D7FBB9CDC078}"/>
              </a:ext>
            </a:extLst>
          </p:cNvPr>
          <p:cNvPicPr>
            <a:picLocks noChangeAspect="1"/>
          </p:cNvPicPr>
          <p:nvPr/>
        </p:nvPicPr>
        <p:blipFill>
          <a:blip r:embed="rId5"/>
          <a:stretch>
            <a:fillRect/>
          </a:stretch>
        </p:blipFill>
        <p:spPr>
          <a:xfrm>
            <a:off x="3718" y="2172"/>
            <a:ext cx="12184564" cy="6853657"/>
          </a:xfrm>
          <a:prstGeom prst="rect">
            <a:avLst/>
          </a:prstGeom>
        </p:spPr>
      </p:pic>
    </p:spTree>
    <p:extLst>
      <p:ext uri="{BB962C8B-B14F-4D97-AF65-F5344CB8AC3E}">
        <p14:creationId xmlns:p14="http://schemas.microsoft.com/office/powerpoint/2010/main" val="145065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4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856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rmAutofit fontScale="90000"/>
          </a:bodyPr>
          <a:lstStyle/>
          <a:p>
            <a:r>
              <a:rPr lang="en-US"/>
              <a:t>Tenant Certification</a:t>
            </a:r>
          </a:p>
        </p:txBody>
      </p:sp>
      <p:sp>
        <p:nvSpPr>
          <p:cNvPr id="7" name="Text Placeholder 2">
            <a:extLst>
              <a:ext uri="{FF2B5EF4-FFF2-40B4-BE49-F238E27FC236}">
                <a16:creationId xmlns:a16="http://schemas.microsoft.com/office/drawing/2014/main" id="{313E82D2-40CA-9546-8524-7DE446E88C88}"/>
              </a:ext>
            </a:extLst>
          </p:cNvPr>
          <p:cNvSpPr>
            <a:spLocks noGrp="1"/>
          </p:cNvSpPr>
          <p:nvPr>
            <p:ph type="body" sz="quarter" idx="10"/>
          </p:nvPr>
        </p:nvSpPr>
        <p:spPr>
          <a:xfrm>
            <a:off x="1332103" y="2512518"/>
            <a:ext cx="3849497" cy="2097087"/>
          </a:xfrm>
        </p:spPr>
        <p:txBody>
          <a:bodyPr>
            <a:normAutofit/>
          </a:bodyPr>
          <a:lstStyle/>
          <a:p>
            <a:pPr marL="0" indent="0">
              <a:buNone/>
            </a:pPr>
            <a:r>
              <a:rPr lang="en-US" sz="2400" b="1">
                <a:solidFill>
                  <a:srgbClr val="009FDA"/>
                </a:solidFill>
              </a:rPr>
              <a:t>Section A: </a:t>
            </a:r>
            <a:br>
              <a:rPr lang="en-US" sz="2400" b="1">
                <a:solidFill>
                  <a:srgbClr val="009FDA"/>
                </a:solidFill>
              </a:rPr>
            </a:br>
            <a:r>
              <a:rPr lang="en-US" sz="2400">
                <a:solidFill>
                  <a:srgbClr val="009FDA"/>
                </a:solidFill>
              </a:rPr>
              <a:t>Tenant Eligibility</a:t>
            </a:r>
          </a:p>
          <a:p>
            <a:pPr marL="0" indent="0">
              <a:buNone/>
            </a:pPr>
            <a:r>
              <a:rPr lang="en-US" sz="2400" b="1"/>
              <a:t>Step 2- Screening: </a:t>
            </a:r>
            <a:r>
              <a:rPr lang="en-US" sz="2400"/>
              <a:t>Household Composition</a:t>
            </a:r>
          </a:p>
        </p:txBody>
      </p:sp>
      <p:sp>
        <p:nvSpPr>
          <p:cNvPr id="5" name="Text Placeholder 2">
            <a:extLst>
              <a:ext uri="{FF2B5EF4-FFF2-40B4-BE49-F238E27FC236}">
                <a16:creationId xmlns:a16="http://schemas.microsoft.com/office/drawing/2014/main" id="{BF7E0AA1-6007-7C48-8396-4A650776EEA8}"/>
              </a:ext>
            </a:extLst>
          </p:cNvPr>
          <p:cNvSpPr txBox="1">
            <a:spLocks/>
          </p:cNvSpPr>
          <p:nvPr/>
        </p:nvSpPr>
        <p:spPr>
          <a:xfrm>
            <a:off x="5857909" y="1905002"/>
            <a:ext cx="5283200" cy="4394591"/>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chemeClr val="tx1"/>
              </a:buClr>
            </a:pPr>
            <a:r>
              <a:rPr lang="en-US" sz="2400">
                <a:solidFill>
                  <a:schemeClr val="bg1"/>
                </a:solidFill>
              </a:rPr>
              <a:t>Determine the number of members in the household; and</a:t>
            </a:r>
            <a:br>
              <a:rPr lang="en-US" sz="2400">
                <a:solidFill>
                  <a:schemeClr val="bg1"/>
                </a:solidFill>
              </a:rPr>
            </a:br>
            <a:endParaRPr lang="en-US" sz="2400">
              <a:solidFill>
                <a:schemeClr val="bg1"/>
              </a:solidFill>
            </a:endParaRPr>
          </a:p>
          <a:p>
            <a:pPr>
              <a:buClr>
                <a:schemeClr val="tx1"/>
              </a:buClr>
            </a:pPr>
            <a:r>
              <a:rPr lang="en-US" sz="2400">
                <a:solidFill>
                  <a:schemeClr val="bg1"/>
                </a:solidFill>
              </a:rPr>
              <a:t>Determine the restriction level for the household</a:t>
            </a:r>
          </a:p>
          <a:p>
            <a:pPr>
              <a:buClr>
                <a:schemeClr val="tx1"/>
              </a:buClr>
            </a:pPr>
            <a:endParaRPr lang="en-US" sz="2400">
              <a:solidFill>
                <a:schemeClr val="bg1"/>
              </a:solidFill>
            </a:endParaRPr>
          </a:p>
          <a:p>
            <a:pPr>
              <a:buClr>
                <a:schemeClr val="tx1"/>
              </a:buClr>
            </a:pPr>
            <a:r>
              <a:rPr lang="en-US" sz="2400">
                <a:solidFill>
                  <a:schemeClr val="bg1"/>
                </a:solidFill>
              </a:rPr>
              <a:t>Then, refer to Income Limits to obtain the maximum allowable income for the household</a:t>
            </a:r>
          </a:p>
        </p:txBody>
      </p:sp>
    </p:spTree>
    <p:extLst>
      <p:ext uri="{BB962C8B-B14F-4D97-AF65-F5344CB8AC3E}">
        <p14:creationId xmlns:p14="http://schemas.microsoft.com/office/powerpoint/2010/main" val="591516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A5F6F-4591-734B-874F-914EABB26C0A}"/>
              </a:ext>
            </a:extLst>
          </p:cNvPr>
          <p:cNvSpPr>
            <a:spLocks noGrp="1"/>
          </p:cNvSpPr>
          <p:nvPr>
            <p:ph type="title"/>
          </p:nvPr>
        </p:nvSpPr>
        <p:spPr/>
        <p:txBody>
          <a:bodyPr>
            <a:normAutofit fontScale="90000"/>
          </a:bodyPr>
          <a:lstStyle/>
          <a:p>
            <a:r>
              <a:rPr lang="en-US"/>
              <a:t>Income Limits Example</a:t>
            </a:r>
          </a:p>
        </p:txBody>
      </p:sp>
      <p:sp>
        <p:nvSpPr>
          <p:cNvPr id="4" name="Title 1">
            <a:extLst>
              <a:ext uri="{FF2B5EF4-FFF2-40B4-BE49-F238E27FC236}">
                <a16:creationId xmlns:a16="http://schemas.microsoft.com/office/drawing/2014/main" id="{3A716B9A-30F9-2F4F-9A59-F202050FCE20}"/>
              </a:ext>
            </a:extLst>
          </p:cNvPr>
          <p:cNvSpPr txBox="1">
            <a:spLocks/>
          </p:cNvSpPr>
          <p:nvPr/>
        </p:nvSpPr>
        <p:spPr>
          <a:xfrm>
            <a:off x="609600" y="366184"/>
            <a:ext cx="10972800" cy="1524000"/>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4000" b="1" i="0" kern="1200">
                <a:solidFill>
                  <a:srgbClr val="0067AC"/>
                </a:solidFill>
                <a:latin typeface="Arial" panose="020B0604020202020204" pitchFamily="34" charset="0"/>
                <a:ea typeface="+mj-ea"/>
                <a:cs typeface="Arial" panose="020B0604020202020204" pitchFamily="34" charset="0"/>
              </a:defRPr>
            </a:lvl1pPr>
          </a:lstStyle>
          <a:p>
            <a:endParaRPr lang="en-US" sz="4267"/>
          </a:p>
        </p:txBody>
      </p:sp>
      <p:graphicFrame>
        <p:nvGraphicFramePr>
          <p:cNvPr id="5" name="Content Placeholder 5">
            <a:extLst>
              <a:ext uri="{FF2B5EF4-FFF2-40B4-BE49-F238E27FC236}">
                <a16:creationId xmlns:a16="http://schemas.microsoft.com/office/drawing/2014/main" id="{44C8C8AC-1CBA-B24C-A925-7CE99268081E}"/>
              </a:ext>
            </a:extLst>
          </p:cNvPr>
          <p:cNvGraphicFramePr>
            <a:graphicFrameLocks/>
          </p:cNvGraphicFramePr>
          <p:nvPr>
            <p:extLst>
              <p:ext uri="{D42A27DB-BD31-4B8C-83A1-F6EECF244321}">
                <p14:modId xmlns:p14="http://schemas.microsoft.com/office/powerpoint/2010/main" val="726688268"/>
              </p:ext>
            </p:extLst>
          </p:nvPr>
        </p:nvGraphicFramePr>
        <p:xfrm>
          <a:off x="1126007" y="1890184"/>
          <a:ext cx="10342180" cy="3379850"/>
        </p:xfrm>
        <a:graphic>
          <a:graphicData uri="http://schemas.openxmlformats.org/drawingml/2006/table">
            <a:tbl>
              <a:tblPr firstRow="1" bandRow="1">
                <a:tableStyleId>{793D81CF-94F2-401A-BA57-92F5A7B2D0C5}</a:tableStyleId>
              </a:tblPr>
              <a:tblGrid>
                <a:gridCol w="2068436">
                  <a:extLst>
                    <a:ext uri="{9D8B030D-6E8A-4147-A177-3AD203B41FA5}">
                      <a16:colId xmlns:a16="http://schemas.microsoft.com/office/drawing/2014/main" val="370164100"/>
                    </a:ext>
                  </a:extLst>
                </a:gridCol>
                <a:gridCol w="2068436">
                  <a:extLst>
                    <a:ext uri="{9D8B030D-6E8A-4147-A177-3AD203B41FA5}">
                      <a16:colId xmlns:a16="http://schemas.microsoft.com/office/drawing/2014/main" val="3468259943"/>
                    </a:ext>
                  </a:extLst>
                </a:gridCol>
                <a:gridCol w="2068436">
                  <a:extLst>
                    <a:ext uri="{9D8B030D-6E8A-4147-A177-3AD203B41FA5}">
                      <a16:colId xmlns:a16="http://schemas.microsoft.com/office/drawing/2014/main" val="147865360"/>
                    </a:ext>
                  </a:extLst>
                </a:gridCol>
                <a:gridCol w="2068436">
                  <a:extLst>
                    <a:ext uri="{9D8B030D-6E8A-4147-A177-3AD203B41FA5}">
                      <a16:colId xmlns:a16="http://schemas.microsoft.com/office/drawing/2014/main" val="1109619131"/>
                    </a:ext>
                  </a:extLst>
                </a:gridCol>
                <a:gridCol w="2068436">
                  <a:extLst>
                    <a:ext uri="{9D8B030D-6E8A-4147-A177-3AD203B41FA5}">
                      <a16:colId xmlns:a16="http://schemas.microsoft.com/office/drawing/2014/main" val="2682599651"/>
                    </a:ext>
                  </a:extLst>
                </a:gridCol>
              </a:tblGrid>
              <a:tr h="665811">
                <a:tc>
                  <a:txBody>
                    <a:bodyPr/>
                    <a:lstStyle/>
                    <a:p>
                      <a:pPr algn="ctr"/>
                      <a:endParaRPr lang="en-US" sz="1900"/>
                    </a:p>
                    <a:p>
                      <a:pPr algn="ctr"/>
                      <a:r>
                        <a:rPr lang="en-US" sz="1900"/>
                        <a:t>% of AMI</a:t>
                      </a:r>
                      <a:endParaRPr lang="en-US" sz="1900">
                        <a:latin typeface="Arial" panose="020B0604020202020204" pitchFamily="34" charset="0"/>
                        <a:cs typeface="Arial" panose="020B0604020202020204" pitchFamily="34" charset="0"/>
                      </a:endParaRPr>
                    </a:p>
                  </a:txBody>
                  <a:tcPr marL="96851" marR="96851" marT="48425" marB="48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endParaRPr lang="en-US" sz="1900"/>
                    </a:p>
                    <a:p>
                      <a:pPr algn="ctr"/>
                      <a:r>
                        <a:rPr lang="en-US" sz="1900"/>
                        <a:t>1 Person </a:t>
                      </a:r>
                      <a:endParaRPr lang="en-US" sz="1900">
                        <a:latin typeface="Arial" panose="020B0604020202020204" pitchFamily="34" charset="0"/>
                        <a:cs typeface="Arial" panose="020B0604020202020204" pitchFamily="34" charset="0"/>
                      </a:endParaRPr>
                    </a:p>
                  </a:txBody>
                  <a:tcPr marL="96851" marR="96851" marT="48425" marB="48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endParaRPr lang="en-US" sz="1900"/>
                    </a:p>
                    <a:p>
                      <a:pPr algn="ctr"/>
                      <a:r>
                        <a:rPr lang="en-US" sz="1900"/>
                        <a:t>2 Persons </a:t>
                      </a:r>
                      <a:endParaRPr lang="en-US" sz="1900">
                        <a:latin typeface="Arial" panose="020B0604020202020204" pitchFamily="34" charset="0"/>
                        <a:cs typeface="Arial" panose="020B0604020202020204" pitchFamily="34" charset="0"/>
                      </a:endParaRPr>
                    </a:p>
                  </a:txBody>
                  <a:tcPr marL="96851" marR="96851" marT="48425" marB="48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endParaRPr lang="en-US" sz="1900"/>
                    </a:p>
                    <a:p>
                      <a:pPr algn="ctr"/>
                      <a:r>
                        <a:rPr lang="en-US" sz="1900"/>
                        <a:t>3 Persons</a:t>
                      </a:r>
                      <a:endParaRPr lang="en-US" sz="1900">
                        <a:latin typeface="Arial" panose="020B0604020202020204" pitchFamily="34" charset="0"/>
                        <a:cs typeface="Arial" panose="020B0604020202020204" pitchFamily="34" charset="0"/>
                      </a:endParaRPr>
                    </a:p>
                  </a:txBody>
                  <a:tcPr marL="96851" marR="96851" marT="48425" marB="48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endParaRPr lang="en-US" sz="1900"/>
                    </a:p>
                    <a:p>
                      <a:pPr algn="ctr"/>
                      <a:r>
                        <a:rPr lang="en-US" sz="1900"/>
                        <a:t>4 Persons </a:t>
                      </a:r>
                      <a:endParaRPr lang="en-US" sz="1900">
                        <a:latin typeface="Arial" panose="020B0604020202020204" pitchFamily="34" charset="0"/>
                        <a:cs typeface="Arial" panose="020B0604020202020204" pitchFamily="34" charset="0"/>
                      </a:endParaRPr>
                    </a:p>
                  </a:txBody>
                  <a:tcPr marL="96851" marR="96851" marT="48425" marB="48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835431747"/>
                  </a:ext>
                </a:extLst>
              </a:tr>
              <a:tr h="671491">
                <a:tc>
                  <a:txBody>
                    <a:bodyPr/>
                    <a:lstStyle/>
                    <a:p>
                      <a:pPr algn="ctr"/>
                      <a:endParaRPr lang="en-US" sz="1900" b="1">
                        <a:solidFill>
                          <a:schemeClr val="bg1"/>
                        </a:solidFill>
                      </a:endParaRPr>
                    </a:p>
                    <a:p>
                      <a:pPr algn="ctr"/>
                      <a:r>
                        <a:rPr lang="en-US" sz="1900" b="1">
                          <a:solidFill>
                            <a:schemeClr val="bg1"/>
                          </a:solidFill>
                        </a:rPr>
                        <a:t>30% </a:t>
                      </a:r>
                      <a:endParaRPr lang="en-US" sz="1900" b="1">
                        <a:solidFill>
                          <a:schemeClr val="bg1"/>
                        </a:solidFill>
                        <a:latin typeface="Arial" panose="020B0604020202020204" pitchFamily="34" charset="0"/>
                        <a:cs typeface="Arial" panose="020B0604020202020204" pitchFamily="34" charset="0"/>
                      </a:endParaRPr>
                    </a:p>
                  </a:txBody>
                  <a:tcPr marL="96851" marR="96851" marT="48425" marB="48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endParaRPr lang="en-US" sz="1900" b="1">
                        <a:solidFill>
                          <a:schemeClr val="bg1"/>
                        </a:solidFill>
                      </a:endParaRPr>
                    </a:p>
                    <a:p>
                      <a:pPr algn="ctr"/>
                      <a:r>
                        <a:rPr lang="en-US" sz="1900" b="1">
                          <a:solidFill>
                            <a:schemeClr val="bg1"/>
                          </a:solidFill>
                        </a:rPr>
                        <a:t>$18,650</a:t>
                      </a:r>
                      <a:endParaRPr lang="en-US" sz="1900" b="1">
                        <a:solidFill>
                          <a:schemeClr val="bg1"/>
                        </a:solidFill>
                        <a:latin typeface="Arial" panose="020B0604020202020204" pitchFamily="34" charset="0"/>
                        <a:cs typeface="Arial" panose="020B0604020202020204" pitchFamily="34" charset="0"/>
                      </a:endParaRPr>
                    </a:p>
                  </a:txBody>
                  <a:tcPr marL="96851" marR="96851" marT="48425" marB="48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endParaRPr lang="en-US" sz="1900" b="1">
                        <a:solidFill>
                          <a:schemeClr val="bg1"/>
                        </a:solidFill>
                      </a:endParaRPr>
                    </a:p>
                    <a:p>
                      <a:pPr algn="ctr"/>
                      <a:r>
                        <a:rPr lang="en-US" sz="1900" b="1">
                          <a:solidFill>
                            <a:schemeClr val="bg1"/>
                          </a:solidFill>
                        </a:rPr>
                        <a:t>$21,300</a:t>
                      </a:r>
                      <a:endParaRPr lang="en-US" sz="1900" b="1">
                        <a:solidFill>
                          <a:schemeClr val="bg1"/>
                        </a:solidFill>
                        <a:latin typeface="Arial" panose="020B0604020202020204" pitchFamily="34" charset="0"/>
                        <a:cs typeface="Arial" panose="020B0604020202020204" pitchFamily="34" charset="0"/>
                      </a:endParaRPr>
                    </a:p>
                  </a:txBody>
                  <a:tcPr marL="96851" marR="96851" marT="48425" marB="48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endParaRPr lang="en-US" sz="1900" b="1">
                        <a:solidFill>
                          <a:schemeClr val="bg1"/>
                        </a:solidFill>
                      </a:endParaRPr>
                    </a:p>
                    <a:p>
                      <a:pPr algn="ctr"/>
                      <a:r>
                        <a:rPr lang="en-US" sz="1900" b="1">
                          <a:solidFill>
                            <a:schemeClr val="bg1"/>
                          </a:solidFill>
                        </a:rPr>
                        <a:t>$23,950</a:t>
                      </a:r>
                      <a:endParaRPr lang="en-US" sz="1900" b="1">
                        <a:solidFill>
                          <a:schemeClr val="bg1"/>
                        </a:solidFill>
                        <a:latin typeface="Arial" panose="020B0604020202020204" pitchFamily="34" charset="0"/>
                        <a:cs typeface="Arial" panose="020B0604020202020204" pitchFamily="34" charset="0"/>
                      </a:endParaRPr>
                    </a:p>
                  </a:txBody>
                  <a:tcPr marL="96851" marR="96851" marT="48425" marB="48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endParaRPr lang="en-US" sz="1900" b="1">
                        <a:solidFill>
                          <a:schemeClr val="bg1"/>
                        </a:solidFill>
                      </a:endParaRPr>
                    </a:p>
                    <a:p>
                      <a:pPr algn="ctr"/>
                      <a:r>
                        <a:rPr lang="en-US" sz="1900" b="1">
                          <a:solidFill>
                            <a:schemeClr val="bg1"/>
                          </a:solidFill>
                        </a:rPr>
                        <a:t>$26,600</a:t>
                      </a:r>
                      <a:endParaRPr lang="en-US" sz="1900" b="1">
                        <a:solidFill>
                          <a:schemeClr val="bg1"/>
                        </a:solidFill>
                        <a:latin typeface="Arial" panose="020B0604020202020204" pitchFamily="34" charset="0"/>
                        <a:cs typeface="Arial" panose="020B0604020202020204" pitchFamily="34" charset="0"/>
                      </a:endParaRPr>
                    </a:p>
                  </a:txBody>
                  <a:tcPr marL="96851" marR="96851" marT="48425" marB="48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682714002"/>
                  </a:ext>
                </a:extLst>
              </a:tr>
              <a:tr h="671491">
                <a:tc>
                  <a:txBody>
                    <a:bodyPr/>
                    <a:lstStyle/>
                    <a:p>
                      <a:pPr algn="ctr"/>
                      <a:endParaRPr lang="en-US" sz="1900" b="1">
                        <a:solidFill>
                          <a:schemeClr val="bg1"/>
                        </a:solidFill>
                      </a:endParaRPr>
                    </a:p>
                    <a:p>
                      <a:pPr algn="ctr"/>
                      <a:r>
                        <a:rPr lang="en-US" sz="1900" b="1">
                          <a:solidFill>
                            <a:schemeClr val="bg1"/>
                          </a:solidFill>
                        </a:rPr>
                        <a:t>50%</a:t>
                      </a:r>
                      <a:endParaRPr lang="en-US" sz="1900" b="1">
                        <a:solidFill>
                          <a:schemeClr val="bg1"/>
                        </a:solidFill>
                        <a:latin typeface="Arial" panose="020B0604020202020204" pitchFamily="34" charset="0"/>
                        <a:cs typeface="Arial" panose="020B0604020202020204" pitchFamily="34" charset="0"/>
                      </a:endParaRPr>
                    </a:p>
                  </a:txBody>
                  <a:tcPr marL="96851" marR="96851" marT="48425" marB="48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900" b="1">
                        <a:solidFill>
                          <a:schemeClr val="bg1"/>
                        </a:solidFill>
                      </a:endParaRPr>
                    </a:p>
                    <a:p>
                      <a:pPr algn="ctr"/>
                      <a:r>
                        <a:rPr lang="en-US" sz="1900" b="1">
                          <a:solidFill>
                            <a:schemeClr val="bg1"/>
                          </a:solidFill>
                        </a:rPr>
                        <a:t>$31,050</a:t>
                      </a:r>
                      <a:endParaRPr lang="en-US" sz="1900" b="1">
                        <a:solidFill>
                          <a:schemeClr val="bg1"/>
                        </a:solidFill>
                        <a:latin typeface="Arial" panose="020B0604020202020204" pitchFamily="34" charset="0"/>
                        <a:cs typeface="Arial" panose="020B0604020202020204" pitchFamily="34" charset="0"/>
                      </a:endParaRPr>
                    </a:p>
                  </a:txBody>
                  <a:tcPr marL="96851" marR="96851" marT="48425" marB="48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900" b="1">
                        <a:solidFill>
                          <a:schemeClr val="bg1"/>
                        </a:solidFill>
                      </a:endParaRPr>
                    </a:p>
                    <a:p>
                      <a:pPr algn="ctr"/>
                      <a:r>
                        <a:rPr lang="en-US" sz="1900" b="1">
                          <a:solidFill>
                            <a:schemeClr val="bg1"/>
                          </a:solidFill>
                        </a:rPr>
                        <a:t>$35,450</a:t>
                      </a:r>
                      <a:endParaRPr lang="en-US" sz="1900" b="1">
                        <a:solidFill>
                          <a:schemeClr val="bg1"/>
                        </a:solidFill>
                        <a:latin typeface="Arial" panose="020B0604020202020204" pitchFamily="34" charset="0"/>
                        <a:cs typeface="Arial" panose="020B0604020202020204" pitchFamily="34" charset="0"/>
                      </a:endParaRPr>
                    </a:p>
                  </a:txBody>
                  <a:tcPr marL="96851" marR="96851" marT="48425" marB="48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900" b="1">
                        <a:solidFill>
                          <a:schemeClr val="bg1"/>
                        </a:solidFill>
                      </a:endParaRPr>
                    </a:p>
                    <a:p>
                      <a:pPr algn="ctr"/>
                      <a:r>
                        <a:rPr lang="en-US" sz="1900" b="1">
                          <a:solidFill>
                            <a:schemeClr val="bg1"/>
                          </a:solidFill>
                        </a:rPr>
                        <a:t>$39,900</a:t>
                      </a:r>
                      <a:endParaRPr lang="en-US" sz="1900" b="1">
                        <a:solidFill>
                          <a:schemeClr val="bg1"/>
                        </a:solidFill>
                        <a:latin typeface="Arial" panose="020B0604020202020204" pitchFamily="34" charset="0"/>
                        <a:cs typeface="Arial" panose="020B0604020202020204" pitchFamily="34" charset="0"/>
                      </a:endParaRPr>
                    </a:p>
                  </a:txBody>
                  <a:tcPr marL="96851" marR="96851" marT="48425" marB="48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900" b="1">
                        <a:solidFill>
                          <a:schemeClr val="bg1"/>
                        </a:solidFill>
                      </a:endParaRPr>
                    </a:p>
                    <a:p>
                      <a:pPr algn="ctr"/>
                      <a:r>
                        <a:rPr lang="en-US" sz="1900" b="1">
                          <a:solidFill>
                            <a:schemeClr val="bg1"/>
                          </a:solidFill>
                        </a:rPr>
                        <a:t>$44,300</a:t>
                      </a:r>
                      <a:endParaRPr lang="en-US" sz="1900" b="1">
                        <a:solidFill>
                          <a:schemeClr val="bg1"/>
                        </a:solidFill>
                        <a:latin typeface="Arial" panose="020B0604020202020204" pitchFamily="34" charset="0"/>
                        <a:cs typeface="Arial" panose="020B0604020202020204" pitchFamily="34" charset="0"/>
                      </a:endParaRPr>
                    </a:p>
                  </a:txBody>
                  <a:tcPr marL="96851" marR="96851" marT="48425" marB="48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874001"/>
                  </a:ext>
                </a:extLst>
              </a:tr>
              <a:tr h="671491">
                <a:tc>
                  <a:txBody>
                    <a:bodyPr/>
                    <a:lstStyle/>
                    <a:p>
                      <a:pPr algn="ctr"/>
                      <a:endParaRPr lang="en-US" sz="1900" b="1">
                        <a:solidFill>
                          <a:schemeClr val="bg1"/>
                        </a:solidFill>
                      </a:endParaRPr>
                    </a:p>
                    <a:p>
                      <a:pPr algn="ctr"/>
                      <a:r>
                        <a:rPr lang="en-US" sz="1900" b="1">
                          <a:solidFill>
                            <a:schemeClr val="bg1"/>
                          </a:solidFill>
                        </a:rPr>
                        <a:t>60%</a:t>
                      </a:r>
                      <a:endParaRPr lang="en-US" sz="1900" b="1">
                        <a:solidFill>
                          <a:schemeClr val="bg1"/>
                        </a:solidFill>
                        <a:latin typeface="Arial" panose="020B0604020202020204" pitchFamily="34" charset="0"/>
                        <a:cs typeface="Arial" panose="020B0604020202020204" pitchFamily="34" charset="0"/>
                      </a:endParaRPr>
                    </a:p>
                  </a:txBody>
                  <a:tcPr marL="96851" marR="96851" marT="48425" marB="48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endParaRPr lang="en-US" sz="1900" b="1">
                        <a:solidFill>
                          <a:schemeClr val="bg1"/>
                        </a:solidFill>
                      </a:endParaRPr>
                    </a:p>
                    <a:p>
                      <a:pPr algn="ctr"/>
                      <a:r>
                        <a:rPr lang="en-US" sz="1900" b="1">
                          <a:solidFill>
                            <a:schemeClr val="bg1"/>
                          </a:solidFill>
                        </a:rPr>
                        <a:t>$37,260</a:t>
                      </a:r>
                      <a:endParaRPr lang="en-US" sz="1900" b="1">
                        <a:solidFill>
                          <a:schemeClr val="bg1"/>
                        </a:solidFill>
                        <a:latin typeface="Arial" panose="020B0604020202020204" pitchFamily="34" charset="0"/>
                        <a:cs typeface="Arial" panose="020B0604020202020204" pitchFamily="34" charset="0"/>
                      </a:endParaRPr>
                    </a:p>
                  </a:txBody>
                  <a:tcPr marL="96851" marR="96851" marT="48425" marB="48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endParaRPr lang="en-US" sz="1900" b="1">
                        <a:solidFill>
                          <a:schemeClr val="bg1"/>
                        </a:solidFill>
                      </a:endParaRPr>
                    </a:p>
                    <a:p>
                      <a:pPr algn="ctr"/>
                      <a:r>
                        <a:rPr lang="en-US" sz="1900" b="1">
                          <a:solidFill>
                            <a:schemeClr val="bg1"/>
                          </a:solidFill>
                        </a:rPr>
                        <a:t>$42,540</a:t>
                      </a:r>
                      <a:endParaRPr lang="en-US" sz="1900" b="1">
                        <a:solidFill>
                          <a:schemeClr val="bg1"/>
                        </a:solidFill>
                        <a:latin typeface="Arial" panose="020B0604020202020204" pitchFamily="34" charset="0"/>
                        <a:cs typeface="Arial" panose="020B0604020202020204" pitchFamily="34" charset="0"/>
                      </a:endParaRPr>
                    </a:p>
                  </a:txBody>
                  <a:tcPr marL="96851" marR="96851" marT="48425" marB="48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endParaRPr lang="en-US" sz="1900" b="1">
                        <a:solidFill>
                          <a:schemeClr val="bg1"/>
                        </a:solidFill>
                      </a:endParaRPr>
                    </a:p>
                    <a:p>
                      <a:pPr algn="ctr"/>
                      <a:r>
                        <a:rPr lang="en-US" sz="1900" b="1">
                          <a:solidFill>
                            <a:schemeClr val="bg1"/>
                          </a:solidFill>
                        </a:rPr>
                        <a:t>$47,880</a:t>
                      </a:r>
                      <a:endParaRPr lang="en-US" sz="1900" b="1">
                        <a:solidFill>
                          <a:schemeClr val="bg1"/>
                        </a:solidFill>
                        <a:latin typeface="Arial" panose="020B0604020202020204" pitchFamily="34" charset="0"/>
                        <a:cs typeface="Arial" panose="020B0604020202020204" pitchFamily="34" charset="0"/>
                      </a:endParaRPr>
                    </a:p>
                  </a:txBody>
                  <a:tcPr marL="96851" marR="96851" marT="48425" marB="48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endParaRPr lang="en-US" sz="1900" b="1">
                        <a:solidFill>
                          <a:schemeClr val="bg1"/>
                        </a:solidFill>
                      </a:endParaRPr>
                    </a:p>
                    <a:p>
                      <a:pPr algn="ctr"/>
                      <a:r>
                        <a:rPr lang="en-US" sz="1900" b="1">
                          <a:solidFill>
                            <a:schemeClr val="bg1"/>
                          </a:solidFill>
                        </a:rPr>
                        <a:t>$53,160</a:t>
                      </a:r>
                      <a:endParaRPr lang="en-US" sz="1900" b="1">
                        <a:solidFill>
                          <a:schemeClr val="bg1"/>
                        </a:solidFill>
                        <a:latin typeface="Arial" panose="020B0604020202020204" pitchFamily="34" charset="0"/>
                        <a:cs typeface="Arial" panose="020B0604020202020204" pitchFamily="34" charset="0"/>
                      </a:endParaRPr>
                    </a:p>
                  </a:txBody>
                  <a:tcPr marL="96851" marR="96851" marT="48425" marB="48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567269392"/>
                  </a:ext>
                </a:extLst>
              </a:tr>
              <a:tr h="671491">
                <a:tc>
                  <a:txBody>
                    <a:bodyPr/>
                    <a:lstStyle/>
                    <a:p>
                      <a:pPr algn="ctr"/>
                      <a:endParaRPr lang="en-US" sz="1900" b="1">
                        <a:solidFill>
                          <a:schemeClr val="bg1"/>
                        </a:solidFill>
                      </a:endParaRPr>
                    </a:p>
                    <a:p>
                      <a:pPr algn="ctr"/>
                      <a:r>
                        <a:rPr lang="en-US" sz="1900" b="1">
                          <a:solidFill>
                            <a:schemeClr val="bg1"/>
                          </a:solidFill>
                        </a:rPr>
                        <a:t>80%</a:t>
                      </a:r>
                      <a:endParaRPr lang="en-US" sz="1900" b="1">
                        <a:solidFill>
                          <a:schemeClr val="bg1"/>
                        </a:solidFill>
                        <a:latin typeface="Arial" panose="020B0604020202020204" pitchFamily="34" charset="0"/>
                        <a:cs typeface="Arial" panose="020B0604020202020204" pitchFamily="34" charset="0"/>
                      </a:endParaRPr>
                    </a:p>
                  </a:txBody>
                  <a:tcPr marL="96851" marR="96851" marT="48425" marB="48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r>
                        <a:rPr lang="en-US" sz="1900" b="1">
                          <a:solidFill>
                            <a:schemeClr val="bg1"/>
                          </a:solidFill>
                        </a:rPr>
                      </a:br>
                      <a:r>
                        <a:rPr lang="en-US" sz="1900" b="1">
                          <a:solidFill>
                            <a:schemeClr val="bg1"/>
                          </a:solidFill>
                        </a:rPr>
                        <a:t>$49,600</a:t>
                      </a:r>
                      <a:endParaRPr lang="en-US" sz="1900" b="1">
                        <a:solidFill>
                          <a:schemeClr val="bg1"/>
                        </a:solidFill>
                        <a:latin typeface="Arial" panose="020B0604020202020204" pitchFamily="34" charset="0"/>
                        <a:cs typeface="Arial" panose="020B0604020202020204" pitchFamily="34" charset="0"/>
                      </a:endParaRPr>
                    </a:p>
                  </a:txBody>
                  <a:tcPr marL="96851" marR="96851" marT="48425" marB="48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900" b="1">
                        <a:solidFill>
                          <a:schemeClr val="bg1"/>
                        </a:solidFill>
                      </a:endParaRPr>
                    </a:p>
                    <a:p>
                      <a:pPr algn="ctr"/>
                      <a:r>
                        <a:rPr lang="en-US" sz="1900" b="1">
                          <a:solidFill>
                            <a:schemeClr val="bg1"/>
                          </a:solidFill>
                        </a:rPr>
                        <a:t>$56,700</a:t>
                      </a:r>
                      <a:endParaRPr lang="en-US" sz="1900" b="1">
                        <a:solidFill>
                          <a:schemeClr val="bg1"/>
                        </a:solidFill>
                        <a:latin typeface="Arial" panose="020B0604020202020204" pitchFamily="34" charset="0"/>
                        <a:cs typeface="Arial" panose="020B0604020202020204" pitchFamily="34" charset="0"/>
                      </a:endParaRPr>
                    </a:p>
                  </a:txBody>
                  <a:tcPr marL="96851" marR="96851" marT="48425" marB="48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900" b="1">
                        <a:solidFill>
                          <a:schemeClr val="bg1"/>
                        </a:solidFill>
                      </a:endParaRPr>
                    </a:p>
                    <a:p>
                      <a:pPr algn="ctr"/>
                      <a:r>
                        <a:rPr lang="en-US" sz="1900" b="1">
                          <a:solidFill>
                            <a:schemeClr val="bg1"/>
                          </a:solidFill>
                        </a:rPr>
                        <a:t>$63,800</a:t>
                      </a:r>
                      <a:endParaRPr lang="en-US" sz="1900" b="1">
                        <a:solidFill>
                          <a:schemeClr val="bg1"/>
                        </a:solidFill>
                        <a:latin typeface="Arial" panose="020B0604020202020204" pitchFamily="34" charset="0"/>
                        <a:cs typeface="Arial" panose="020B0604020202020204" pitchFamily="34" charset="0"/>
                      </a:endParaRPr>
                    </a:p>
                  </a:txBody>
                  <a:tcPr marL="96851" marR="96851" marT="48425" marB="48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900" b="1">
                        <a:solidFill>
                          <a:schemeClr val="bg1"/>
                        </a:solidFill>
                      </a:endParaRPr>
                    </a:p>
                    <a:p>
                      <a:pPr algn="ctr"/>
                      <a:r>
                        <a:rPr lang="en-US" sz="1900" b="1">
                          <a:solidFill>
                            <a:schemeClr val="bg1"/>
                          </a:solidFill>
                        </a:rPr>
                        <a:t>$70,850</a:t>
                      </a:r>
                      <a:endParaRPr lang="en-US" sz="1900" b="1">
                        <a:solidFill>
                          <a:schemeClr val="bg1"/>
                        </a:solidFill>
                        <a:latin typeface="Arial" panose="020B0604020202020204" pitchFamily="34" charset="0"/>
                        <a:cs typeface="Arial" panose="020B0604020202020204" pitchFamily="34" charset="0"/>
                      </a:endParaRPr>
                    </a:p>
                  </a:txBody>
                  <a:tcPr marL="96851" marR="96851" marT="48425" marB="48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3842355"/>
                  </a:ext>
                </a:extLst>
              </a:tr>
            </a:tbl>
          </a:graphicData>
        </a:graphic>
      </p:graphicFrame>
      <p:sp>
        <p:nvSpPr>
          <p:cNvPr id="6" name="TextBox 5">
            <a:extLst>
              <a:ext uri="{FF2B5EF4-FFF2-40B4-BE49-F238E27FC236}">
                <a16:creationId xmlns:a16="http://schemas.microsoft.com/office/drawing/2014/main" id="{BB83184E-AC3F-2244-9204-797044092F15}"/>
              </a:ext>
            </a:extLst>
          </p:cNvPr>
          <p:cNvSpPr txBox="1"/>
          <p:nvPr/>
        </p:nvSpPr>
        <p:spPr>
          <a:xfrm>
            <a:off x="851337" y="5465491"/>
            <a:ext cx="10891520" cy="584775"/>
          </a:xfrm>
          <a:prstGeom prst="rect">
            <a:avLst/>
          </a:prstGeom>
          <a:noFill/>
        </p:spPr>
        <p:txBody>
          <a:bodyPr wrap="square" rtlCol="0">
            <a:spAutoFit/>
          </a:bodyPr>
          <a:lstStyle/>
          <a:p>
            <a:pPr lvl="1" algn="ctr"/>
            <a:r>
              <a:rPr lang="en-US" sz="1600" b="1">
                <a:solidFill>
                  <a:schemeClr val="bg1"/>
                </a:solidFill>
                <a:latin typeface="Arial" panose="020B0604020202020204" pitchFamily="34" charset="0"/>
                <a:cs typeface="Arial" panose="020B0604020202020204" pitchFamily="34" charset="0"/>
              </a:rPr>
              <a:t>Current Income Limits can be found at:</a:t>
            </a:r>
          </a:p>
          <a:p>
            <a:pPr lvl="1" algn="ctr"/>
            <a:r>
              <a:rPr lang="en-US" sz="1600">
                <a:latin typeface="Arial" panose="020B0604020202020204" pitchFamily="34" charset="0"/>
                <a:cs typeface="Arial" panose="020B0604020202020204" pitchFamily="34" charset="0"/>
                <a:hlinkClick r:id="rId2"/>
              </a:rPr>
              <a:t>http://www.hudexchange.info/programs/home/home-income-limits/</a:t>
            </a:r>
            <a:endParaRPr 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8641809"/>
      </p:ext>
    </p:extLst>
  </p:cSld>
  <p:clrMapOvr>
    <a:masterClrMapping/>
  </p:clrMapOvr>
</p:sld>
</file>

<file path=ppt/theme/theme1.xml><?xml version="1.0" encoding="utf-8"?>
<a:theme xmlns:a="http://schemas.openxmlformats.org/drawingml/2006/main" name="1_Office Theme">
  <a:themeElements>
    <a:clrScheme name="Custom 2">
      <a:dk1>
        <a:srgbClr val="003160"/>
      </a:dk1>
      <a:lt1>
        <a:srgbClr val="E47E28"/>
      </a:lt1>
      <a:dk2>
        <a:srgbClr val="26A6CB"/>
      </a:dk2>
      <a:lt2>
        <a:srgbClr val="FFFFFF"/>
      </a:lt2>
      <a:accent1>
        <a:srgbClr val="26A6CB"/>
      </a:accent1>
      <a:accent2>
        <a:srgbClr val="003261"/>
      </a:accent2>
      <a:accent3>
        <a:srgbClr val="E47E28"/>
      </a:accent3>
      <a:accent4>
        <a:srgbClr val="FCF9FF"/>
      </a:accent4>
      <a:accent5>
        <a:srgbClr val="26A6CB"/>
      </a:accent5>
      <a:accent6>
        <a:srgbClr val="E47D2A"/>
      </a:accent6>
      <a:hlink>
        <a:srgbClr val="012E5F"/>
      </a:hlink>
      <a:folHlink>
        <a:srgbClr val="26A6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visions xmlns="330978db-9002-42a3-b053-398f32afd2c2" xsi:nil="true"/>
    <Comments xmlns="330978db-9002-42a3-b053-398f32afd2c2" xsi:nil="true"/>
    <lw3o xmlns="330978db-9002-42a3-b053-398f32afd2c2" xsi:nil="true"/>
    <TaxCatchAll xmlns="cff70267-8640-46e6-a663-87c68ca84757" xsi:nil="true"/>
    <lcf76f155ced4ddcb4097134ff3c332f xmlns="330978db-9002-42a3-b053-398f32afd2c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7B6506C54A513489F5043449D3055ED" ma:contentTypeVersion="19" ma:contentTypeDescription="Create a new document." ma:contentTypeScope="" ma:versionID="9745bfebf97f5575bc09a9bfbca58fcd">
  <xsd:schema xmlns:xsd="http://www.w3.org/2001/XMLSchema" xmlns:xs="http://www.w3.org/2001/XMLSchema" xmlns:p="http://schemas.microsoft.com/office/2006/metadata/properties" xmlns:ns2="cff70267-8640-46e6-a663-87c68ca84757" xmlns:ns3="330978db-9002-42a3-b053-398f32afd2c2" targetNamespace="http://schemas.microsoft.com/office/2006/metadata/properties" ma:root="true" ma:fieldsID="434cbd390b9cc0a78c9badef62e2be03" ns2:_="" ns3:_="">
    <xsd:import namespace="cff70267-8640-46e6-a663-87c68ca84757"/>
    <xsd:import namespace="330978db-9002-42a3-b053-398f32afd2c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DateTaken" minOccurs="0"/>
                <xsd:element ref="ns3:Revisions" minOccurs="0"/>
                <xsd:element ref="ns3:Comments" minOccurs="0"/>
                <xsd:element ref="ns3:lw3o" minOccurs="0"/>
                <xsd:element ref="ns3:MediaLengthInSeconds" minOccurs="0"/>
                <xsd:element ref="ns3:MediaServiceLocation"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f70267-8640-46e6-a663-87c68ca8475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e8bdb8b-3b40-4f5b-b8ba-928f09745895}" ma:internalName="TaxCatchAll" ma:showField="CatchAllData" ma:web="cff70267-8640-46e6-a663-87c68ca8475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30978db-9002-42a3-b053-398f32afd2c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Revisions" ma:index="16" nillable="true" ma:displayName="Revisions " ma:format="Dropdown" ma:internalName="Revisions">
      <xsd:simpleType>
        <xsd:restriction base="dms:Note">
          <xsd:maxLength value="255"/>
        </xsd:restriction>
      </xsd:simpleType>
    </xsd:element>
    <xsd:element name="Comments" ma:index="17" nillable="true" ma:displayName="Comments" ma:internalName="Comments">
      <xsd:simpleType>
        <xsd:restriction base="dms:Text">
          <xsd:maxLength value="255"/>
        </xsd:restriction>
      </xsd:simpleType>
    </xsd:element>
    <xsd:element name="lw3o" ma:index="18" nillable="true" ma:displayName="Comments/revisions" ma:internalName="lw3o">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ad4032c-a330-4847-9ce1-ec5da46de39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297D68-0975-473B-91A1-A08EF553E99E}">
  <ds:schemaRefs>
    <ds:schemaRef ds:uri="04be9a1c-fb6d-48b4-b30a-82f010cbba2a"/>
    <ds:schemaRef ds:uri="7ce20f0c-3e25-4de0-b1f5-e736e356741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E833C7A-4848-4B48-8206-0DAA96EA3082}">
  <ds:schemaRefs>
    <ds:schemaRef ds:uri="http://schemas.microsoft.com/sharepoint/v3/contenttype/forms"/>
  </ds:schemaRefs>
</ds:datastoreItem>
</file>

<file path=customXml/itemProps3.xml><?xml version="1.0" encoding="utf-8"?>
<ds:datastoreItem xmlns:ds="http://schemas.openxmlformats.org/officeDocument/2006/customXml" ds:itemID="{AEF4DE51-3779-4377-8957-839ABC3228F2}"/>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74</Slides>
  <Notes>0</Notes>
  <HiddenSlides>0</HiddenSlide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1_Office Theme</vt:lpstr>
      <vt:lpstr>PowerPoint Presentation</vt:lpstr>
      <vt:lpstr>Division Contact Information</vt:lpstr>
      <vt:lpstr>Our Team Members</vt:lpstr>
      <vt:lpstr>About Us</vt:lpstr>
      <vt:lpstr>PowerPoint Presentation</vt:lpstr>
      <vt:lpstr>Tenant Certification</vt:lpstr>
      <vt:lpstr>Tenant Certification</vt:lpstr>
      <vt:lpstr>Tenant Certification</vt:lpstr>
      <vt:lpstr>Income Limits Example</vt:lpstr>
      <vt:lpstr>Tenant Certification</vt:lpstr>
      <vt:lpstr>Tenant Certification</vt:lpstr>
      <vt:lpstr>Tenant Certification</vt:lpstr>
      <vt:lpstr>Tenant Certification</vt:lpstr>
      <vt:lpstr>Tenant Certification</vt:lpstr>
      <vt:lpstr>Tenant Certification</vt:lpstr>
      <vt:lpstr>Tenant Certification</vt:lpstr>
      <vt:lpstr>Tenant Certification</vt:lpstr>
      <vt:lpstr>Tenant Certification</vt:lpstr>
      <vt:lpstr>Tenant Certification</vt:lpstr>
      <vt:lpstr>Tenant Certification</vt:lpstr>
      <vt:lpstr>Tenant Certification</vt:lpstr>
      <vt:lpstr>Tenant Certification</vt:lpstr>
      <vt:lpstr>PowerPoint Presentation</vt:lpstr>
      <vt:lpstr>PowerPoint Presentation</vt:lpstr>
      <vt:lpstr>PowerPoint Presentation</vt:lpstr>
      <vt:lpstr>Calculation Example</vt:lpstr>
      <vt:lpstr>Tenant Certification</vt:lpstr>
      <vt:lpstr>Tenant Certification</vt:lpstr>
      <vt:lpstr>Tenant Certification</vt:lpstr>
      <vt:lpstr>Determining Cash Value of Assets</vt:lpstr>
      <vt:lpstr>Tenant Certification</vt:lpstr>
      <vt:lpstr>Imputed Income Vs. Income from Assets  </vt:lpstr>
      <vt:lpstr>Imputed Income Vs. Income from Assets  </vt:lpstr>
      <vt:lpstr>Cash Value Example</vt:lpstr>
      <vt:lpstr>Cash Value Example</vt:lpstr>
      <vt:lpstr>PowerPoint Presentation</vt:lpstr>
      <vt:lpstr>Rent Restrictions</vt:lpstr>
      <vt:lpstr>Maintaining Unit Mix During the Affordability Period</vt:lpstr>
      <vt:lpstr>Fixed vs. Floating</vt:lpstr>
      <vt:lpstr>Fixed vs. Floating</vt:lpstr>
      <vt:lpstr>PowerPoint Presentation</vt:lpstr>
      <vt:lpstr>PowerPoint Presentation</vt:lpstr>
      <vt:lpstr>PowerPoint Presentation</vt:lpstr>
      <vt:lpstr>PowerPoint Presentation</vt:lpstr>
      <vt:lpstr>PowerPoint Presentation</vt:lpstr>
      <vt:lpstr>PowerPoint Presentation</vt:lpstr>
      <vt:lpstr>Form(s) of Lease</vt:lpstr>
      <vt:lpstr>Lease Addendum</vt:lpstr>
      <vt:lpstr>Lease Addendum Example</vt:lpstr>
      <vt:lpstr>Grievance Procedures</vt:lpstr>
      <vt:lpstr>Disclosure Requirements</vt:lpstr>
      <vt:lpstr>PowerPoint Presentation</vt:lpstr>
      <vt:lpstr>Recertifying Tenant Income Eligibility</vt:lpstr>
      <vt:lpstr>Recertification Documents</vt:lpstr>
      <vt:lpstr>PowerPoint Presentation</vt:lpstr>
      <vt:lpstr>PowerPoint Presentation</vt:lpstr>
      <vt:lpstr>PowerPoint Presentation</vt:lpstr>
      <vt:lpstr>PowerPoint Presentation</vt:lpstr>
      <vt:lpstr>Annual Compliance Review</vt:lpstr>
      <vt:lpstr>Review Assessment</vt:lpstr>
      <vt:lpstr>PowerPoint Presentation</vt:lpstr>
      <vt:lpstr>Form(s)</vt:lpstr>
      <vt:lpstr>Reporting</vt:lpstr>
      <vt:lpstr>Rent Schedule </vt:lpstr>
      <vt:lpstr>Rent Changes</vt:lpstr>
      <vt:lpstr>Rent Changes</vt:lpstr>
      <vt:lpstr>Rent  Changes</vt:lpstr>
      <vt:lpstr>Utility Allowances</vt:lpstr>
      <vt:lpstr>Utility Allowances</vt:lpstr>
      <vt:lpstr>Regulatory Reminders</vt:lpstr>
      <vt:lpstr>Regulatory Citations</vt:lpstr>
      <vt:lpstr>Questions and Comments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LaStephen Maxwell</dc:creator>
  <cp:revision>5</cp:revision>
  <dcterms:created xsi:type="dcterms:W3CDTF">2022-01-17T22:33:15Z</dcterms:created>
  <dcterms:modified xsi:type="dcterms:W3CDTF">2023-04-07T20:26:39Z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0x01010007B6506C54A513489F5043449D3055ED</vt:lpwstr>
  </property>
</Properties>
</file>