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4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1"/>
    <p:sldMasterId id="2147483840" r:id="rId2"/>
    <p:sldMasterId id="2147483860" r:id="rId3"/>
    <p:sldMasterId id="2147483869" r:id="rId4"/>
  </p:sldMasterIdLst>
  <p:notesMasterIdLst>
    <p:notesMasterId r:id="rId23"/>
  </p:notesMasterIdLst>
  <p:sldIdLst>
    <p:sldId id="659" r:id="rId5"/>
    <p:sldId id="371" r:id="rId6"/>
    <p:sldId id="740" r:id="rId7"/>
    <p:sldId id="357" r:id="rId8"/>
    <p:sldId id="356" r:id="rId9"/>
    <p:sldId id="365" r:id="rId10"/>
    <p:sldId id="592" r:id="rId11"/>
    <p:sldId id="699" r:id="rId12"/>
    <p:sldId id="525" r:id="rId13"/>
    <p:sldId id="701" r:id="rId14"/>
    <p:sldId id="700" r:id="rId15"/>
    <p:sldId id="265" r:id="rId16"/>
    <p:sldId id="702" r:id="rId17"/>
    <p:sldId id="739" r:id="rId18"/>
    <p:sldId id="597" r:id="rId19"/>
    <p:sldId id="703" r:id="rId20"/>
    <p:sldId id="320"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1"/>
    <a:srgbClr val="F68D2E"/>
    <a:srgbClr val="2088A7"/>
    <a:srgbClr val="007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9FF84-940A-4E67-BDE3-8B5E644F031E}" v="137" dt="2023-01-30T22:43:20.142"/>
    <p1510:client id="{DDE9E944-FF6C-4AB4-9704-AF57FDB998EB}" v="2942" dt="2023-01-31T20:36:10.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231" autoAdjust="0"/>
  </p:normalViewPr>
  <p:slideViewPr>
    <p:cSldViewPr snapToGrid="0">
      <p:cViewPr varScale="1">
        <p:scale>
          <a:sx n="48" d="100"/>
          <a:sy n="48" d="100"/>
        </p:scale>
        <p:origin x="1164" y="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91716-50BC-6A46-BF28-9E1AE09EE775}"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69E5A-4F46-B14D-92CF-505141B980C0}" type="slidenum">
              <a:rPr lang="en-US" smtClean="0"/>
              <a:t>‹#›</a:t>
            </a:fld>
            <a:endParaRPr lang="en-US"/>
          </a:p>
        </p:txBody>
      </p:sp>
    </p:spTree>
    <p:extLst>
      <p:ext uri="{BB962C8B-B14F-4D97-AF65-F5344CB8AC3E}">
        <p14:creationId xmlns:p14="http://schemas.microsoft.com/office/powerpoint/2010/main" val="61356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D3CA866-E4E5-42F3-A3E6-03ECF4A94D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633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Cambridge Village Park has </a:t>
            </a:r>
            <a:r>
              <a:rPr lang="en-US" dirty="0"/>
              <a:t>an estimated budget of 6.6 Million</a:t>
            </a:r>
            <a:r>
              <a:rPr lang="en-US"/>
              <a:t> dollars. This</a:t>
            </a:r>
            <a:r>
              <a:rPr lang="en-US" dirty="0"/>
              <a:t> project will provide drainage improvements </a:t>
            </a:r>
            <a:r>
              <a:rPr kumimoji="0" lang="en-US" sz="1200" b="0" i="0" u="none" strike="noStrike" kern="1200" cap="none" spc="-20" normalizeH="0" baseline="0" noProof="0" dirty="0">
                <a:ln>
                  <a:noFill/>
                </a:ln>
                <a:solidFill>
                  <a:srgbClr val="FFFFFF"/>
                </a:solidFill>
                <a:effectLst/>
                <a:uLnTx/>
                <a:uFillTx/>
                <a:latin typeface="Arial Black"/>
                <a:ea typeface="+mn-ea"/>
                <a:cs typeface="Arial Black"/>
              </a:rPr>
              <a:t>in the </a:t>
            </a:r>
            <a:r>
              <a:rPr kumimoji="0" lang="en-US" sz="1200" b="0" i="0" u="none" strike="noStrike" kern="1200" cap="none" spc="-20" normalizeH="0" baseline="0" noProof="0">
                <a:ln>
                  <a:noFill/>
                </a:ln>
                <a:solidFill>
                  <a:srgbClr val="FFFFFF"/>
                </a:solidFill>
                <a:effectLst/>
                <a:uLnTx/>
                <a:uFillTx/>
                <a:latin typeface="Arial Black"/>
                <a:ea typeface="+mn-ea"/>
                <a:cs typeface="Arial Black"/>
              </a:rPr>
              <a:t>Ramblewood</a:t>
            </a:r>
            <a:r>
              <a:rPr kumimoji="0" lang="en-US" sz="1200" b="0" i="0" u="none" strike="noStrike" kern="1200" cap="none" spc="-20" normalizeH="0" baseline="0" noProof="0" dirty="0">
                <a:ln>
                  <a:noFill/>
                </a:ln>
                <a:solidFill>
                  <a:srgbClr val="FFFFFF"/>
                </a:solidFill>
                <a:effectLst/>
                <a:uLnTx/>
                <a:uFillTx/>
                <a:latin typeface="Arial Black"/>
                <a:ea typeface="+mn-ea"/>
                <a:cs typeface="Arial Black"/>
              </a:rPr>
              <a:t> neighborhood to create 24 acre-feet of </a:t>
            </a:r>
            <a:r>
              <a:rPr kumimoji="0" lang="en-US" sz="1200" b="0" i="0" u="none" strike="noStrike" kern="1200" cap="none" spc="-20" normalizeH="0" baseline="0" noProof="0">
                <a:ln>
                  <a:noFill/>
                </a:ln>
                <a:solidFill>
                  <a:srgbClr val="FFFFFF"/>
                </a:solidFill>
                <a:effectLst/>
                <a:uLnTx/>
                <a:uFillTx/>
                <a:latin typeface="Arial Black"/>
                <a:ea typeface="+mn-ea"/>
                <a:cs typeface="Arial Black"/>
              </a:rPr>
              <a:t>detention</a:t>
            </a:r>
            <a:r>
              <a:rPr kumimoji="0" lang="en-US" sz="1200" b="0" i="0" u="none" strike="noStrike" kern="1200" cap="none" spc="-20" normalizeH="0" baseline="0" noProof="0" dirty="0">
                <a:ln>
                  <a:noFill/>
                </a:ln>
                <a:solidFill>
                  <a:srgbClr val="FFFFFF"/>
                </a:solidFill>
                <a:effectLst/>
                <a:uLnTx/>
                <a:uFillTx/>
                <a:latin typeface="Arial Black"/>
                <a:ea typeface="+mn-ea"/>
                <a:cs typeface="Arial Black"/>
              </a:rPr>
              <a:t>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20" normalizeH="0" baseline="0" noProof="0" dirty="0">
              <a:ln>
                <a:noFill/>
              </a:ln>
              <a:solidFill>
                <a:srgbClr val="FFFFFF"/>
              </a:solidFill>
              <a:effectLst/>
              <a:uLnTx/>
              <a:uFillTx/>
              <a:latin typeface="Arial Black"/>
              <a:ea typeface="+mn-ea"/>
              <a:cs typeface="Arial 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Currently, the 100% design plans for the park will be finalized in Winter 2023. Afterwards, drainage improvements will be </a:t>
            </a:r>
            <a:r>
              <a:rPr lang="en-US" sz="1800">
                <a:effectLst/>
                <a:latin typeface="Calibri" panose="020F0502020204030204" pitchFamily="34" charset="0"/>
                <a:ea typeface="Calibri" panose="020F0502020204030204" pitchFamily="34" charset="0"/>
              </a:rPr>
              <a:t>incorportaed</a:t>
            </a:r>
            <a:r>
              <a:rPr lang="en-US" sz="1800" dirty="0">
                <a:effectLst/>
                <a:latin typeface="Calibri" panose="020F0502020204030204" pitchFamily="34" charset="0"/>
                <a:ea typeface="Calibri" panose="020F0502020204030204" pitchFamily="34" charset="0"/>
              </a:rPr>
              <a:t> with the finalized plans for the drainage improvements for the neighborhood. Upon completion of the final design, construction will begin. The start and completion dates for the project remain as listed on EngageHouston.org.</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20" normalizeH="0" baseline="0" noProof="0" dirty="0">
                <a:ln>
                  <a:noFill/>
                </a:ln>
                <a:solidFill>
                  <a:srgbClr val="FFFFFF"/>
                </a:solidFill>
                <a:effectLst/>
                <a:uLnTx/>
                <a:uFillTx/>
                <a:latin typeface="Arial Black"/>
                <a:ea typeface="+mn-ea"/>
                <a:cs typeface="Arial Black"/>
              </a:rPr>
            </a:br>
            <a:endParaRPr kumimoji="0" lang="en-US" sz="1200" b="0" i="0" u="none" strike="noStrike" kern="1200" cap="none" spc="-20" normalizeH="0" baseline="0" noProof="0" dirty="0">
              <a:ln>
                <a:noFill/>
              </a:ln>
              <a:solidFill>
                <a:srgbClr val="FFFFFF"/>
              </a:solidFill>
              <a:effectLst/>
              <a:uLnTx/>
              <a:uFillTx/>
              <a:latin typeface="Arial Black"/>
              <a:ea typeface="+mn-ea"/>
              <a:cs typeface="Arial Black"/>
            </a:endParaRPr>
          </a:p>
        </p:txBody>
      </p:sp>
      <p:sp>
        <p:nvSpPr>
          <p:cNvPr id="4" name="Slide Number Placeholder 3"/>
          <p:cNvSpPr>
            <a:spLocks noGrp="1"/>
          </p:cNvSpPr>
          <p:nvPr>
            <p:ph type="sldNum" sz="quarter" idx="5"/>
          </p:nvPr>
        </p:nvSpPr>
        <p:spPr/>
        <p:txBody>
          <a:bodyPr/>
          <a:lstStyle/>
          <a:p>
            <a:fld id="{41569E5A-4F46-B14D-92CF-505141B980C0}" type="slidenum">
              <a:rPr lang="en-US" smtClean="0"/>
              <a:t>10</a:t>
            </a:fld>
            <a:endParaRPr lang="en-US"/>
          </a:p>
        </p:txBody>
      </p:sp>
    </p:spTree>
    <p:extLst>
      <p:ext uri="{BB962C8B-B14F-4D97-AF65-F5344CB8AC3E}">
        <p14:creationId xmlns:p14="http://schemas.microsoft.com/office/powerpoint/2010/main" val="313432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an estimated budget of 8.4 Million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Frenchtown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currently in early design. The project will consist of asphalt pavement repairs:</a:t>
            </a:r>
            <a:r>
              <a:rPr lang="en-US" dirty="0">
                <a:solidFill>
                  <a:srgbClr val="616161"/>
                </a:solidFill>
                <a:effectLst/>
                <a:latin typeface="SF Pro Text"/>
              </a:rPr>
              <a:t> mill and overlay and ditch rehabilitation with no new storm drainage construction. </a:t>
            </a:r>
            <a:r>
              <a:rPr lang="en-US" b="0" i="0" dirty="0">
                <a:solidFill>
                  <a:srgbClr val="616161"/>
                </a:solidFill>
                <a:effectLst/>
                <a:latin typeface="SF Pro Text"/>
              </a:rPr>
              <a:t>Ditches are to be re-graded at minimum slope to provide maximum possible Level Of Service  and culverts replaced as required. Construction start and completion dates are listed on the</a:t>
            </a:r>
            <a:r>
              <a:rPr lang="en-US" b="0" i="0">
                <a:solidFill>
                  <a:srgbClr val="616161"/>
                </a:solidFill>
                <a:effectLst/>
                <a:latin typeface="SF Pro Text"/>
              </a:rPr>
              <a:t> Frenchtown</a:t>
            </a:r>
            <a:r>
              <a:rPr lang="en-US" b="0" i="0" dirty="0">
                <a:solidFill>
                  <a:srgbClr val="616161"/>
                </a:solidFill>
                <a:effectLst/>
                <a:latin typeface="SF Pro Text"/>
              </a:rPr>
              <a:t> project page on EngageHouston.org </a:t>
            </a:r>
            <a:br>
              <a:rPr lang="en-US" b="0" i="0" dirty="0">
                <a:solidFill>
                  <a:srgbClr val="242424"/>
                </a:solidFill>
                <a:effectLst/>
                <a:latin typeface="Segoe UI" panose="020B0502040204020203" pitchFamily="34" charset="0"/>
              </a:rPr>
            </a:br>
            <a:br>
              <a:rPr lang="en-US" b="0" i="0" dirty="0">
                <a:solidFill>
                  <a:srgbClr val="242424"/>
                </a:solidFill>
                <a:effectLst/>
                <a:latin typeface="Segoe UI" panose="020B0502040204020203" pitchFamily="34" charset="0"/>
              </a:rPr>
            </a:br>
            <a:endParaRPr lang="en-US" dirty="0">
              <a:solidFill>
                <a:srgbClr val="616161"/>
              </a:solidFill>
              <a:effectLst/>
              <a:latin typeface="SF Pro Tex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br>
              <a:rPr lang="en-US" b="0" i="0" dirty="0">
                <a:solidFill>
                  <a:srgbClr val="242424"/>
                </a:solidFill>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11</a:t>
            </a:fld>
            <a:endParaRPr lang="en-US"/>
          </a:p>
        </p:txBody>
      </p:sp>
    </p:spTree>
    <p:extLst>
      <p:ext uri="{BB962C8B-B14F-4D97-AF65-F5344CB8AC3E}">
        <p14:creationId xmlns:p14="http://schemas.microsoft.com/office/powerpoint/2010/main" val="199083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an estimated budget of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19.9</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Million and set to begin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pending</a:t>
            </a:r>
            <a:r>
              <a:rPr kumimoji="0" lang="en-US" sz="1200" b="0" i="0" u="none" strike="noStrike" kern="1200" cap="none" spc="-20" normalizeH="0" baseline="0" noProof="0">
                <a:ln>
                  <a:noFill/>
                </a:ln>
                <a:solidFill>
                  <a:srgbClr val="FFFFFF"/>
                </a:solidFill>
                <a:effectLst/>
                <a:uLnTx/>
                <a:uFillTx/>
                <a:latin typeface="Arial Black"/>
                <a:ea typeface="+mn-ea"/>
                <a:cs typeface="Arial Black"/>
              </a:rPr>
              <a:t> the outcome of the Harris County Flood Control project P118-23-02 Melrose Park will have improvements</a:t>
            </a:r>
            <a:r>
              <a:rPr kumimoji="0" lang="en-US" sz="1200" b="0" i="0" u="none" strike="noStrike" kern="1200" cap="none" spc="-20" normalizeH="0" baseline="0" noProof="0" dirty="0">
                <a:ln>
                  <a:noFill/>
                </a:ln>
                <a:solidFill>
                  <a:srgbClr val="FFFFFF"/>
                </a:solidFill>
                <a:effectLst/>
                <a:uLnTx/>
                <a:uFillTx/>
                <a:latin typeface="Arial Black"/>
                <a:ea typeface="+mn-ea"/>
                <a:cs typeface="Arial Black"/>
              </a:rPr>
              <a:t> for conveying storm water runoff including ditch regrading and re-establishment to receiving points of the Harris County Flood Control District drainage systems, replacement and resized driveway culverts, and asphalt pavement overlay or </a:t>
            </a:r>
            <a:r>
              <a:rPr kumimoji="0" lang="en-US" sz="1200" b="0" i="0" u="none" strike="noStrike" kern="1200" cap="none" spc="-20" normalizeH="0" baseline="0" noProof="0">
                <a:ln>
                  <a:noFill/>
                </a:ln>
                <a:solidFill>
                  <a:srgbClr val="FFFFFF"/>
                </a:solidFill>
                <a:effectLst/>
                <a:uLnTx/>
                <a:uFillTx/>
                <a:latin typeface="Arial Black"/>
                <a:ea typeface="+mn-ea"/>
                <a:cs typeface="Arial Black"/>
              </a:rPr>
              <a:t>replacement. Please refer to EngageHouston.org for all timeline updates. </a:t>
            </a:r>
            <a:endParaRPr kumimoji="0" lang="en-US" sz="1200" b="0" i="0" u="none" strike="noStrike" kern="1200" cap="none" spc="-20" normalizeH="0" baseline="0" noProof="0" dirty="0">
              <a:ln>
                <a:noFill/>
              </a:ln>
              <a:solidFill>
                <a:srgbClr val="FFFFFF"/>
              </a:solidFill>
              <a:effectLst/>
              <a:uLnTx/>
              <a:uFillTx/>
              <a:latin typeface="Arial Black"/>
              <a:ea typeface="+mn-ea"/>
              <a:cs typeface="Arial Black"/>
            </a:endParaRPr>
          </a:p>
          <a:p>
            <a:pPr marL="0" marR="0">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12</a:t>
            </a:fld>
            <a:endParaRPr lang="en-US"/>
          </a:p>
        </p:txBody>
      </p:sp>
    </p:spTree>
    <p:extLst>
      <p:ext uri="{BB962C8B-B14F-4D97-AF65-F5344CB8AC3E}">
        <p14:creationId xmlns:p14="http://schemas.microsoft.com/office/powerpoint/2010/main" val="106093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Lastly, Turkey Gully has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 estimated budget of 10 Million and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set to begin in Fall of 2024…this </a:t>
            </a:r>
            <a:r>
              <a:rPr lang="en-US" b="0" i="0" u="none" strike="noStrike">
                <a:solidFill>
                  <a:srgbClr val="000000"/>
                </a:solidFill>
                <a:effectLst/>
                <a:latin typeface="Arial" panose="020B0604020202020204" pitchFamily="34" charset="0"/>
              </a:rPr>
              <a:t>project</a:t>
            </a:r>
            <a:r>
              <a:rPr lang="en-US" b="0" i="0" u="none" strike="noStrike" dirty="0">
                <a:solidFill>
                  <a:srgbClr val="000000"/>
                </a:solidFill>
                <a:effectLst/>
                <a:latin typeface="Arial" panose="020B0604020202020204" pitchFamily="34" charset="0"/>
              </a:rPr>
              <a:t> will improve flooding concerns by diverting water from Turkey Gully to White Oak Bayou.  Harris County Flood Control District will be participating by creating the needed detention. The design stage of the project </a:t>
            </a:r>
            <a:r>
              <a:rPr lang="en-US" b="0" i="0" u="none" strike="noStrike">
                <a:solidFill>
                  <a:srgbClr val="000000"/>
                </a:solidFill>
                <a:effectLst/>
                <a:latin typeface="Arial" panose="020B0604020202020204" pitchFamily="34" charset="0"/>
              </a:rPr>
              <a:t>is slated to start soon. </a:t>
            </a:r>
            <a:r>
              <a:rPr lang="en-US" b="0" i="0">
                <a:solidFill>
                  <a:srgbClr val="000000"/>
                </a:solidFill>
                <a:effectLst/>
                <a:latin typeface="Arial" panose="020B0604020202020204" pitchFamily="34" charset="0"/>
              </a:rPr>
              <a:t>The</a:t>
            </a:r>
            <a:r>
              <a:rPr lang="en-US" b="0" i="0" dirty="0">
                <a:solidFill>
                  <a:srgbClr val="000000"/>
                </a:solidFill>
                <a:effectLst/>
                <a:latin typeface="Arial" panose="020B0604020202020204" pitchFamily="34" charset="0"/>
              </a:rPr>
              <a:t> start and end dates for this project are listed on EngageHouston.org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13</a:t>
            </a:fld>
            <a:endParaRPr lang="en-US"/>
          </a:p>
        </p:txBody>
      </p:sp>
    </p:spTree>
    <p:extLst>
      <p:ext uri="{BB962C8B-B14F-4D97-AF65-F5344CB8AC3E}">
        <p14:creationId xmlns:p14="http://schemas.microsoft.com/office/powerpoint/2010/main" val="307502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Calibri" panose="020F0502020204030204" pitchFamily="34" charset="0"/>
              </a:rPr>
              <a:t>We encourage you to go to EngageHouston.org to view more project details, subscribe to project pages and register for EngageHouston.org.</a:t>
            </a:r>
            <a:endParaRPr lang="en-US"/>
          </a:p>
          <a:p>
            <a:endParaRPr lang="en-US"/>
          </a:p>
        </p:txBody>
      </p:sp>
      <p:sp>
        <p:nvSpPr>
          <p:cNvPr id="4" name="Slide Number Placeholder 3"/>
          <p:cNvSpPr>
            <a:spLocks noGrp="1"/>
          </p:cNvSpPr>
          <p:nvPr>
            <p:ph type="sldNum" sz="quarter" idx="5"/>
          </p:nvPr>
        </p:nvSpPr>
        <p:spPr/>
        <p:txBody>
          <a:bodyPr/>
          <a:lstStyle/>
          <a:p>
            <a:fld id="{CA4E2CB1-F37B-42E8-B3E6-1C69DD2C8DE6}" type="slidenum">
              <a:rPr lang="en-US" smtClean="0"/>
              <a:t>14</a:t>
            </a:fld>
            <a:endParaRPr lang="en-US"/>
          </a:p>
        </p:txBody>
      </p:sp>
    </p:spTree>
    <p:extLst>
      <p:ext uri="{BB962C8B-B14F-4D97-AF65-F5344CB8AC3E}">
        <p14:creationId xmlns:p14="http://schemas.microsoft.com/office/powerpoint/2010/main" val="131649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Arial" panose="020B0604020202020204" pitchFamily="34" charset="0"/>
                <a:ea typeface="Calibri" panose="020F0502020204030204" pitchFamily="34" charset="0"/>
                <a:cs typeface="Times New Roman" panose="02020603050405020304" pitchFamily="18" charset="0"/>
              </a:rPr>
              <a:t>The project page includes additional details about these projects right at your fingertips!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A4E2CB1-F37B-42E8-B3E6-1C69DD2C8DE6}" type="slidenum">
              <a:rPr lang="en-US" smtClean="0"/>
              <a:t>15</a:t>
            </a:fld>
            <a:endParaRPr lang="en-US"/>
          </a:p>
        </p:txBody>
      </p:sp>
    </p:spTree>
    <p:extLst>
      <p:ext uri="{BB962C8B-B14F-4D97-AF65-F5344CB8AC3E}">
        <p14:creationId xmlns:p14="http://schemas.microsoft.com/office/powerpoint/2010/main" val="250957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I know you are asking what I am doing and what are the expectations…right?  You are serving to increase transparency in the process, offer feedback and serve as a form to foster dialogue during our progress.  Your input is important because it helps us gain community perspectives and can help us understand the context for the work we're doing in the community.  The commitment is attendance at the committee meetings twice a year and provide feedback on these projects.</a:t>
            </a:r>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16</a:t>
            </a:fld>
            <a:endParaRPr lang="en-US"/>
          </a:p>
        </p:txBody>
      </p:sp>
    </p:spTree>
    <p:extLst>
      <p:ext uri="{BB962C8B-B14F-4D97-AF65-F5344CB8AC3E}">
        <p14:creationId xmlns:p14="http://schemas.microsoft.com/office/powerpoint/2010/main" val="1025748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Arial" panose="020B0604020202020204" pitchFamily="34" charset="0"/>
                <a:ea typeface="Calibri" panose="020F0502020204030204" pitchFamily="34" charset="0"/>
                <a:cs typeface="Times New Roman" panose="02020603050405020304" pitchFamily="18" charset="0"/>
              </a:rPr>
              <a:t>I want to thank the project teams for their support today, Thank you to the fabulous public engagement team for making this meeting possible today.  And to all of you who have joined us to receive this important project information… Thank you for your time and attention! Please remember to share what you heard today with your friends and neighbors who could not join us for this meeting.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A4E2CB1-F37B-42E8-B3E6-1C69DD2C8DE6}" type="slidenum">
              <a:rPr lang="en-US" smtClean="0"/>
              <a:t>17</a:t>
            </a:fld>
            <a:endParaRPr lang="en-US"/>
          </a:p>
        </p:txBody>
      </p:sp>
    </p:spTree>
    <p:extLst>
      <p:ext uri="{BB962C8B-B14F-4D97-AF65-F5344CB8AC3E}">
        <p14:creationId xmlns:p14="http://schemas.microsoft.com/office/powerpoint/2010/main" val="3885200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And now it’s Q&amp;A TIME!!!!!! Being present today has its benefits… why, you ask? Because you will get your questions answered in real time by the fantastic project team. Take advantage now and ask away. The project team is here to answer your questions.  Please be kind and raise your hand and we will recognize you by calling your name…at that time you can share your question and or comment with us.  Thank you!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18</a:t>
            </a:fld>
            <a:endParaRPr lang="en-US"/>
          </a:p>
        </p:txBody>
      </p:sp>
    </p:spTree>
    <p:extLst>
      <p:ext uri="{BB962C8B-B14F-4D97-AF65-F5344CB8AC3E}">
        <p14:creationId xmlns:p14="http://schemas.microsoft.com/office/powerpoint/2010/main" val="86883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Good afternoon and thank you for participating in the community development block grant-mitigation advisory committee meeting today.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My name is </a:t>
            </a:r>
            <a:r>
              <a:rPr lang="en-US" sz="1800">
                <a:effectLst/>
                <a:latin typeface="Arial" panose="020B0604020202020204" pitchFamily="34" charset="0"/>
                <a:ea typeface="Calibri" panose="020F0502020204030204" pitchFamily="34" charset="0"/>
                <a:cs typeface="Times New Roman" panose="02020603050405020304" pitchFamily="18" charset="0"/>
              </a:rPr>
              <a:t>Tiffani Lawson with</a:t>
            </a:r>
            <a:r>
              <a:rPr lang="en-US" sz="1800" dirty="0">
                <a:effectLst/>
                <a:latin typeface="Arial" panose="020B0604020202020204" pitchFamily="34" charset="0"/>
                <a:ea typeface="Calibri" panose="020F0502020204030204" pitchFamily="34" charset="0"/>
                <a:cs typeface="Times New Roman" panose="02020603050405020304" pitchFamily="18" charset="0"/>
              </a:rPr>
              <a:t> Houston Public Works. The goal of today’s meeting is to inform and update you on the flood mitigation projects coming to your area and get any feedback and or question you may have about these grant funded projects.</a:t>
            </a:r>
            <a:br>
              <a:rPr lang="en-US" sz="1800">
                <a:effectLst/>
                <a:latin typeface="Arial" panose="020B0604020202020204" pitchFamily="34" charset="0"/>
                <a:ea typeface="Calibri" panose="020F0502020204030204" pitchFamily="34" charset="0"/>
                <a:cs typeface="Times New Roman" panose="02020603050405020304" pitchFamily="18" charset="0"/>
              </a:rPr>
            </a:br>
            <a:br>
              <a:rPr lang="en-US" sz="1800">
                <a:effectLst/>
                <a:latin typeface="Arial" panose="020B0604020202020204" pitchFamily="34" charset="0"/>
                <a:ea typeface="Calibri" panose="020F0502020204030204" pitchFamily="34" charset="0"/>
                <a:cs typeface="Times New Roman" panose="02020603050405020304" pitchFamily="18" charset="0"/>
              </a:rPr>
            </a:br>
            <a:r>
              <a:rPr lang="en-US" sz="1800">
                <a:effectLst/>
                <a:latin typeface="Arial" panose="020B0604020202020204" pitchFamily="34" charset="0"/>
                <a:ea typeface="Calibri" panose="020F0502020204030204" pitchFamily="34" charset="0"/>
                <a:cs typeface="Times New Roman" panose="02020603050405020304" pitchFamily="18" charset="0"/>
              </a:rPr>
              <a:t>Now to Afolake Cannon with Acknowledgments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2</a:t>
            </a:fld>
            <a:endParaRPr lang="en-US"/>
          </a:p>
        </p:txBody>
      </p:sp>
    </p:spTree>
    <p:extLst>
      <p:ext uri="{BB962C8B-B14F-4D97-AF65-F5344CB8AC3E}">
        <p14:creationId xmlns:p14="http://schemas.microsoft.com/office/powerpoint/2010/main" val="272747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time let’s introduce ourselves.</a:t>
            </a:r>
            <a:br>
              <a:rPr lang="en-US"/>
            </a:br>
            <a:r>
              <a:rPr lang="en-US"/>
              <a:t>If there are any Council Members on the call</a:t>
            </a:r>
            <a:br>
              <a:rPr lang="en-US"/>
            </a:br>
            <a:r>
              <a:rPr lang="en-US"/>
              <a:t>Any Housing &amp; Community Development Department </a:t>
            </a:r>
            <a:br>
              <a:rPr lang="en-US"/>
            </a:br>
            <a:r>
              <a:rPr lang="en-US"/>
              <a:t>Planning Department</a:t>
            </a:r>
            <a:br>
              <a:rPr lang="en-US"/>
            </a:br>
            <a:r>
              <a:rPr lang="en-US"/>
              <a:t>Houston Public Works </a:t>
            </a:r>
          </a:p>
          <a:p>
            <a:endParaRPr lang="en-US"/>
          </a:p>
        </p:txBody>
      </p:sp>
      <p:sp>
        <p:nvSpPr>
          <p:cNvPr id="4" name="Slide Number Placeholder 3"/>
          <p:cNvSpPr>
            <a:spLocks noGrp="1"/>
          </p:cNvSpPr>
          <p:nvPr>
            <p:ph type="sldNum" sz="quarter" idx="5"/>
          </p:nvPr>
        </p:nvSpPr>
        <p:spPr/>
        <p:txBody>
          <a:bodyPr/>
          <a:lstStyle/>
          <a:p>
            <a:fld id="{CA4E2CB1-F37B-42E8-B3E6-1C69DD2C8DE6}" type="slidenum">
              <a:rPr lang="en-US" smtClean="0"/>
              <a:t>3</a:t>
            </a:fld>
            <a:endParaRPr lang="en-US"/>
          </a:p>
        </p:txBody>
      </p:sp>
    </p:spTree>
    <p:extLst>
      <p:ext uri="{BB962C8B-B14F-4D97-AF65-F5344CB8AC3E}">
        <p14:creationId xmlns:p14="http://schemas.microsoft.com/office/powerpoint/2010/main" val="149168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Afolake. Lets talk about the community development block grant-mitigation, the requirements and the project updates.</a:t>
            </a:r>
          </a:p>
          <a:p>
            <a:endParaRPr lang="en-US"/>
          </a:p>
        </p:txBody>
      </p:sp>
      <p:sp>
        <p:nvSpPr>
          <p:cNvPr id="4" name="Slide Number Placeholder 3"/>
          <p:cNvSpPr>
            <a:spLocks noGrp="1"/>
          </p:cNvSpPr>
          <p:nvPr>
            <p:ph type="sldNum" sz="quarter" idx="5"/>
          </p:nvPr>
        </p:nvSpPr>
        <p:spPr/>
        <p:txBody>
          <a:bodyPr/>
          <a:lstStyle/>
          <a:p>
            <a:fld id="{CA4E2CB1-F37B-42E8-B3E6-1C69DD2C8DE6}" type="slidenum">
              <a:rPr lang="en-US" smtClean="0"/>
              <a:t>4</a:t>
            </a:fld>
            <a:endParaRPr lang="en-US"/>
          </a:p>
        </p:txBody>
      </p:sp>
    </p:spTree>
    <p:extLst>
      <p:ext uri="{BB962C8B-B14F-4D97-AF65-F5344CB8AC3E}">
        <p14:creationId xmlns:p14="http://schemas.microsoft.com/office/powerpoint/2010/main" val="195267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Arial" panose="020B0604020202020204" pitchFamily="34" charset="0"/>
                <a:ea typeface="Calibri" panose="020F0502020204030204" pitchFamily="34" charset="0"/>
                <a:cs typeface="Times New Roman" panose="02020603050405020304" pitchFamily="18" charset="0"/>
              </a:rPr>
              <a:t>Before we begin, I would kindly ask if you could hold all questions until the end of our presentation. Many of the answers you’re looking for will be answered within the presentation and so we’d like to respectfully ask for your full attention at this time; Later, we will open the Questions and Answers session at the end of the presentation.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A4E2CB1-F37B-42E8-B3E6-1C69DD2C8DE6}" type="slidenum">
              <a:rPr lang="en-US" smtClean="0"/>
              <a:t>5</a:t>
            </a:fld>
            <a:endParaRPr lang="en-US"/>
          </a:p>
        </p:txBody>
      </p:sp>
    </p:spTree>
    <p:extLst>
      <p:ext uri="{BB962C8B-B14F-4D97-AF65-F5344CB8AC3E}">
        <p14:creationId xmlns:p14="http://schemas.microsoft.com/office/powerpoint/2010/main" val="124862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a:solidFill>
                  <a:srgbClr val="000000"/>
                </a:solidFill>
                <a:effectLst/>
                <a:latin typeface="Arial" panose="020B0604020202020204" pitchFamily="34" charset="0"/>
              </a:rPr>
              <a:t>HOW WE GOT HERE….</a:t>
            </a:r>
            <a:br>
              <a:rPr lang="en-US" b="1" i="0" u="none" strike="noStrike">
                <a:solidFill>
                  <a:srgbClr val="000000"/>
                </a:solidFill>
                <a:effectLst/>
                <a:latin typeface="Arial" panose="020B0604020202020204" pitchFamily="34" charset="0"/>
              </a:rPr>
            </a:br>
            <a:r>
              <a:rPr lang="en-US" b="1" i="0" u="none" strike="noStrike" dirty="0">
                <a:solidFill>
                  <a:srgbClr val="000000"/>
                </a:solidFill>
                <a:effectLst/>
                <a:latin typeface="Arial" panose="020B0604020202020204" pitchFamily="34" charset="0"/>
              </a:rPr>
              <a:t>Need Assessment Development using the City’s Hazard Mitigation Plan</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The Office of Emergency Management’s Hazard Mitigation Plan informed the </a:t>
            </a:r>
            <a:r>
              <a:rPr lang="en-US" b="0" i="0" dirty="0">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a</a:t>
            </a:r>
            <a:r>
              <a:rPr lang="en-US" b="0" i="0" u="none" strike="noStrike" dirty="0">
                <a:solidFill>
                  <a:srgbClr val="000000"/>
                </a:solidFill>
                <a:effectLst/>
                <a:latin typeface="Arial" panose="020B0604020202020204" pitchFamily="34" charset="0"/>
              </a:rPr>
              <a:t>ssessment of current and future risks and how to address them with mitigation </a:t>
            </a:r>
            <a:r>
              <a:rPr lang="en-US" b="0" i="0" dirty="0">
                <a:solidFill>
                  <a:srgbClr val="000000"/>
                </a:solidFill>
                <a:effectLst/>
                <a:latin typeface="Arial" panose="020B0604020202020204" pitchFamily="34" charset="0"/>
              </a:rPr>
              <a:t>​</a:t>
            </a:r>
            <a:r>
              <a:rPr lang="en-US" b="0" i="0" u="none" strike="noStrike" dirty="0">
                <a:solidFill>
                  <a:srgbClr val="000000"/>
                </a:solidFill>
                <a:effectLst/>
                <a:latin typeface="Arial" panose="020B0604020202020204" pitchFamily="34" charset="0"/>
              </a:rPr>
              <a:t>actions in the development of the City’s CDBG-MIT Action Plan</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1" i="0" u="none" strike="noStrike" dirty="0">
                <a:solidFill>
                  <a:srgbClr val="000000"/>
                </a:solidFill>
                <a:effectLst/>
                <a:latin typeface="Arial" panose="020B0604020202020204" pitchFamily="34" charset="0"/>
              </a:rPr>
              <a:t>The City Submitted the Action Plan to HUD</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The Housing and Community Development Department (HCDD), with the help of </a:t>
            </a:r>
            <a:r>
              <a:rPr lang="en-US" b="0" i="0" dirty="0">
                <a:solidFill>
                  <a:srgbClr val="000000"/>
                </a:solidFill>
                <a:effectLst/>
                <a:latin typeface="Arial" panose="020B0604020202020204" pitchFamily="34" charset="0"/>
              </a:rPr>
              <a:t>​</a:t>
            </a:r>
            <a:r>
              <a:rPr lang="en-US" b="0" i="0" u="none" strike="noStrike" dirty="0">
                <a:solidFill>
                  <a:srgbClr val="000000"/>
                </a:solidFill>
                <a:effectLst/>
                <a:latin typeface="Arial" panose="020B0604020202020204" pitchFamily="34" charset="0"/>
              </a:rPr>
              <a:t>Houston Public Works (HPW), identified and described mitigation activities to address the identified needs and submitted the Action Plan to HUD  </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1" i="0" u="none" strike="noStrike">
                <a:solidFill>
                  <a:srgbClr val="000000"/>
                </a:solidFill>
                <a:effectLst/>
                <a:latin typeface="Arial" panose="020B0604020202020204" pitchFamily="34" charset="0"/>
              </a:rPr>
              <a:t>HUD</a:t>
            </a:r>
            <a:r>
              <a:rPr lang="en-US" b="1" i="0" u="none" strike="noStrike" dirty="0">
                <a:solidFill>
                  <a:srgbClr val="000000"/>
                </a:solidFill>
                <a:effectLst/>
                <a:latin typeface="Arial" panose="020B0604020202020204" pitchFamily="34" charset="0"/>
              </a:rPr>
              <a:t> Approved the City's Action Plan </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Grant period began in May 2021 and will end in 2033</a:t>
            </a:r>
            <a:r>
              <a:rPr lang="en-US" b="0" i="0" dirty="0">
                <a:solidFill>
                  <a:srgbClr val="000000"/>
                </a:solidFill>
                <a:effectLst/>
                <a:latin typeface="Arial" panose="020B0604020202020204" pitchFamily="34" charset="0"/>
              </a:rPr>
              <a:t>​</a:t>
            </a:r>
          </a:p>
          <a:p>
            <a:endParaRPr lang="en-US" b="0"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The Allocation Amount is 61.8 Million</a:t>
            </a:r>
          </a:p>
          <a:p>
            <a:endParaRPr lang="en-US" b="1" i="0" dirty="0">
              <a:solidFill>
                <a:srgbClr val="000000"/>
              </a:solidFill>
              <a:effectLst/>
              <a:latin typeface="Arial" panose="020B0604020202020204" pitchFamily="34" charset="0"/>
            </a:endParaRPr>
          </a:p>
          <a:p>
            <a:r>
              <a:rPr lang="en-US" b="1" i="0">
                <a:solidFill>
                  <a:srgbClr val="000000"/>
                </a:solidFill>
                <a:effectLst/>
                <a:latin typeface="Arial" panose="020B0604020202020204" pitchFamily="34" charset="0"/>
              </a:rPr>
              <a:t>For more information please visit, Engagehouston</a:t>
            </a:r>
            <a:r>
              <a:rPr lang="en-US" b="1" i="0" dirty="0">
                <a:solidFill>
                  <a:srgbClr val="000000"/>
                </a:solidFill>
                <a:effectLst/>
                <a:latin typeface="Arial" panose="020B0604020202020204" pitchFamily="34" charset="0"/>
              </a:rPr>
              <a:t>.org</a:t>
            </a:r>
            <a:r>
              <a:rPr lang="en-US" b="1" i="0">
                <a:solidFill>
                  <a:srgbClr val="000000"/>
                </a:solidFill>
                <a:effectLst/>
                <a:latin typeface="Arial" panose="020B0604020202020204" pitchFamily="34" charset="0"/>
              </a:rPr>
              <a:t> forward slash </a:t>
            </a:r>
            <a:r>
              <a:rPr lang="en-US" b="1" i="0" dirty="0">
                <a:solidFill>
                  <a:srgbClr val="000000"/>
                </a:solidFill>
                <a:effectLst/>
                <a:latin typeface="Arial" panose="020B0604020202020204" pitchFamily="34" charset="0"/>
              </a:rPr>
              <a:t>cdbg-mitigation</a:t>
            </a:r>
          </a:p>
        </p:txBody>
      </p:sp>
      <p:sp>
        <p:nvSpPr>
          <p:cNvPr id="4" name="Slide Number Placeholder 3"/>
          <p:cNvSpPr>
            <a:spLocks noGrp="1"/>
          </p:cNvSpPr>
          <p:nvPr>
            <p:ph type="sldNum" sz="quarter" idx="5"/>
          </p:nvPr>
        </p:nvSpPr>
        <p:spPr/>
        <p:txBody>
          <a:bodyPr/>
          <a:lstStyle/>
          <a:p>
            <a:fld id="{41569E5A-4F46-B14D-92CF-505141B980C0}" type="slidenum">
              <a:rPr lang="en-US" smtClean="0"/>
              <a:t>6</a:t>
            </a:fld>
            <a:endParaRPr lang="en-US"/>
          </a:p>
        </p:txBody>
      </p:sp>
    </p:spTree>
    <p:extLst>
      <p:ext uri="{BB962C8B-B14F-4D97-AF65-F5344CB8AC3E}">
        <p14:creationId xmlns:p14="http://schemas.microsoft.com/office/powerpoint/2010/main" val="262574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US">
                <a:ea typeface="+mn-lt"/>
                <a:cs typeface="+mn-lt"/>
              </a:rPr>
              <a:t>The Grant Requirements are as follows: </a:t>
            </a:r>
          </a:p>
          <a:p>
            <a:pPr marL="285750" indent="-285750">
              <a:spcBef>
                <a:spcPct val="20000"/>
              </a:spcBef>
              <a:buFont typeface="Arial"/>
              <a:buChar char="•"/>
            </a:pPr>
            <a:r>
              <a:rPr lang="en-US">
                <a:ea typeface="+mn-lt"/>
                <a:cs typeface="+mn-lt"/>
              </a:rPr>
              <a:t>Funds must be spent within 12 years</a:t>
            </a:r>
          </a:p>
          <a:p>
            <a:pPr marL="285750" indent="-285750">
              <a:spcBef>
                <a:spcPct val="20000"/>
              </a:spcBef>
              <a:buFont typeface="Arial"/>
              <a:buChar char="•"/>
            </a:pPr>
            <a:r>
              <a:rPr lang="en-US">
                <a:ea typeface="+mn-lt"/>
                <a:cs typeface="+mn-lt"/>
              </a:rPr>
              <a:t>Half of funds must be expended during the first half (six years) of the grant</a:t>
            </a:r>
          </a:p>
          <a:p>
            <a:pPr marL="285750" indent="-285750">
              <a:spcBef>
                <a:spcPct val="20000"/>
              </a:spcBef>
              <a:buFont typeface="Arial"/>
              <a:buChar char="•"/>
            </a:pPr>
            <a:r>
              <a:rPr lang="en-US">
                <a:ea typeface="+mn-lt"/>
                <a:cs typeface="+mn-lt"/>
              </a:rPr>
              <a:t>At least 50% of funding must benefit low- and moderate- income (LMI) communities</a:t>
            </a:r>
            <a:endParaRPr lang="en-US"/>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1" i="1" u="none" strike="noStrike">
              <a:solidFill>
                <a:srgbClr val="001D5F"/>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1" i="1" u="none" strike="noStrike">
              <a:solidFill>
                <a:srgbClr val="001D5F"/>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0" i="1" u="none" strike="noStrike">
              <a:solidFill>
                <a:srgbClr val="001D5F"/>
              </a:solidFill>
              <a:effectLst/>
              <a:latin typeface="Arial" panose="020B0604020202020204" pitchFamily="34" charset="0"/>
            </a:endParaRPr>
          </a:p>
          <a:p>
            <a:pPr algn="l" rtl="0" fontAlgn="base">
              <a:buFont typeface="Arial" panose="020B0604020202020204" pitchFamily="34" charset="0"/>
              <a:buChar char="•"/>
            </a:pPr>
            <a:endParaRPr lang="en-US" b="0" i="1" u="none" strike="noStrike">
              <a:solidFill>
                <a:srgbClr val="001D5F"/>
              </a:solidFill>
              <a:effectLst/>
              <a:latin typeface="Arial" panose="020B0604020202020204" pitchFamily="34" charset="0"/>
            </a:endParaRPr>
          </a:p>
          <a:p>
            <a:pPr algn="l" rtl="0" fontAlgn="base">
              <a:buFont typeface="Arial" panose="020B0604020202020204" pitchFamily="34" charset="0"/>
              <a:buChar char="•"/>
            </a:pPr>
            <a:r>
              <a:rPr lang="en-US" b="0" i="1" u="none" strike="sngStrike" dirty="0">
                <a:solidFill>
                  <a:srgbClr val="001D5F"/>
                </a:solidFill>
                <a:effectLst/>
                <a:latin typeface="Arial" panose="020B0604020202020204" pitchFamily="34" charset="0"/>
              </a:rPr>
              <a:t>HCDD and HPW worked with the Mayor’s Offices of Recovery and Resilience and Sustainability to identify strategies for implementation</a:t>
            </a:r>
            <a:r>
              <a:rPr lang="en-US" b="0" i="1" strike="sngStrike"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1" u="none" strike="sngStrike" dirty="0">
                <a:solidFill>
                  <a:srgbClr val="001D5F"/>
                </a:solidFill>
                <a:effectLst/>
                <a:latin typeface="Arial" panose="020B0604020202020204" pitchFamily="34" charset="0"/>
              </a:rPr>
              <a:t>HCDD managed grant set up and will provide administrative support and oversight</a:t>
            </a:r>
            <a:r>
              <a:rPr lang="en-US" b="0" i="1" strike="sngStrike"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1" u="none" strike="sngStrike" dirty="0">
                <a:solidFill>
                  <a:srgbClr val="001D5F"/>
                </a:solidFill>
                <a:effectLst/>
                <a:latin typeface="Arial" panose="020B0604020202020204" pitchFamily="34" charset="0"/>
              </a:rPr>
              <a:t>HPW will work with HCDD in the compliance and implementation of infrastructure mitigation activities</a:t>
            </a:r>
            <a:r>
              <a:rPr lang="en-US" b="0" i="1" dirty="0">
                <a:solidFill>
                  <a:srgbClr val="000000"/>
                </a:solidFill>
                <a:effectLst/>
                <a:latin typeface="Arial" panose="020B0604020202020204" pitchFamily="34" charset="0"/>
              </a:rPr>
              <a:t>​</a:t>
            </a:r>
          </a:p>
        </p:txBody>
      </p:sp>
      <p:sp>
        <p:nvSpPr>
          <p:cNvPr id="4" name="Slide Number Placeholder 3"/>
          <p:cNvSpPr>
            <a:spLocks noGrp="1"/>
          </p:cNvSpPr>
          <p:nvPr>
            <p:ph type="sldNum" sz="quarter" idx="5"/>
          </p:nvPr>
        </p:nvSpPr>
        <p:spPr/>
        <p:txBody>
          <a:bodyPr/>
          <a:lstStyle/>
          <a:p>
            <a:fld id="{41569E5A-4F46-B14D-92CF-505141B980C0}" type="slidenum">
              <a:rPr lang="en-US" smtClean="0"/>
              <a:t>7</a:t>
            </a:fld>
            <a:endParaRPr lang="en-US"/>
          </a:p>
        </p:txBody>
      </p:sp>
    </p:spTree>
    <p:extLst>
      <p:ext uri="{BB962C8B-B14F-4D97-AF65-F5344CB8AC3E}">
        <p14:creationId xmlns:p14="http://schemas.microsoft.com/office/powerpoint/2010/main" val="180725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CDBG program is to create a Citizen Advisory Committee…We need you….to serve as the conduit between this effort and the communities. Transparency is key to any capital improvement project</a:t>
            </a:r>
            <a:r>
              <a:rPr lang="en-US"/>
              <a:t>,</a:t>
            </a:r>
            <a:r>
              <a:rPr lang="en-US" dirty="0"/>
              <a:t> and we want your feedback!</a:t>
            </a:r>
          </a:p>
        </p:txBody>
      </p:sp>
      <p:sp>
        <p:nvSpPr>
          <p:cNvPr id="4" name="Slide Number Placeholder 3"/>
          <p:cNvSpPr>
            <a:spLocks noGrp="1"/>
          </p:cNvSpPr>
          <p:nvPr>
            <p:ph type="sldNum" sz="quarter" idx="5"/>
          </p:nvPr>
        </p:nvSpPr>
        <p:spPr/>
        <p:txBody>
          <a:bodyPr/>
          <a:lstStyle/>
          <a:p>
            <a:fld id="{41569E5A-4F46-B14D-92CF-505141B980C0}" type="slidenum">
              <a:rPr lang="en-US" smtClean="0"/>
              <a:t>8</a:t>
            </a:fld>
            <a:endParaRPr lang="en-US"/>
          </a:p>
        </p:txBody>
      </p:sp>
    </p:spTree>
    <p:extLst>
      <p:ext uri="{BB962C8B-B14F-4D97-AF65-F5344CB8AC3E}">
        <p14:creationId xmlns:p14="http://schemas.microsoft.com/office/powerpoint/2010/main" val="360339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b="0" i="0" u="none" strike="noStrike" dirty="0">
                <a:solidFill>
                  <a:srgbClr val="000000"/>
                </a:solidFill>
                <a:effectLst/>
                <a:latin typeface="Arial" panose="020B0604020202020204" pitchFamily="34" charset="0"/>
              </a:rPr>
              <a:t>This map shows the 4 active CDBG-MIT projects in the Houston Area.</a:t>
            </a:r>
            <a:r>
              <a:rPr lang="en-US" b="0" i="0" u="none" strike="noStrike">
                <a:solidFill>
                  <a:srgbClr val="000000"/>
                </a:solidFill>
                <a:effectLst/>
                <a:latin typeface="Arial" panose="020B0604020202020204" pitchFamily="34" charset="0"/>
              </a:rPr>
              <a:t> Melrose Park, Frenchtown, Turkey Gully &amp; Cambridge Village Park/Ramblewood</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The funding is</a:t>
            </a:r>
            <a:r>
              <a:rPr lang="en-US" b="0" i="0" u="none" strike="noStrike" dirty="0">
                <a:solidFill>
                  <a:srgbClr val="000000"/>
                </a:solidFill>
                <a:effectLst/>
                <a:latin typeface="Arial" panose="020B0604020202020204" pitchFamily="34" charset="0"/>
              </a:rPr>
              <a:t> be used to carry out strategic and high-impact activities to mitigate disaster risks and reduce future losses</a:t>
            </a:r>
            <a:r>
              <a:rPr lang="en-US" b="1" i="0" u="none" strike="noStrike" dirty="0">
                <a:solidFill>
                  <a:srgbClr val="001D5F"/>
                </a:solidFill>
                <a:effectLst/>
                <a:latin typeface="Arial" panose="020B0604020202020204" pitchFamily="34" charset="0"/>
              </a:rPr>
              <a:t> </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Proposed projects are partnership efforts, with a long-term impact to reduce flooding and provide resilient investments to the affected neighborhoods by leveraging local, state, and federal funds</a:t>
            </a:r>
            <a:r>
              <a:rPr lang="en-US" b="1" i="0" u="none" strike="noStrike" dirty="0">
                <a:solidFill>
                  <a:srgbClr val="001D5F"/>
                </a:solidFill>
                <a:effectLst/>
                <a:latin typeface="Arial" panose="020B0604020202020204" pitchFamily="34" charset="0"/>
              </a:rPr>
              <a:t>   </a:t>
            </a:r>
            <a:r>
              <a:rPr lang="en-US" b="0" i="0" dirty="0">
                <a:solidFill>
                  <a:srgbClr val="000000"/>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9</a:t>
            </a:fld>
            <a:endParaRPr lang="en-US"/>
          </a:p>
        </p:txBody>
      </p:sp>
    </p:spTree>
    <p:extLst>
      <p:ext uri="{BB962C8B-B14F-4D97-AF65-F5344CB8AC3E}">
        <p14:creationId xmlns:p14="http://schemas.microsoft.com/office/powerpoint/2010/main" val="3007977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8BA9D3-B8A1-4B3B-B393-38243402D65D}"/>
              </a:ext>
            </a:extLst>
          </p:cNvPr>
          <p:cNvSpPr/>
          <p:nvPr userDrawn="1"/>
        </p:nvSpPr>
        <p:spPr>
          <a:xfrm>
            <a:off x="0" y="-4778"/>
            <a:ext cx="12192000" cy="686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6BD448D-6CB2-4634-9777-BE943E7D0CCD}"/>
              </a:ext>
            </a:extLst>
          </p:cNvPr>
          <p:cNvSpPr>
            <a:spLocks noGrp="1"/>
          </p:cNvSpPr>
          <p:nvPr>
            <p:ph type="ctrTitle"/>
          </p:nvPr>
        </p:nvSpPr>
        <p:spPr>
          <a:xfrm>
            <a:off x="3212722" y="0"/>
            <a:ext cx="8020180" cy="3547493"/>
          </a:xfrm>
          <a:prstGeom prst="rect">
            <a:avLst/>
          </a:prstGeom>
        </p:spPr>
        <p:txBody>
          <a:bodyPr anchor="b"/>
          <a:lstStyle>
            <a:lvl1pPr algn="l">
              <a:defRPr lang="en-US" sz="4400" b="1" i="0" kern="1200" cap="all" baseline="0" dirty="0">
                <a:solidFill>
                  <a:schemeClr val="bg1"/>
                </a:solidFill>
                <a:latin typeface="Arial Black" charset="0"/>
                <a:ea typeface="Arial Black" charset="0"/>
                <a:cs typeface="Arial Black" charset="0"/>
              </a:defRPr>
            </a:lvl1pPr>
          </a:lstStyle>
          <a:p>
            <a:r>
              <a:rPr lang="en-US"/>
              <a:t>Click to edit Master title style</a:t>
            </a:r>
          </a:p>
        </p:txBody>
      </p:sp>
      <p:sp>
        <p:nvSpPr>
          <p:cNvPr id="16"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3212722" y="3860001"/>
            <a:ext cx="8020180" cy="11448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cap="all" baseline="0" dirty="0">
                <a:solidFill>
                  <a:schemeClr val="bg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3B0D50AA-9AE2-4E1D-AD3A-D4C20EB6E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522" y="2699972"/>
            <a:ext cx="2273678" cy="1413680"/>
          </a:xfrm>
          <a:prstGeom prst="rect">
            <a:avLst/>
          </a:prstGeom>
        </p:spPr>
      </p:pic>
      <p:pic>
        <p:nvPicPr>
          <p:cNvPr id="28" name="Picture 27">
            <a:extLst>
              <a:ext uri="{FF2B5EF4-FFF2-40B4-BE49-F238E27FC236}">
                <a16:creationId xmlns:a16="http://schemas.microsoft.com/office/drawing/2014/main" id="{3B0D50AA-9AE2-4E1D-AD3A-D4C20EB6EF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10668000" y="5357459"/>
            <a:ext cx="1395664" cy="1372205"/>
          </a:xfrm>
          <a:prstGeom prst="rect">
            <a:avLst/>
          </a:prstGeom>
        </p:spPr>
      </p:pic>
      <p:cxnSp>
        <p:nvCxnSpPr>
          <p:cNvPr id="29" name="Straight Connector 28">
            <a:extLst>
              <a:ext uri="{FF2B5EF4-FFF2-40B4-BE49-F238E27FC236}">
                <a16:creationId xmlns:a16="http://schemas.microsoft.com/office/drawing/2014/main" id="{EE8B8F9C-38C4-40B9-B1C4-B0D81EB7DBB6}"/>
              </a:ext>
            </a:extLst>
          </p:cNvPr>
          <p:cNvCxnSpPr>
            <a:cxnSpLocks/>
          </p:cNvCxnSpPr>
          <p:nvPr userDrawn="1"/>
        </p:nvCxnSpPr>
        <p:spPr>
          <a:xfrm>
            <a:off x="1606361" y="0"/>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B8F9C-38C4-40B9-B1C4-B0D81EB7DBB6}"/>
              </a:ext>
            </a:extLst>
          </p:cNvPr>
          <p:cNvCxnSpPr>
            <a:cxnSpLocks/>
          </p:cNvCxnSpPr>
          <p:nvPr userDrawn="1"/>
        </p:nvCxnSpPr>
        <p:spPr>
          <a:xfrm>
            <a:off x="1606361" y="4555958"/>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92234" y="3636168"/>
            <a:ext cx="501687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 Background">
    <p:spTree>
      <p:nvGrpSpPr>
        <p:cNvPr id="1" name=""/>
        <p:cNvGrpSpPr/>
        <p:nvPr/>
      </p:nvGrpSpPr>
      <p:grpSpPr>
        <a:xfrm>
          <a:off x="0" y="0"/>
          <a:ext cx="0" cy="0"/>
          <a:chOff x="0" y="0"/>
          <a:chExt cx="0" cy="0"/>
        </a:xfrm>
      </p:grpSpPr>
      <p:sp>
        <p:nvSpPr>
          <p:cNvPr id="7" name="Rectangle 6"/>
          <p:cNvSpPr/>
          <p:nvPr userDrawn="1"/>
        </p:nvSpPr>
        <p:spPr>
          <a:xfrm flipV="1">
            <a:off x="0" y="6217919"/>
            <a:ext cx="12192000" cy="6400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121920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Text Placeholder 11"/>
          <p:cNvSpPr>
            <a:spLocks noGrp="1"/>
          </p:cNvSpPr>
          <p:nvPr>
            <p:ph type="body" sz="quarter" idx="11"/>
          </p:nvPr>
        </p:nvSpPr>
        <p:spPr>
          <a:xfrm>
            <a:off x="0" y="2057399"/>
            <a:ext cx="12192000" cy="2743200"/>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sp>
        <p:nvSpPr>
          <p:cNvPr id="9" name="Rectangle 8"/>
          <p:cNvSpPr/>
          <p:nvPr userDrawn="1"/>
        </p:nvSpPr>
        <p:spPr>
          <a:xfrm>
            <a:off x="0" y="6172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Photo">
    <p:spTree>
      <p:nvGrpSpPr>
        <p:cNvPr id="1" name=""/>
        <p:cNvGrpSpPr/>
        <p:nvPr/>
      </p:nvGrpSpPr>
      <p:grpSpPr>
        <a:xfrm>
          <a:off x="0" y="0"/>
          <a:ext cx="0" cy="0"/>
          <a:chOff x="0" y="0"/>
          <a:chExt cx="0" cy="0"/>
        </a:xfrm>
      </p:grpSpPr>
      <p:sp>
        <p:nvSpPr>
          <p:cNvPr id="9" name="Rectangle 8"/>
          <p:cNvSpPr/>
          <p:nvPr userDrawn="1"/>
        </p:nvSpPr>
        <p:spPr>
          <a:xfrm>
            <a:off x="0" y="2788918"/>
            <a:ext cx="12192000" cy="406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12192000" cy="2743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Text Placeholder 11"/>
          <p:cNvSpPr>
            <a:spLocks noGrp="1"/>
          </p:cNvSpPr>
          <p:nvPr>
            <p:ph type="body" sz="quarter" idx="11"/>
          </p:nvPr>
        </p:nvSpPr>
        <p:spPr>
          <a:xfrm>
            <a:off x="0" y="2788916"/>
            <a:ext cx="12192000" cy="2697483"/>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8" name="Rectangle 7"/>
          <p:cNvSpPr/>
          <p:nvPr userDrawn="1"/>
        </p:nvSpPr>
        <p:spPr>
          <a:xfrm>
            <a:off x="0" y="2743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6477000" y="685800"/>
            <a:ext cx="57150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6477000" y="2514600"/>
            <a:ext cx="57150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0" name="Picture Placeholder 2"/>
          <p:cNvSpPr>
            <a:spLocks noGrp="1"/>
          </p:cNvSpPr>
          <p:nvPr>
            <p:ph type="pic" sz="quarter" idx="10"/>
          </p:nvPr>
        </p:nvSpPr>
        <p:spPr>
          <a:xfrm>
            <a:off x="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75661" y="3406141"/>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426720" y="685800"/>
            <a:ext cx="56007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426720" y="2514600"/>
            <a:ext cx="56007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0" name="Picture Placeholder 2"/>
          <p:cNvSpPr>
            <a:spLocks noGrp="1"/>
          </p:cNvSpPr>
          <p:nvPr>
            <p:ph type="pic" sz="quarter" idx="10"/>
          </p:nvPr>
        </p:nvSpPr>
        <p:spPr>
          <a:xfrm>
            <a:off x="609600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29940" y="3406143"/>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Collage">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8143876" y="0"/>
            <a:ext cx="4050791"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p:cNvSpPr>
            <a:spLocks noGrp="1"/>
          </p:cNvSpPr>
          <p:nvPr>
            <p:ph type="pic" sz="quarter" idx="10"/>
          </p:nvPr>
        </p:nvSpPr>
        <p:spPr>
          <a:xfrm>
            <a:off x="-1" y="0"/>
            <a:ext cx="4048125"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Picture Placeholder 2"/>
          <p:cNvSpPr>
            <a:spLocks noGrp="1"/>
          </p:cNvSpPr>
          <p:nvPr>
            <p:ph type="pic" sz="quarter" idx="13"/>
          </p:nvPr>
        </p:nvSpPr>
        <p:spPr>
          <a:xfrm>
            <a:off x="4048126" y="-1"/>
            <a:ext cx="4096512" cy="6172201"/>
          </a:xfrm>
          <a:prstGeom prst="rect">
            <a:avLst/>
          </a:prstGeom>
        </p:spPr>
        <p:txBody>
          <a:bodyPr/>
          <a:lstStyle>
            <a:lvl1pPr marL="0" indent="0">
              <a:buNone/>
              <a:defRPr/>
            </a:lvl1pPr>
          </a:lstStyle>
          <a:p>
            <a:pPr lvl="0"/>
            <a:r>
              <a:rPr lang="en-US" noProof="0"/>
              <a:t>Click icon to add picture</a:t>
            </a:r>
            <a:endParaRPr lang="vi-VN" noProof="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3" name="TextBox 1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4" name="Rectangle 13"/>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Collage and Content">
    <p:spTree>
      <p:nvGrpSpPr>
        <p:cNvPr id="1" name=""/>
        <p:cNvGrpSpPr/>
        <p:nvPr/>
      </p:nvGrpSpPr>
      <p:grpSpPr>
        <a:xfrm>
          <a:off x="0" y="0"/>
          <a:ext cx="0" cy="0"/>
          <a:chOff x="0" y="0"/>
          <a:chExt cx="0" cy="0"/>
        </a:xfrm>
      </p:grpSpPr>
      <p:sp>
        <p:nvSpPr>
          <p:cNvPr id="2" name="Rectangle 1"/>
          <p:cNvSpPr/>
          <p:nvPr userDrawn="1"/>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33528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p:cNvSpPr>
            <a:spLocks noGrp="1"/>
          </p:cNvSpPr>
          <p:nvPr>
            <p:ph type="pic" sz="quarter" idx="11"/>
          </p:nvPr>
        </p:nvSpPr>
        <p:spPr>
          <a:xfrm>
            <a:off x="3352800" y="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p:cNvSpPr>
            <a:spLocks noGrp="1"/>
          </p:cNvSpPr>
          <p:nvPr>
            <p:ph type="pic" sz="quarter" idx="12"/>
          </p:nvPr>
        </p:nvSpPr>
        <p:spPr>
          <a:xfrm>
            <a:off x="3352800" y="308610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13" name="Text Placeholder 12"/>
          <p:cNvSpPr>
            <a:spLocks noGrp="1"/>
          </p:cNvSpPr>
          <p:nvPr>
            <p:ph type="body" sz="quarter" idx="14"/>
          </p:nvPr>
        </p:nvSpPr>
        <p:spPr>
          <a:xfrm>
            <a:off x="7193280" y="685800"/>
            <a:ext cx="4998720" cy="1600200"/>
          </a:xfrm>
          <a:prstGeom prst="rect">
            <a:avLst/>
          </a:prstGeom>
        </p:spPr>
        <p:txBody>
          <a:bodyPr anchor="b">
            <a:noAutofit/>
          </a:bodyPr>
          <a:lstStyle>
            <a:lvl1pPr marL="0" indent="0">
              <a:lnSpc>
                <a:spcPts val="3600"/>
              </a:lnSpc>
              <a:spcBef>
                <a:spcPts val="0"/>
              </a:spcBef>
              <a:buNone/>
              <a:defRPr sz="3200" b="1" i="0" cap="all" baseline="0">
                <a:solidFill>
                  <a:schemeClr val="bg1"/>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14" name="Text Placeholder 14"/>
          <p:cNvSpPr>
            <a:spLocks noGrp="1"/>
          </p:cNvSpPr>
          <p:nvPr>
            <p:ph type="body" sz="quarter" idx="15"/>
          </p:nvPr>
        </p:nvSpPr>
        <p:spPr>
          <a:xfrm>
            <a:off x="7193280" y="2514600"/>
            <a:ext cx="4998720" cy="3657600"/>
          </a:xfrm>
          <a:prstGeom prst="rect">
            <a:avLst/>
          </a:prstGeom>
        </p:spPr>
        <p:txBody>
          <a:bodyPr/>
          <a:lstStyle>
            <a:lvl1pPr marL="0" indent="0">
              <a:lnSpc>
                <a:spcPct val="100000"/>
              </a:lnSpc>
              <a:buNone/>
              <a:defRPr sz="3200">
                <a:solidFill>
                  <a:schemeClr val="bg1"/>
                </a:solidFill>
              </a:defRPr>
            </a:lvl1pPr>
            <a:lvl2pPr marL="685800" indent="-228600">
              <a:lnSpc>
                <a:spcPct val="100000"/>
              </a:lnSpc>
              <a:buFont typeface="Arial" panose="020B0604020202020204" pitchFamily="34" charset="0"/>
              <a:buChar char="‒"/>
              <a:defRPr sz="2800">
                <a:solidFill>
                  <a:schemeClr val="bg1"/>
                </a:solidFill>
              </a:defRPr>
            </a:lvl2pPr>
            <a:lvl3pPr marL="1143000" indent="-228600">
              <a:lnSpc>
                <a:spcPct val="100000"/>
              </a:lnSpc>
              <a:buFont typeface="Arial" panose="020B0604020202020204" pitchFamily="34" charset="0"/>
              <a:buChar char="‒"/>
              <a:defRPr sz="2600">
                <a:solidFill>
                  <a:schemeClr val="bg1"/>
                </a:solidFill>
              </a:defRPr>
            </a:lvl3pPr>
            <a:lvl4pPr marL="1600200" indent="-228600">
              <a:lnSpc>
                <a:spcPct val="100000"/>
              </a:lnSpc>
              <a:buFont typeface="Arial" panose="020B0604020202020204" pitchFamily="34" charset="0"/>
              <a:buChar char="‒"/>
              <a:defRPr sz="2400">
                <a:solidFill>
                  <a:schemeClr val="bg1"/>
                </a:solidFill>
              </a:defRPr>
            </a:lvl4pPr>
            <a:lvl5pPr marL="2057400" indent="-228600">
              <a:lnSpc>
                <a:spcPct val="100000"/>
              </a:lnSpc>
              <a:buFont typeface="Arial" panose="020B0604020202020204" pitchFamily="34" charset="0"/>
              <a:buChar cha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5" name="Rectangle 14"/>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ep Blue Patter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8560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ate Patter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1972461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Patter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83505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0"/>
            <a:ext cx="12192000" cy="6858000"/>
          </a:xfrm>
          <a:prstGeom prst="rect">
            <a:avLst/>
          </a:prstGeom>
        </p:spPr>
        <p:txBody>
          <a:bodyPr anchor="ctr" anchorCtr="0"/>
          <a:lstStyle>
            <a:lvl1pPr marL="0" indent="0" algn="ctr">
              <a:lnSpc>
                <a:spcPts val="6000"/>
              </a:lnSpc>
              <a:buNone/>
              <a:defRPr sz="7200" b="1">
                <a:solidFill>
                  <a:schemeClr val="bg1"/>
                </a:solidFill>
                <a:latin typeface="+mj-lt"/>
                <a:ea typeface="Avenir Book" charset="0"/>
                <a:cs typeface="Avenir Boo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thank you!</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7" name="Group 16"/>
          <p:cNvGrpSpPr/>
          <p:nvPr userDrawn="1"/>
        </p:nvGrpSpPr>
        <p:grpSpPr>
          <a:xfrm>
            <a:off x="3056296" y="5806952"/>
            <a:ext cx="6079409" cy="458770"/>
            <a:chOff x="967410" y="1331073"/>
            <a:chExt cx="5828776" cy="458770"/>
          </a:xfrm>
        </p:grpSpPr>
        <p:sp>
          <p:nvSpPr>
            <p:cNvPr id="7" name="TextBox 6"/>
            <p:cNvSpPr txBox="1"/>
            <p:nvPr userDrawn="1"/>
          </p:nvSpPr>
          <p:spPr>
            <a:xfrm>
              <a:off x="967410" y="1338470"/>
              <a:ext cx="2584174"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HoustonPublicWorks.org</a:t>
              </a:r>
            </a:p>
          </p:txBody>
        </p:sp>
        <p:grpSp>
          <p:nvGrpSpPr>
            <p:cNvPr id="8" name="Group 7"/>
            <p:cNvGrpSpPr/>
            <p:nvPr userDrawn="1"/>
          </p:nvGrpSpPr>
          <p:grpSpPr>
            <a:xfrm>
              <a:off x="3971639" y="1338470"/>
              <a:ext cx="2824547" cy="373727"/>
              <a:chOff x="3971639" y="1338470"/>
              <a:chExt cx="2824547" cy="373727"/>
            </a:xfrm>
          </p:grpSpPr>
          <p:sp>
            <p:nvSpPr>
              <p:cNvPr id="2" name="TextBox 1"/>
              <p:cNvSpPr txBox="1"/>
              <p:nvPr userDrawn="1"/>
            </p:nvSpPr>
            <p:spPr>
              <a:xfrm>
                <a:off x="4610100" y="1338470"/>
                <a:ext cx="2186086"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a:t>
                </a:r>
                <a:r>
                  <a:rPr lang="en-US" sz="1800" kern="1200" err="1">
                    <a:solidFill>
                      <a:schemeClr val="bg1"/>
                    </a:solidFill>
                    <a:effectLst/>
                    <a:latin typeface="+mn-lt"/>
                    <a:ea typeface="+mn-ea"/>
                    <a:cs typeface="+mn-cs"/>
                  </a:rPr>
                  <a:t>HouPublicWorks</a:t>
                </a:r>
                <a:endParaRPr lang="en-US" sz="1800" kern="1200">
                  <a:solidFill>
                    <a:schemeClr val="bg1"/>
                  </a:solidFill>
                  <a:effectLst/>
                  <a:latin typeface="+mn-lt"/>
                  <a:ea typeface="+mn-ea"/>
                  <a:cs typeface="+mn-cs"/>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1639" y="1408719"/>
                <a:ext cx="303478" cy="30347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9774" y="1408719"/>
                <a:ext cx="303478" cy="303478"/>
              </a:xfrm>
              <a:prstGeom prst="rect">
                <a:avLst/>
              </a:prstGeom>
            </p:spPr>
          </p:pic>
        </p:grpSp>
        <p:cxnSp>
          <p:nvCxnSpPr>
            <p:cNvPr id="11" name="Straight Connector 10"/>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623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ep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8BA9D3-B8A1-4B3B-B393-38243402D65D}"/>
              </a:ext>
            </a:extLst>
          </p:cNvPr>
          <p:cNvSpPr/>
          <p:nvPr userDrawn="1"/>
        </p:nvSpPr>
        <p:spPr>
          <a:xfrm>
            <a:off x="0" y="-4778"/>
            <a:ext cx="12192000" cy="686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6BD448D-6CB2-4634-9777-BE943E7D0CCD}"/>
              </a:ext>
            </a:extLst>
          </p:cNvPr>
          <p:cNvSpPr>
            <a:spLocks noGrp="1"/>
          </p:cNvSpPr>
          <p:nvPr>
            <p:ph type="ctrTitle"/>
          </p:nvPr>
        </p:nvSpPr>
        <p:spPr>
          <a:xfrm>
            <a:off x="3212722" y="0"/>
            <a:ext cx="8020180" cy="3547493"/>
          </a:xfrm>
          <a:prstGeom prst="rect">
            <a:avLst/>
          </a:prstGeom>
        </p:spPr>
        <p:txBody>
          <a:bodyPr anchor="b"/>
          <a:lstStyle>
            <a:lvl1pPr algn="l">
              <a:defRPr lang="en-US" sz="4400" b="1" i="0" kern="1200" cap="all" baseline="0" dirty="0">
                <a:solidFill>
                  <a:schemeClr val="bg1"/>
                </a:solidFill>
                <a:latin typeface="Arial Black" charset="0"/>
                <a:ea typeface="Arial Black" charset="0"/>
                <a:cs typeface="Arial Black" charset="0"/>
              </a:defRPr>
            </a:lvl1pPr>
          </a:lstStyle>
          <a:p>
            <a:r>
              <a:rPr lang="en-US"/>
              <a:t>Click to edit Master title style</a:t>
            </a:r>
          </a:p>
        </p:txBody>
      </p:sp>
      <p:sp>
        <p:nvSpPr>
          <p:cNvPr id="16"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3212722" y="3860001"/>
            <a:ext cx="8020180" cy="11448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cap="all" baseline="0" dirty="0">
                <a:solidFill>
                  <a:schemeClr val="bg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3B0D50AA-9AE2-4E1D-AD3A-D4C20EB6EF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522" y="2699972"/>
            <a:ext cx="2273678" cy="1413680"/>
          </a:xfrm>
          <a:prstGeom prst="rect">
            <a:avLst/>
          </a:prstGeom>
        </p:spPr>
      </p:pic>
      <p:pic>
        <p:nvPicPr>
          <p:cNvPr id="28" name="Picture 27">
            <a:extLst>
              <a:ext uri="{FF2B5EF4-FFF2-40B4-BE49-F238E27FC236}">
                <a16:creationId xmlns:a16="http://schemas.microsoft.com/office/drawing/2014/main" id="{3B0D50AA-9AE2-4E1D-AD3A-D4C20EB6EFD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224" t="26098" r="27210" b="26152"/>
          <a:stretch/>
        </p:blipFill>
        <p:spPr>
          <a:xfrm>
            <a:off x="10668000" y="5357459"/>
            <a:ext cx="1395664" cy="1372205"/>
          </a:xfrm>
          <a:prstGeom prst="rect">
            <a:avLst/>
          </a:prstGeom>
        </p:spPr>
      </p:pic>
      <p:cxnSp>
        <p:nvCxnSpPr>
          <p:cNvPr id="29" name="Straight Connector 28">
            <a:extLst>
              <a:ext uri="{FF2B5EF4-FFF2-40B4-BE49-F238E27FC236}">
                <a16:creationId xmlns:a16="http://schemas.microsoft.com/office/drawing/2014/main" id="{EE8B8F9C-38C4-40B9-B1C4-B0D81EB7DBB6}"/>
              </a:ext>
            </a:extLst>
          </p:cNvPr>
          <p:cNvCxnSpPr>
            <a:cxnSpLocks/>
          </p:cNvCxnSpPr>
          <p:nvPr userDrawn="1"/>
        </p:nvCxnSpPr>
        <p:spPr>
          <a:xfrm>
            <a:off x="1606361" y="0"/>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B8F9C-38C4-40B9-B1C4-B0D81EB7DBB6}"/>
              </a:ext>
            </a:extLst>
          </p:cNvPr>
          <p:cNvCxnSpPr>
            <a:cxnSpLocks/>
          </p:cNvCxnSpPr>
          <p:nvPr userDrawn="1"/>
        </p:nvCxnSpPr>
        <p:spPr>
          <a:xfrm>
            <a:off x="1606361" y="4555958"/>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92234" y="3636168"/>
            <a:ext cx="501687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0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ep Blue Divi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168261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p:cNvSpPr>
            <a:spLocks noGrp="1"/>
          </p:cNvSpPr>
          <p:nvPr>
            <p:ph type="title"/>
          </p:nvPr>
        </p:nvSpPr>
        <p:spPr>
          <a:xfrm>
            <a:off x="831850" y="663828"/>
            <a:ext cx="11159521"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10" name="Text Placeholder 2"/>
          <p:cNvSpPr>
            <a:spLocks noGrp="1"/>
          </p:cNvSpPr>
          <p:nvPr>
            <p:ph type="body" idx="1" hasCustomPrompt="1"/>
          </p:nvPr>
        </p:nvSpPr>
        <p:spPr>
          <a:xfrm>
            <a:off x="831851" y="3683249"/>
            <a:ext cx="11159520" cy="1500187"/>
          </a:xfrm>
          <a:prstGeom prst="rect">
            <a:avLst/>
          </a:prstGeo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Box 10"/>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272232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imple Tex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14" name="Text Placeholder 13"/>
          <p:cNvSpPr>
            <a:spLocks noGrp="1"/>
          </p:cNvSpPr>
          <p:nvPr>
            <p:ph type="body" sz="quarter" idx="15" hasCustomPrompt="1"/>
          </p:nvPr>
        </p:nvSpPr>
        <p:spPr>
          <a:xfrm>
            <a:off x="491068" y="1508760"/>
            <a:ext cx="11192933" cy="4732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b="1">
                <a:solidFill>
                  <a:schemeClr val="tx2"/>
                </a:solidFill>
                <a:latin typeface="+mn-lt"/>
                <a:ea typeface="Avenir Book" charset="0"/>
                <a:cs typeface="Avenir Book" charset="0"/>
              </a:defRPr>
            </a:lvl1pPr>
            <a:lvl2pPr marL="800100" indent="-342900">
              <a:buFont typeface=".AppleSystemUIFont" charset="-120"/>
              <a:buChar char="-"/>
              <a:defRPr>
                <a:solidFill>
                  <a:schemeClr val="tx1"/>
                </a:solidFill>
                <a:latin typeface="+mn-lt"/>
                <a:ea typeface="Avenir Book" charset="0"/>
                <a:cs typeface="Avenir Book" charset="0"/>
              </a:defRPr>
            </a:lvl2pPr>
            <a:lvl3pPr marL="1257300" indent="-342900">
              <a:buFont typeface=".AppleSystemUIFont" charset="-120"/>
              <a:buChar char="-"/>
              <a:defRPr>
                <a:solidFill>
                  <a:schemeClr val="tx1"/>
                </a:solidFill>
                <a:latin typeface="+mn-lt"/>
                <a:ea typeface="Avenir Book" charset="0"/>
                <a:cs typeface="Avenir Book" charset="0"/>
              </a:defRPr>
            </a:lvl3pPr>
            <a:lvl4pPr marL="1657350" indent="-285750">
              <a:buFont typeface=".AppleSystemUIFont" charset="-120"/>
              <a:buChar char="-"/>
              <a:defRPr>
                <a:solidFill>
                  <a:schemeClr val="tx1"/>
                </a:solidFill>
                <a:latin typeface="+mn-lt"/>
                <a:ea typeface="Avenir Book" charset="0"/>
                <a:cs typeface="Avenir Book" charset="0"/>
              </a:defRPr>
            </a:lvl4pPr>
            <a:lvl5pPr marL="2114550" indent="-285750">
              <a:buFont typeface=".AppleSystemUIFont" charset="-12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3" name="Rectangle 2"/>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778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23"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Picture Placeholder 6"/>
          <p:cNvSpPr>
            <a:spLocks noGrp="1"/>
          </p:cNvSpPr>
          <p:nvPr>
            <p:ph type="pic" sz="quarter" idx="10"/>
          </p:nvPr>
        </p:nvSpPr>
        <p:spPr>
          <a:xfrm>
            <a:off x="491065" y="1508760"/>
            <a:ext cx="11192256" cy="4041140"/>
          </a:xfrm>
          <a:prstGeom prst="rect">
            <a:avLst/>
          </a:prstGeom>
        </p:spPr>
        <p:txBody>
          <a:bodyPr vert="horz"/>
          <a:lstStyle>
            <a:lvl1pPr marL="0" indent="0">
              <a:spcAft>
                <a:spcPts val="1200"/>
              </a:spcAft>
              <a:buClr>
                <a:srgbClr val="5E5E5E"/>
              </a:buClr>
              <a:buFont typeface="Arial"/>
              <a:buNone/>
              <a:defRPr sz="2400">
                <a:solidFill>
                  <a:schemeClr val="tx1"/>
                </a:solidFill>
                <a:latin typeface="+mn-lt"/>
                <a:ea typeface="Avenir Book" charset="0"/>
                <a:cs typeface="Avenir Book" charset="0"/>
              </a:defRPr>
            </a:lvl1pPr>
            <a:lvl2pPr marL="0" indent="-285750">
              <a:buClr>
                <a:srgbClr val="5E5E5E"/>
              </a:buClr>
              <a:buFont typeface="Arial"/>
              <a:buChar char="•"/>
              <a:defRPr sz="2200">
                <a:solidFill>
                  <a:srgbClr val="5E5E5E"/>
                </a:solidFill>
                <a:latin typeface="Avenir Book" charset="0"/>
                <a:ea typeface="Avenir Book" charset="0"/>
                <a:cs typeface="Avenir Book" charset="0"/>
              </a:defRPr>
            </a:lvl2pPr>
            <a:lvl3pPr marL="685800" indent="-228600">
              <a:buClr>
                <a:srgbClr val="5E5E5E"/>
              </a:buClr>
              <a:buFont typeface="Lucida Grande"/>
              <a:buChar char="-"/>
              <a:defRPr sz="2200">
                <a:solidFill>
                  <a:srgbClr val="5E5E5E"/>
                </a:solidFill>
                <a:latin typeface="Avenir Book" charset="0"/>
                <a:ea typeface="Avenir Book" charset="0"/>
                <a:cs typeface="Avenir Book" charset="0"/>
              </a:defRPr>
            </a:lvl3pPr>
            <a:lvl4pPr marL="1143000" indent="-228600">
              <a:buClr>
                <a:srgbClr val="5E5E5E"/>
              </a:buClr>
              <a:buFont typeface="Lucida Grande"/>
              <a:buChar char="»"/>
              <a:defRPr sz="2200">
                <a:solidFill>
                  <a:srgbClr val="5E5E5E"/>
                </a:solidFill>
                <a:latin typeface="Avenir Book" charset="0"/>
                <a:ea typeface="Avenir Book" charset="0"/>
                <a:cs typeface="Avenir Book" charset="0"/>
              </a:defRPr>
            </a:lvl4pPr>
            <a:lvl5pPr>
              <a:buClr>
                <a:schemeClr val="accent5">
                  <a:lumMod val="75000"/>
                </a:schemeClr>
              </a:buClr>
              <a:defRPr/>
            </a:lvl5pPr>
          </a:lstStyle>
          <a:p>
            <a:pPr lvl="0"/>
            <a:r>
              <a:rPr lang="en-US" noProof="0"/>
              <a:t>Click icon to add picture</a:t>
            </a:r>
          </a:p>
        </p:txBody>
      </p:sp>
      <p:sp>
        <p:nvSpPr>
          <p:cNvPr id="24"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18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1" name="Rectangle 10"/>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1899872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Miscellaneous Media">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91067" y="1435102"/>
            <a:ext cx="11192572" cy="4017419"/>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685800" indent="-228600">
              <a:buFont typeface=".AppleSystemUIFont" charset="-120"/>
              <a:buChar char="-"/>
              <a:defRPr>
                <a:solidFill>
                  <a:schemeClr val="tx1"/>
                </a:solidFill>
                <a:latin typeface="+mn-lt"/>
                <a:ea typeface="Avenir Book" charset="0"/>
                <a:cs typeface="Avenir Book" charset="0"/>
              </a:defRPr>
            </a:lvl2pPr>
            <a:lvl3pPr marL="1143000" indent="-228600">
              <a:buFont typeface=".AppleSystemUIFont" charset="-120"/>
              <a:buChar char="-"/>
              <a:defRPr>
                <a:solidFill>
                  <a:schemeClr val="tx1"/>
                </a:solidFill>
                <a:latin typeface="+mn-lt"/>
                <a:ea typeface="Avenir Book" charset="0"/>
                <a:cs typeface="Avenir Book" charset="0"/>
              </a:defRPr>
            </a:lvl3pPr>
            <a:lvl4pPr marL="1600200" indent="-228600">
              <a:buFont typeface=".AppleSystemUIFont" charset="-120"/>
              <a:buChar char="-"/>
              <a:defRPr>
                <a:solidFill>
                  <a:schemeClr val="tx1"/>
                </a:solidFill>
                <a:latin typeface="+mn-lt"/>
                <a:ea typeface="Avenir Book" charset="0"/>
                <a:cs typeface="Avenir Book" charset="0"/>
              </a:defRPr>
            </a:lvl4pPr>
            <a:lvl5pPr marL="2057400" indent="-228600">
              <a:buFont typeface=".AppleSystemUIFont" charset="-12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9" name="TextBox 8"/>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Rectangle 6"/>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031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3" name="Content Placeholder 2"/>
          <p:cNvSpPr>
            <a:spLocks noGrp="1"/>
          </p:cNvSpPr>
          <p:nvPr>
            <p:ph sz="quarter" idx="18" hasCustomPrompt="1"/>
          </p:nvPr>
        </p:nvSpPr>
        <p:spPr>
          <a:xfrm>
            <a:off x="6273440"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685800" indent="-228600">
              <a:buFont typeface=".AppleSystemUIFont" charset="-120"/>
              <a:buChar char="-"/>
              <a:defRPr>
                <a:solidFill>
                  <a:schemeClr val="tx1"/>
                </a:solidFill>
                <a:latin typeface="+mn-lt"/>
                <a:ea typeface="Avenir Book" charset="0"/>
                <a:cs typeface="Avenir Book" charset="0"/>
              </a:defRPr>
            </a:lvl2pPr>
            <a:lvl3pPr marL="1143000" indent="-228600">
              <a:buFont typeface=".AppleSystemUIFont" charset="-120"/>
              <a:buChar char="-"/>
              <a:defRPr>
                <a:solidFill>
                  <a:schemeClr val="tx1"/>
                </a:solidFill>
                <a:latin typeface="+mn-lt"/>
                <a:ea typeface="Avenir Book" charset="0"/>
                <a:cs typeface="Avenir Book" charset="0"/>
              </a:defRPr>
            </a:lvl3pPr>
            <a:lvl4pPr marL="1600200" indent="-228600">
              <a:buFont typeface=".AppleSystemUIFont" charset="-120"/>
              <a:buChar char="-"/>
              <a:defRPr>
                <a:solidFill>
                  <a:schemeClr val="tx1"/>
                </a:solidFill>
                <a:latin typeface="+mn-lt"/>
                <a:ea typeface="Avenir Book" charset="0"/>
                <a:cs typeface="Avenir Book" charset="0"/>
              </a:defRPr>
            </a:lvl4pPr>
            <a:lvl5pPr marL="2057400" indent="-228600">
              <a:buFont typeface=".AppleSystemUIFont" charset="-12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9" hasCustomPrompt="1"/>
          </p:nvPr>
        </p:nvSpPr>
        <p:spPr>
          <a:xfrm>
            <a:off x="491067"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800100" indent="-342900">
              <a:buFont typeface=".AppleSystemUIFont" charset="-120"/>
              <a:buChar char="-"/>
              <a:defRPr>
                <a:solidFill>
                  <a:schemeClr val="tx1"/>
                </a:solidFill>
                <a:latin typeface="+mn-lt"/>
                <a:ea typeface="Avenir Book" charset="0"/>
                <a:cs typeface="Avenir Book" charset="0"/>
              </a:defRPr>
            </a:lvl2pPr>
            <a:lvl3pPr marL="1257300" indent="-342900">
              <a:buFont typeface=".AppleSystemUIFont" charset="-120"/>
              <a:buChar char="-"/>
              <a:defRPr>
                <a:solidFill>
                  <a:schemeClr val="tx1"/>
                </a:solidFill>
                <a:latin typeface="+mn-lt"/>
                <a:ea typeface="Avenir Book" charset="0"/>
                <a:cs typeface="Avenir Book" charset="0"/>
              </a:defRPr>
            </a:lvl3pPr>
            <a:lvl4pPr marL="1657350" indent="-285750">
              <a:buFont typeface=".AppleSystemUIFont" charset="-120"/>
              <a:buChar char="-"/>
              <a:defRPr>
                <a:solidFill>
                  <a:schemeClr val="tx1"/>
                </a:solidFill>
                <a:latin typeface="+mn-lt"/>
                <a:ea typeface="Avenir Book" charset="0"/>
                <a:cs typeface="Avenir Book" charset="0"/>
              </a:defRPr>
            </a:lvl4pPr>
            <a:lvl5pPr marL="2114550" indent="-285750">
              <a:buFont typeface=".AppleSystemUIFont" charset="-12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20"/>
          </p:nvPr>
        </p:nvSpPr>
        <p:spPr>
          <a:xfrm>
            <a:off x="491067" y="1484314"/>
            <a:ext cx="5410200" cy="549275"/>
          </a:xfrm>
          <a:prstGeom prst="rect">
            <a:avLst/>
          </a:prstGeom>
          <a:solidFill>
            <a:schemeClr val="accent2">
              <a:lumMod val="20000"/>
              <a:lumOff val="80000"/>
            </a:schemeClr>
          </a:solidFill>
          <a:ln>
            <a:noFill/>
          </a:ln>
        </p:spPr>
        <p:txBody>
          <a:bodyPr anchor="ctr" anchorCtr="0"/>
          <a:lstStyle>
            <a:lvl1pPr marL="0" indent="0">
              <a:buNone/>
              <a:defRPr sz="2000" b="1">
                <a:solidFill>
                  <a:schemeClr val="tx2"/>
                </a:solidFill>
                <a:latin typeface="+mn-lt"/>
                <a:ea typeface="Avenir Book" charset="0"/>
                <a:cs typeface="Avenir Book" charset="0"/>
              </a:defRPr>
            </a:lvl1pPr>
          </a:lstStyle>
          <a:p>
            <a:pPr lvl="0"/>
            <a:r>
              <a:rPr lang="en-US"/>
              <a:t>Edit Master text styles</a:t>
            </a:r>
          </a:p>
        </p:txBody>
      </p:sp>
      <p:sp>
        <p:nvSpPr>
          <p:cNvPr id="19" name="Text Placeholder 16"/>
          <p:cNvSpPr>
            <a:spLocks noGrp="1"/>
          </p:cNvSpPr>
          <p:nvPr>
            <p:ph type="body" sz="quarter" idx="21"/>
          </p:nvPr>
        </p:nvSpPr>
        <p:spPr>
          <a:xfrm>
            <a:off x="6273440" y="1484314"/>
            <a:ext cx="5410200" cy="549275"/>
          </a:xfrm>
          <a:prstGeom prst="rect">
            <a:avLst/>
          </a:prstGeom>
          <a:solidFill>
            <a:schemeClr val="accent2">
              <a:lumMod val="20000"/>
              <a:lumOff val="80000"/>
            </a:schemeClr>
          </a:solidFill>
          <a:ln>
            <a:noFill/>
          </a:ln>
        </p:spPr>
        <p:txBody>
          <a:bodyPr anchor="ctr" anchorCtr="0"/>
          <a:lstStyle>
            <a:lvl1pPr marL="0" indent="0">
              <a:buNone/>
              <a:defRPr sz="2000" b="1">
                <a:solidFill>
                  <a:schemeClr val="tx2"/>
                </a:solidFill>
                <a:latin typeface="+mn-lt"/>
                <a:ea typeface="Avenir Book" charset="0"/>
                <a:cs typeface="Avenir Book" charset="0"/>
              </a:defRPr>
            </a:lvl1pPr>
          </a:lstStyle>
          <a:p>
            <a:pPr lvl="0"/>
            <a:r>
              <a:rPr lang="en-US"/>
              <a:t>Edit Master text styles</a:t>
            </a:r>
          </a:p>
        </p:txBody>
      </p:sp>
      <p:sp>
        <p:nvSpPr>
          <p:cNvPr id="20" name="Rectangle 19"/>
          <p:cNvSpPr/>
          <p:nvPr userDrawn="1"/>
        </p:nvSpPr>
        <p:spPr>
          <a:xfrm flipV="1">
            <a:off x="491067" y="1368429"/>
            <a:ext cx="5410200" cy="11588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flipV="1">
            <a:off x="6273440" y="1368429"/>
            <a:ext cx="5410200" cy="11588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2" name="TextBox 2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Rectangle 11"/>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56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ature: Char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4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31" name="Text Placeholder 20"/>
          <p:cNvSpPr>
            <a:spLocks noGrp="1"/>
          </p:cNvSpPr>
          <p:nvPr>
            <p:ph type="body" sz="quarter" idx="16"/>
          </p:nvPr>
        </p:nvSpPr>
        <p:spPr>
          <a:xfrm>
            <a:off x="0" y="5243312"/>
            <a:ext cx="12192000" cy="1026404"/>
          </a:xfrm>
          <a:prstGeom prst="rect">
            <a:avLst/>
          </a:prstGeom>
          <a:solidFill>
            <a:schemeClr val="tx2"/>
          </a:solidFill>
        </p:spPr>
        <p:txBody>
          <a:bodyPr anchor="ctr"/>
          <a:lstStyle>
            <a:lvl1pPr marL="0" indent="0" algn="ctr">
              <a:buNone/>
              <a:defRPr sz="18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5" name="Chart Placeholder 4"/>
          <p:cNvSpPr>
            <a:spLocks noGrp="1"/>
          </p:cNvSpPr>
          <p:nvPr>
            <p:ph type="chart" sz="quarter" idx="22"/>
          </p:nvPr>
        </p:nvSpPr>
        <p:spPr>
          <a:xfrm>
            <a:off x="491068" y="1839913"/>
            <a:ext cx="11192573" cy="3403600"/>
          </a:xfrm>
          <a:prstGeom prst="rect">
            <a:avLst/>
          </a:prstGeom>
        </p:spPr>
        <p:txBody>
          <a:bodyPr/>
          <a:lstStyle>
            <a:lvl1pPr marL="0" indent="0">
              <a:buNone/>
              <a:defRPr/>
            </a:lvl1pPr>
          </a:lstStyle>
          <a:p>
            <a:r>
              <a:rPr lang="en-US"/>
              <a:t>Click icon to add chart</a:t>
            </a:r>
          </a:p>
        </p:txBody>
      </p:sp>
      <p:sp>
        <p:nvSpPr>
          <p:cNvPr id="33" name="TextBox 3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36" name="Rectangle 35"/>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0" name="Rectangle 9"/>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761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Process">
    <p:spTree>
      <p:nvGrpSpPr>
        <p:cNvPr id="1" name=""/>
        <p:cNvGrpSpPr/>
        <p:nvPr/>
      </p:nvGrpSpPr>
      <p:grpSpPr>
        <a:xfrm>
          <a:off x="0" y="0"/>
          <a:ext cx="0" cy="0"/>
          <a:chOff x="0" y="0"/>
          <a:chExt cx="0" cy="0"/>
        </a:xfrm>
      </p:grpSpPr>
      <p:sp>
        <p:nvSpPr>
          <p:cNvPr id="26" name="Oval 25"/>
          <p:cNvSpPr/>
          <p:nvPr userDrawn="1"/>
        </p:nvSpPr>
        <p:spPr>
          <a:xfrm>
            <a:off x="4260606" y="1873489"/>
            <a:ext cx="3657600" cy="3657600"/>
          </a:xfrm>
          <a:prstGeom prst="ellipse">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8" name="Oval 27"/>
          <p:cNvSpPr/>
          <p:nvPr userDrawn="1"/>
        </p:nvSpPr>
        <p:spPr>
          <a:xfrm>
            <a:off x="7645493" y="1873489"/>
            <a:ext cx="3657600" cy="3657600"/>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5" name="Oval 24"/>
          <p:cNvSpPr/>
          <p:nvPr userDrawn="1"/>
        </p:nvSpPr>
        <p:spPr>
          <a:xfrm>
            <a:off x="875719" y="1873489"/>
            <a:ext cx="3657600" cy="365760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30" name="Text Placeholder 20"/>
          <p:cNvSpPr>
            <a:spLocks noGrp="1"/>
          </p:cNvSpPr>
          <p:nvPr userDrawn="1">
            <p:ph type="body" sz="quarter" idx="18"/>
          </p:nvPr>
        </p:nvSpPr>
        <p:spPr>
          <a:xfrm>
            <a:off x="1244931" y="4238987"/>
            <a:ext cx="2919175" cy="638085"/>
          </a:xfrm>
          <a:prstGeom prst="rect">
            <a:avLst/>
          </a:prstGeom>
        </p:spPr>
        <p:txBody>
          <a:bodyPr anchor="ctr"/>
          <a:lstStyle>
            <a:lvl1pPr marL="0" indent="0" algn="ctr">
              <a:buNone/>
              <a:defRPr sz="16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2" name="Text Placeholder 20"/>
          <p:cNvSpPr>
            <a:spLocks noGrp="1"/>
          </p:cNvSpPr>
          <p:nvPr userDrawn="1">
            <p:ph type="body" sz="quarter" idx="19"/>
          </p:nvPr>
        </p:nvSpPr>
        <p:spPr>
          <a:xfrm>
            <a:off x="4629818" y="4238987"/>
            <a:ext cx="2919175" cy="638085"/>
          </a:xfrm>
          <a:prstGeom prst="rect">
            <a:avLst/>
          </a:prstGeom>
        </p:spPr>
        <p:txBody>
          <a:bodyPr anchor="ctr"/>
          <a:lstStyle>
            <a:lvl1pPr marL="0" indent="0" algn="ctr">
              <a:buNone/>
              <a:defRPr sz="16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4" name="Text Placeholder 20"/>
          <p:cNvSpPr>
            <a:spLocks noGrp="1"/>
          </p:cNvSpPr>
          <p:nvPr userDrawn="1">
            <p:ph type="body" sz="quarter" idx="20"/>
          </p:nvPr>
        </p:nvSpPr>
        <p:spPr>
          <a:xfrm>
            <a:off x="8014705" y="4238987"/>
            <a:ext cx="2919175" cy="638085"/>
          </a:xfrm>
          <a:prstGeom prst="rect">
            <a:avLst/>
          </a:prstGeom>
        </p:spPr>
        <p:txBody>
          <a:bodyPr anchor="ctr"/>
          <a:lstStyle>
            <a:lvl1pPr marL="0" indent="0" algn="ctr">
              <a:buNone/>
              <a:defRPr sz="16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4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1"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18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45" name="TextBox 44"/>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47" name="Rectangle 46"/>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5390" y="2759045"/>
            <a:ext cx="1236072" cy="1236072"/>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8073" y="2759045"/>
            <a:ext cx="1236072" cy="1236072"/>
          </a:xfrm>
          <a:prstGeom prst="rect">
            <a:avLst/>
          </a:prstGeom>
        </p:spPr>
      </p:pic>
      <p:pic>
        <p:nvPicPr>
          <p:cNvPr id="29" name="Picture 2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2009994" y="2759045"/>
            <a:ext cx="1236072" cy="1236072"/>
          </a:xfrm>
          <a:prstGeom prst="rect">
            <a:avLst/>
          </a:prstGeom>
        </p:spPr>
      </p:pic>
      <p:pic>
        <p:nvPicPr>
          <p:cNvPr id="18" name="Picture 17"/>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9" name="Rectangle 18"/>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91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Photo Background">
    <p:spTree>
      <p:nvGrpSpPr>
        <p:cNvPr id="1" name=""/>
        <p:cNvGrpSpPr/>
        <p:nvPr/>
      </p:nvGrpSpPr>
      <p:grpSpPr>
        <a:xfrm>
          <a:off x="0" y="0"/>
          <a:ext cx="0" cy="0"/>
          <a:chOff x="0" y="0"/>
          <a:chExt cx="0" cy="0"/>
        </a:xfrm>
      </p:grpSpPr>
      <p:sp>
        <p:nvSpPr>
          <p:cNvPr id="7" name="Rectangle 6"/>
          <p:cNvSpPr/>
          <p:nvPr userDrawn="1"/>
        </p:nvSpPr>
        <p:spPr>
          <a:xfrm flipV="1">
            <a:off x="0" y="6217919"/>
            <a:ext cx="12192000" cy="6400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121920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Text Placeholder 11"/>
          <p:cNvSpPr>
            <a:spLocks noGrp="1"/>
          </p:cNvSpPr>
          <p:nvPr>
            <p:ph type="body" sz="quarter" idx="11"/>
          </p:nvPr>
        </p:nvSpPr>
        <p:spPr>
          <a:xfrm>
            <a:off x="0" y="2057399"/>
            <a:ext cx="12192000" cy="2743200"/>
          </a:xfrm>
          <a:prstGeom prst="rect">
            <a:avLst/>
          </a:prstGeom>
        </p:spPr>
        <p:txBody>
          <a:bodyPr anchor="ctr" anchorCtr="0">
            <a:normAutofit/>
          </a:bodyPr>
          <a:lstStyle>
            <a:lvl1pPr marL="0" indent="0" algn="ctr">
              <a:lnSpc>
                <a:spcPct val="100000"/>
              </a:lnSpc>
              <a:spcBef>
                <a:spcPts val="0"/>
              </a:spcBef>
              <a:buNone/>
              <a:defRPr sz="36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sp>
        <p:nvSpPr>
          <p:cNvPr id="9" name="Rectangle 8"/>
          <p:cNvSpPr/>
          <p:nvPr userDrawn="1"/>
        </p:nvSpPr>
        <p:spPr>
          <a:xfrm>
            <a:off x="0" y="6172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8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ght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p:cNvSpPr>
            <a:spLocks noGrp="1"/>
          </p:cNvSpPr>
          <p:nvPr>
            <p:ph type="title"/>
          </p:nvPr>
        </p:nvSpPr>
        <p:spPr>
          <a:xfrm>
            <a:off x="831850" y="663828"/>
            <a:ext cx="11159521"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10" name="Text Placeholder 2"/>
          <p:cNvSpPr>
            <a:spLocks noGrp="1"/>
          </p:cNvSpPr>
          <p:nvPr>
            <p:ph type="body" idx="1" hasCustomPrompt="1"/>
          </p:nvPr>
        </p:nvSpPr>
        <p:spPr>
          <a:xfrm>
            <a:off x="831851" y="3683249"/>
            <a:ext cx="11159520" cy="1500187"/>
          </a:xfrm>
          <a:prstGeom prst="rect">
            <a:avLst/>
          </a:prstGeo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Box 10"/>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Photo">
    <p:spTree>
      <p:nvGrpSpPr>
        <p:cNvPr id="1" name=""/>
        <p:cNvGrpSpPr/>
        <p:nvPr/>
      </p:nvGrpSpPr>
      <p:grpSpPr>
        <a:xfrm>
          <a:off x="0" y="0"/>
          <a:ext cx="0" cy="0"/>
          <a:chOff x="0" y="0"/>
          <a:chExt cx="0" cy="0"/>
        </a:xfrm>
      </p:grpSpPr>
      <p:sp>
        <p:nvSpPr>
          <p:cNvPr id="9" name="Rectangle 8"/>
          <p:cNvSpPr/>
          <p:nvPr userDrawn="1"/>
        </p:nvSpPr>
        <p:spPr>
          <a:xfrm>
            <a:off x="0" y="2788918"/>
            <a:ext cx="12192000" cy="406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12192000" cy="2743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Text Placeholder 11"/>
          <p:cNvSpPr>
            <a:spLocks noGrp="1"/>
          </p:cNvSpPr>
          <p:nvPr>
            <p:ph type="body" sz="quarter" idx="11"/>
          </p:nvPr>
        </p:nvSpPr>
        <p:spPr>
          <a:xfrm>
            <a:off x="0" y="2788916"/>
            <a:ext cx="12192000" cy="2697483"/>
          </a:xfrm>
          <a:prstGeom prst="rect">
            <a:avLst/>
          </a:prstGeom>
        </p:spPr>
        <p:txBody>
          <a:bodyPr anchor="ctr" anchorCtr="0">
            <a:normAutofit/>
          </a:bodyPr>
          <a:lstStyle>
            <a:lvl1pPr marL="0" indent="0" algn="ctr">
              <a:lnSpc>
                <a:spcPct val="100000"/>
              </a:lnSpc>
              <a:spcBef>
                <a:spcPts val="0"/>
              </a:spcBef>
              <a:buNone/>
              <a:defRPr sz="36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8" name="Rectangle 7"/>
          <p:cNvSpPr/>
          <p:nvPr userDrawn="1"/>
        </p:nvSpPr>
        <p:spPr>
          <a:xfrm>
            <a:off x="0" y="2743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2781867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6477000" y="685800"/>
            <a:ext cx="5715000" cy="1600200"/>
          </a:xfrm>
          <a:prstGeom prst="rect">
            <a:avLst/>
          </a:prstGeom>
        </p:spPr>
        <p:txBody>
          <a:bodyPr anchor="b">
            <a:noAutofit/>
          </a:bodyPr>
          <a:lstStyle>
            <a:lvl1pPr marL="0" indent="0">
              <a:lnSpc>
                <a:spcPts val="3600"/>
              </a:lnSpc>
              <a:spcBef>
                <a:spcPts val="0"/>
              </a:spcBef>
              <a:buNone/>
              <a:defRPr sz="30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6477000" y="2514600"/>
            <a:ext cx="5715000" cy="3657600"/>
          </a:xfrm>
          <a:prstGeom prst="rect">
            <a:avLst/>
          </a:prstGeom>
        </p:spPr>
        <p:txBody>
          <a:bodyPr/>
          <a:lstStyle>
            <a:lvl1pPr marL="0" indent="0">
              <a:lnSpc>
                <a:spcPct val="100000"/>
              </a:lnSpc>
              <a:buNone/>
              <a:defRPr/>
            </a:lvl1pPr>
            <a:lvl2pPr marL="685800" indent="-228600">
              <a:lnSpc>
                <a:spcPct val="100000"/>
              </a:lnSpc>
              <a:buFont typeface="Arial" panose="020B0604020202020204" pitchFamily="34" charset="0"/>
              <a:buChar char="‒"/>
              <a:defRPr/>
            </a:lvl2pPr>
            <a:lvl3pPr marL="1143000" indent="-2286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0" name="Picture Placeholder 2"/>
          <p:cNvSpPr>
            <a:spLocks noGrp="1"/>
          </p:cNvSpPr>
          <p:nvPr>
            <p:ph type="pic" sz="quarter" idx="10"/>
          </p:nvPr>
        </p:nvSpPr>
        <p:spPr>
          <a:xfrm>
            <a:off x="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75661" y="3406141"/>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572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igh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426720" y="685800"/>
            <a:ext cx="5600700" cy="1600200"/>
          </a:xfrm>
          <a:prstGeom prst="rect">
            <a:avLst/>
          </a:prstGeom>
        </p:spPr>
        <p:txBody>
          <a:bodyPr anchor="b">
            <a:noAutofit/>
          </a:bodyPr>
          <a:lstStyle>
            <a:lvl1pPr marL="0" indent="0">
              <a:lnSpc>
                <a:spcPts val="3600"/>
              </a:lnSpc>
              <a:spcBef>
                <a:spcPts val="0"/>
              </a:spcBef>
              <a:buNone/>
              <a:defRPr sz="30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426720" y="2514600"/>
            <a:ext cx="5600700" cy="3657600"/>
          </a:xfrm>
          <a:prstGeom prst="rect">
            <a:avLst/>
          </a:prstGeom>
        </p:spPr>
        <p:txBody>
          <a:bodyPr/>
          <a:lstStyle>
            <a:lvl1pPr marL="0" indent="0">
              <a:lnSpc>
                <a:spcPct val="100000"/>
              </a:lnSpc>
              <a:buNone/>
              <a:defRPr/>
            </a:lvl1pPr>
            <a:lvl2pPr marL="685800" indent="-228600">
              <a:lnSpc>
                <a:spcPct val="100000"/>
              </a:lnSpc>
              <a:buFont typeface="Arial" panose="020B0604020202020204" pitchFamily="34" charset="0"/>
              <a:buChar char="‒"/>
              <a:defRPr/>
            </a:lvl2pPr>
            <a:lvl3pPr marL="1143000" indent="-2286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0" name="Picture Placeholder 2"/>
          <p:cNvSpPr>
            <a:spLocks noGrp="1"/>
          </p:cNvSpPr>
          <p:nvPr>
            <p:ph type="pic" sz="quarter" idx="10"/>
          </p:nvPr>
        </p:nvSpPr>
        <p:spPr>
          <a:xfrm>
            <a:off x="609600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29940" y="3406143"/>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90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Collage">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8143876" y="0"/>
            <a:ext cx="4050791"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p:cNvSpPr>
            <a:spLocks noGrp="1"/>
          </p:cNvSpPr>
          <p:nvPr>
            <p:ph type="pic" sz="quarter" idx="10"/>
          </p:nvPr>
        </p:nvSpPr>
        <p:spPr>
          <a:xfrm>
            <a:off x="-1" y="0"/>
            <a:ext cx="4048125"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Picture Placeholder 2"/>
          <p:cNvSpPr>
            <a:spLocks noGrp="1"/>
          </p:cNvSpPr>
          <p:nvPr>
            <p:ph type="pic" sz="quarter" idx="13"/>
          </p:nvPr>
        </p:nvSpPr>
        <p:spPr>
          <a:xfrm>
            <a:off x="4048126" y="-1"/>
            <a:ext cx="4096512" cy="6172201"/>
          </a:xfrm>
          <a:prstGeom prst="rect">
            <a:avLst/>
          </a:prstGeom>
        </p:spPr>
        <p:txBody>
          <a:bodyPr/>
          <a:lstStyle>
            <a:lvl1pPr marL="0" indent="0">
              <a:buNone/>
              <a:defRPr/>
            </a:lvl1pPr>
          </a:lstStyle>
          <a:p>
            <a:pPr lvl="0"/>
            <a:r>
              <a:rPr lang="en-US" noProof="0"/>
              <a:t>Click icon to add picture</a:t>
            </a:r>
            <a:endParaRPr lang="vi-VN" noProof="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3" name="TextBox 1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4" name="Rectangle 13"/>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223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Collage and Content">
    <p:spTree>
      <p:nvGrpSpPr>
        <p:cNvPr id="1" name=""/>
        <p:cNvGrpSpPr/>
        <p:nvPr/>
      </p:nvGrpSpPr>
      <p:grpSpPr>
        <a:xfrm>
          <a:off x="0" y="0"/>
          <a:ext cx="0" cy="0"/>
          <a:chOff x="0" y="0"/>
          <a:chExt cx="0" cy="0"/>
        </a:xfrm>
      </p:grpSpPr>
      <p:sp>
        <p:nvSpPr>
          <p:cNvPr id="2" name="Rectangle 1"/>
          <p:cNvSpPr/>
          <p:nvPr userDrawn="1"/>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33528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p:cNvSpPr>
            <a:spLocks noGrp="1"/>
          </p:cNvSpPr>
          <p:nvPr>
            <p:ph type="pic" sz="quarter" idx="11"/>
          </p:nvPr>
        </p:nvSpPr>
        <p:spPr>
          <a:xfrm>
            <a:off x="3352800" y="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p:cNvSpPr>
            <a:spLocks noGrp="1"/>
          </p:cNvSpPr>
          <p:nvPr>
            <p:ph type="pic" sz="quarter" idx="12"/>
          </p:nvPr>
        </p:nvSpPr>
        <p:spPr>
          <a:xfrm>
            <a:off x="3352800" y="308610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13" name="Text Placeholder 12"/>
          <p:cNvSpPr>
            <a:spLocks noGrp="1"/>
          </p:cNvSpPr>
          <p:nvPr>
            <p:ph type="body" sz="quarter" idx="14"/>
          </p:nvPr>
        </p:nvSpPr>
        <p:spPr>
          <a:xfrm>
            <a:off x="7193280" y="685800"/>
            <a:ext cx="4998720" cy="1600200"/>
          </a:xfrm>
          <a:prstGeom prst="rect">
            <a:avLst/>
          </a:prstGeom>
        </p:spPr>
        <p:txBody>
          <a:bodyPr anchor="b">
            <a:noAutofit/>
          </a:bodyPr>
          <a:lstStyle>
            <a:lvl1pPr marL="0" indent="0">
              <a:lnSpc>
                <a:spcPts val="3600"/>
              </a:lnSpc>
              <a:spcBef>
                <a:spcPts val="0"/>
              </a:spcBef>
              <a:buNone/>
              <a:defRPr sz="3000" b="1" i="0" cap="all" baseline="0">
                <a:solidFill>
                  <a:schemeClr val="bg1"/>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14" name="Text Placeholder 14"/>
          <p:cNvSpPr>
            <a:spLocks noGrp="1"/>
          </p:cNvSpPr>
          <p:nvPr>
            <p:ph type="body" sz="quarter" idx="15"/>
          </p:nvPr>
        </p:nvSpPr>
        <p:spPr>
          <a:xfrm>
            <a:off x="7193280" y="2514600"/>
            <a:ext cx="4998720" cy="3657600"/>
          </a:xfrm>
          <a:prstGeom prst="rect">
            <a:avLst/>
          </a:prstGeom>
        </p:spPr>
        <p:txBody>
          <a:bodyPr/>
          <a:lstStyle>
            <a:lvl1pPr marL="0" indent="0">
              <a:lnSpc>
                <a:spcPct val="100000"/>
              </a:lnSpc>
              <a:buNone/>
              <a:defRPr>
                <a:solidFill>
                  <a:schemeClr val="bg1"/>
                </a:solidFill>
              </a:defRPr>
            </a:lvl1pPr>
            <a:lvl2pPr marL="685800" indent="-228600">
              <a:lnSpc>
                <a:spcPct val="100000"/>
              </a:lnSpc>
              <a:buFont typeface="Arial" panose="020B0604020202020204" pitchFamily="34" charset="0"/>
              <a:buChar char="‒"/>
              <a:defRPr>
                <a:solidFill>
                  <a:schemeClr val="bg1"/>
                </a:solidFill>
              </a:defRPr>
            </a:lvl2pPr>
            <a:lvl3pPr marL="1143000" indent="-228600">
              <a:lnSpc>
                <a:spcPct val="100000"/>
              </a:lnSpc>
              <a:buFont typeface="Arial" panose="020B0604020202020204" pitchFamily="34" charset="0"/>
              <a:buChar char="‒"/>
              <a:defRPr>
                <a:solidFill>
                  <a:schemeClr val="bg1"/>
                </a:solidFill>
              </a:defRPr>
            </a:lvl3pPr>
            <a:lvl4pPr marL="1600200" indent="-228600">
              <a:lnSpc>
                <a:spcPct val="100000"/>
              </a:lnSpc>
              <a:buFont typeface="Arial" panose="020B0604020202020204" pitchFamily="34" charset="0"/>
              <a:buChar char="‒"/>
              <a:defRPr>
                <a:solidFill>
                  <a:schemeClr val="bg1"/>
                </a:solidFill>
              </a:defRPr>
            </a:lvl4pPr>
            <a:lvl5pPr marL="2057400" indent="-228600">
              <a:lnSpc>
                <a:spcPct val="100000"/>
              </a:lnSpc>
              <a:buFont typeface="Arial" panose="020B0604020202020204" pitchFamily="34"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5" name="Rectangle 14"/>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640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ep Blue Patter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827632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ate Patter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746849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y Patter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28646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0"/>
            <a:ext cx="12192000" cy="6858000"/>
          </a:xfrm>
          <a:prstGeom prst="rect">
            <a:avLst/>
          </a:prstGeom>
        </p:spPr>
        <p:txBody>
          <a:bodyPr anchor="ctr" anchorCtr="0"/>
          <a:lstStyle>
            <a:lvl1pPr marL="0" indent="0" algn="ctr">
              <a:lnSpc>
                <a:spcPts val="6000"/>
              </a:lnSpc>
              <a:buNone/>
              <a:defRPr sz="7200" b="1">
                <a:solidFill>
                  <a:schemeClr val="bg1"/>
                </a:solidFill>
                <a:latin typeface="+mj-lt"/>
                <a:ea typeface="Avenir Book" charset="0"/>
                <a:cs typeface="Avenir Boo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thank you!</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7" name="Group 16"/>
          <p:cNvGrpSpPr/>
          <p:nvPr userDrawn="1"/>
        </p:nvGrpSpPr>
        <p:grpSpPr>
          <a:xfrm>
            <a:off x="3181612" y="5806952"/>
            <a:ext cx="5828776" cy="458770"/>
            <a:chOff x="967410" y="1331073"/>
            <a:chExt cx="5828776" cy="458770"/>
          </a:xfrm>
        </p:grpSpPr>
        <p:sp>
          <p:nvSpPr>
            <p:cNvPr id="7" name="TextBox 6"/>
            <p:cNvSpPr txBox="1"/>
            <p:nvPr userDrawn="1"/>
          </p:nvSpPr>
          <p:spPr>
            <a:xfrm>
              <a:off x="967410" y="1338470"/>
              <a:ext cx="2584174" cy="369332"/>
            </a:xfrm>
            <a:prstGeom prst="rect">
              <a:avLst/>
            </a:prstGeom>
            <a:noFill/>
          </p:spPr>
          <p:txBody>
            <a:bodyPr wrap="square" rtlCol="0">
              <a:spAutoFit/>
            </a:bodyPr>
            <a:lstStyle/>
            <a:p>
              <a:r>
                <a:rPr lang="en-US" sz="1800" kern="1200" err="1">
                  <a:solidFill>
                    <a:schemeClr val="bg1"/>
                  </a:solidFill>
                  <a:effectLst/>
                  <a:latin typeface="+mn-lt"/>
                  <a:ea typeface="+mn-ea"/>
                  <a:cs typeface="+mn-cs"/>
                </a:rPr>
                <a:t>houstonpublicworks.org</a:t>
              </a:r>
              <a:endParaRPr lang="en-US" sz="1800" kern="1200">
                <a:solidFill>
                  <a:schemeClr val="bg1"/>
                </a:solidFill>
                <a:effectLst/>
                <a:latin typeface="+mn-lt"/>
                <a:ea typeface="+mn-ea"/>
                <a:cs typeface="+mn-cs"/>
              </a:endParaRPr>
            </a:p>
          </p:txBody>
        </p:sp>
        <p:grpSp>
          <p:nvGrpSpPr>
            <p:cNvPr id="8" name="Group 7"/>
            <p:cNvGrpSpPr/>
            <p:nvPr userDrawn="1"/>
          </p:nvGrpSpPr>
          <p:grpSpPr>
            <a:xfrm>
              <a:off x="3971639" y="1338470"/>
              <a:ext cx="2824547" cy="373727"/>
              <a:chOff x="3971639" y="1338470"/>
              <a:chExt cx="2824547" cy="373727"/>
            </a:xfrm>
          </p:grpSpPr>
          <p:sp>
            <p:nvSpPr>
              <p:cNvPr id="2" name="TextBox 1"/>
              <p:cNvSpPr txBox="1"/>
              <p:nvPr userDrawn="1"/>
            </p:nvSpPr>
            <p:spPr>
              <a:xfrm>
                <a:off x="4610100" y="1338470"/>
                <a:ext cx="2186086" cy="369332"/>
              </a:xfrm>
              <a:prstGeom prst="rect">
                <a:avLst/>
              </a:prstGeom>
              <a:noFill/>
            </p:spPr>
            <p:txBody>
              <a:bodyPr wrap="square" rtlCol="0">
                <a:spAutoFit/>
              </a:bodyPr>
              <a:lstStyle/>
              <a:p>
                <a:r>
                  <a:rPr lang="en-US" sz="1800" kern="1200">
                    <a:solidFill>
                      <a:schemeClr val="bg1"/>
                    </a:solidFill>
                    <a:effectLst/>
                    <a:latin typeface="+mn-lt"/>
                    <a:ea typeface="+mn-ea"/>
                    <a:cs typeface="+mn-cs"/>
                  </a:rPr>
                  <a:t>@</a:t>
                </a:r>
                <a:r>
                  <a:rPr lang="en-US" sz="1800" kern="1200" err="1">
                    <a:solidFill>
                      <a:schemeClr val="bg1"/>
                    </a:solidFill>
                    <a:effectLst/>
                    <a:latin typeface="+mn-lt"/>
                    <a:ea typeface="+mn-ea"/>
                    <a:cs typeface="+mn-cs"/>
                  </a:rPr>
                  <a:t>houpublicworks</a:t>
                </a:r>
                <a:endParaRPr lang="en-US" sz="1800" kern="1200">
                  <a:solidFill>
                    <a:schemeClr val="bg1"/>
                  </a:solidFill>
                  <a:effectLst/>
                  <a:latin typeface="+mn-lt"/>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1639" y="1408719"/>
                <a:ext cx="303478" cy="3034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9774" y="1408719"/>
                <a:ext cx="303478" cy="303478"/>
              </a:xfrm>
              <a:prstGeom prst="rect">
                <a:avLst/>
              </a:prstGeom>
            </p:spPr>
          </p:pic>
        </p:grpSp>
        <p:cxnSp>
          <p:nvCxnSpPr>
            <p:cNvPr id="11" name="Straight Connector 10"/>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2499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5"/>
                </a:lnTo>
                <a:lnTo>
                  <a:pt x="12192000" y="6857995"/>
                </a:lnTo>
                <a:lnTo>
                  <a:pt x="12192000" y="0"/>
                </a:lnTo>
                <a:close/>
              </a:path>
            </a:pathLst>
          </a:custGeom>
          <a:solidFill>
            <a:srgbClr val="001D5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69391" y="2700527"/>
            <a:ext cx="2273808" cy="1412748"/>
          </a:xfrm>
          <a:prstGeom prst="rect">
            <a:avLst/>
          </a:prstGeom>
        </p:spPr>
      </p:pic>
      <p:pic>
        <p:nvPicPr>
          <p:cNvPr id="18" name="bg object 18"/>
          <p:cNvPicPr/>
          <p:nvPr/>
        </p:nvPicPr>
        <p:blipFill>
          <a:blip r:embed="rId3" cstate="print"/>
          <a:stretch>
            <a:fillRect/>
          </a:stretch>
        </p:blipFill>
        <p:spPr>
          <a:xfrm>
            <a:off x="10668000" y="5356859"/>
            <a:ext cx="1395983" cy="1373124"/>
          </a:xfrm>
          <a:prstGeom prst="rect">
            <a:avLst/>
          </a:prstGeom>
        </p:spPr>
      </p:pic>
      <p:sp>
        <p:nvSpPr>
          <p:cNvPr id="19" name="bg object 19"/>
          <p:cNvSpPr/>
          <p:nvPr/>
        </p:nvSpPr>
        <p:spPr>
          <a:xfrm>
            <a:off x="1607058" y="761"/>
            <a:ext cx="0" cy="2286000"/>
          </a:xfrm>
          <a:custGeom>
            <a:avLst/>
            <a:gdLst/>
            <a:ahLst/>
            <a:cxnLst/>
            <a:rect l="l" t="t" r="r" b="b"/>
            <a:pathLst>
              <a:path h="2286000">
                <a:moveTo>
                  <a:pt x="0" y="0"/>
                </a:moveTo>
                <a:lnTo>
                  <a:pt x="0" y="2286000"/>
                </a:lnTo>
              </a:path>
            </a:pathLst>
          </a:custGeom>
          <a:ln w="25400">
            <a:solidFill>
              <a:srgbClr val="688095"/>
            </a:solidFill>
          </a:ln>
        </p:spPr>
        <p:txBody>
          <a:bodyPr wrap="square" lIns="0" tIns="0" rIns="0" bIns="0" rtlCol="0"/>
          <a:lstStyle/>
          <a:p>
            <a:endParaRPr/>
          </a:p>
        </p:txBody>
      </p:sp>
      <p:sp>
        <p:nvSpPr>
          <p:cNvPr id="20" name="bg object 20"/>
          <p:cNvSpPr/>
          <p:nvPr/>
        </p:nvSpPr>
        <p:spPr>
          <a:xfrm>
            <a:off x="1607058" y="4555997"/>
            <a:ext cx="0" cy="2286000"/>
          </a:xfrm>
          <a:custGeom>
            <a:avLst/>
            <a:gdLst/>
            <a:ahLst/>
            <a:cxnLst/>
            <a:rect l="l" t="t" r="r" b="b"/>
            <a:pathLst>
              <a:path h="2286000">
                <a:moveTo>
                  <a:pt x="0" y="0"/>
                </a:moveTo>
                <a:lnTo>
                  <a:pt x="0" y="2286000"/>
                </a:lnTo>
              </a:path>
            </a:pathLst>
          </a:custGeom>
          <a:ln w="25400">
            <a:solidFill>
              <a:srgbClr val="688095"/>
            </a:solidFill>
          </a:ln>
        </p:spPr>
        <p:txBody>
          <a:bodyPr wrap="square" lIns="0" tIns="0" rIns="0" bIns="0" rtlCol="0"/>
          <a:lstStyle/>
          <a:p>
            <a:endParaRPr/>
          </a:p>
        </p:txBody>
      </p:sp>
      <p:sp>
        <p:nvSpPr>
          <p:cNvPr id="21" name="bg object 21"/>
          <p:cNvSpPr/>
          <p:nvPr/>
        </p:nvSpPr>
        <p:spPr>
          <a:xfrm>
            <a:off x="3292602" y="3637026"/>
            <a:ext cx="5017135" cy="0"/>
          </a:xfrm>
          <a:custGeom>
            <a:avLst/>
            <a:gdLst/>
            <a:ahLst/>
            <a:cxnLst/>
            <a:rect l="l" t="t" r="r" b="b"/>
            <a:pathLst>
              <a:path w="5017134">
                <a:moveTo>
                  <a:pt x="0" y="0"/>
                </a:moveTo>
                <a:lnTo>
                  <a:pt x="5016881" y="0"/>
                </a:lnTo>
              </a:path>
            </a:pathLst>
          </a:custGeom>
          <a:ln w="50800">
            <a:solidFill>
              <a:srgbClr val="688095"/>
            </a:solidFill>
          </a:ln>
        </p:spPr>
        <p:txBody>
          <a:bodyPr wrap="square" lIns="0" tIns="0" rIns="0" bIns="0" rtlCol="0"/>
          <a:lstStyle/>
          <a:p>
            <a:endParaRPr/>
          </a:p>
        </p:txBody>
      </p:sp>
      <p:sp>
        <p:nvSpPr>
          <p:cNvPr id="2" name="Holder 2"/>
          <p:cNvSpPr>
            <a:spLocks noGrp="1"/>
          </p:cNvSpPr>
          <p:nvPr>
            <p:ph type="ctrTitle"/>
          </p:nvPr>
        </p:nvSpPr>
        <p:spPr>
          <a:xfrm>
            <a:off x="3291966" y="2782265"/>
            <a:ext cx="5608066" cy="69722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291966" y="3754602"/>
            <a:ext cx="5608066" cy="1159510"/>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38100">
              <a:lnSpc>
                <a:spcPct val="100000"/>
              </a:lnSpc>
            </a:pPr>
            <a:fld id="{81D60167-4931-47E6-BA6A-407CBD079E47}" type="slidenum">
              <a:rPr dirty="0"/>
              <a:t>‹#›</a:t>
            </a:fld>
            <a:endParaRPr dirty="0"/>
          </a:p>
        </p:txBody>
      </p:sp>
    </p:spTree>
    <p:extLst>
      <p:ext uri="{BB962C8B-B14F-4D97-AF65-F5344CB8AC3E}">
        <p14:creationId xmlns:p14="http://schemas.microsoft.com/office/powerpoint/2010/main" val="13332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imple Tex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14" name="Text Placeholder 13"/>
          <p:cNvSpPr>
            <a:spLocks noGrp="1"/>
          </p:cNvSpPr>
          <p:nvPr>
            <p:ph type="body" sz="quarter" idx="15" hasCustomPrompt="1"/>
          </p:nvPr>
        </p:nvSpPr>
        <p:spPr>
          <a:xfrm>
            <a:off x="491068" y="1508760"/>
            <a:ext cx="11192933" cy="4732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a:solidFill>
                  <a:schemeClr val="tx2"/>
                </a:solidFill>
                <a:latin typeface="+mn-lt"/>
                <a:ea typeface="Avenir Book" charset="0"/>
                <a:cs typeface="Avenir Book" charset="0"/>
              </a:defRPr>
            </a:lvl1pPr>
            <a:lvl2pPr marL="800100" indent="-342900">
              <a:buFont typeface=".AppleSystemUIFont" charset="-120"/>
              <a:buChar char="-"/>
              <a:defRPr sz="2800">
                <a:solidFill>
                  <a:schemeClr val="tx1"/>
                </a:solidFill>
                <a:latin typeface="+mn-lt"/>
                <a:ea typeface="Avenir Book" charset="0"/>
                <a:cs typeface="Avenir Book" charset="0"/>
              </a:defRPr>
            </a:lvl2pPr>
            <a:lvl3pPr marL="1257300" indent="-342900">
              <a:buFont typeface=".AppleSystemUIFont" charset="-120"/>
              <a:buChar char="-"/>
              <a:defRPr sz="2600">
                <a:solidFill>
                  <a:schemeClr val="tx1"/>
                </a:solidFill>
                <a:latin typeface="+mn-lt"/>
                <a:ea typeface="Avenir Book" charset="0"/>
                <a:cs typeface="Avenir Book" charset="0"/>
              </a:defRPr>
            </a:lvl3pPr>
            <a:lvl4pPr marL="1657350" indent="-285750">
              <a:buFont typeface=".AppleSystemUIFont" charset="-120"/>
              <a:buChar char="-"/>
              <a:defRPr sz="2400">
                <a:solidFill>
                  <a:schemeClr val="tx1"/>
                </a:solidFill>
                <a:latin typeface="+mn-lt"/>
                <a:ea typeface="Avenir Book" charset="0"/>
                <a:cs typeface="Avenir Book" charset="0"/>
              </a:defRPr>
            </a:lvl4pPr>
            <a:lvl5pPr marL="2114550" indent="-28575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3" name="Rectangle 2"/>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010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D5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4200" b="0" i="0">
                <a:solidFill>
                  <a:schemeClr val="bg1"/>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381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427345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7" name="Holder 7"/>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38100">
              <a:lnSpc>
                <a:spcPct val="100000"/>
              </a:lnSpc>
            </a:pPr>
            <a:fld id="{81D60167-4931-47E6-BA6A-407CBD079E47}" type="slidenum">
              <a:rPr dirty="0"/>
              <a:t>‹#›</a:t>
            </a:fld>
            <a:endParaRPr dirty="0"/>
          </a:p>
        </p:txBody>
      </p:sp>
    </p:spTree>
    <p:extLst>
      <p:ext uri="{BB962C8B-B14F-4D97-AF65-F5344CB8AC3E}">
        <p14:creationId xmlns:p14="http://schemas.microsoft.com/office/powerpoint/2010/main" val="1118940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D5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04215" y="6487667"/>
            <a:ext cx="1127760" cy="239268"/>
          </a:xfrm>
          <a:prstGeom prst="rect">
            <a:avLst/>
          </a:prstGeom>
        </p:spPr>
      </p:pic>
      <p:sp>
        <p:nvSpPr>
          <p:cNvPr id="18" name="bg object 18"/>
          <p:cNvSpPr/>
          <p:nvPr/>
        </p:nvSpPr>
        <p:spPr>
          <a:xfrm>
            <a:off x="1828800" y="925067"/>
            <a:ext cx="8519160" cy="5843270"/>
          </a:xfrm>
          <a:custGeom>
            <a:avLst/>
            <a:gdLst/>
            <a:ahLst/>
            <a:cxnLst/>
            <a:rect l="l" t="t" r="r" b="b"/>
            <a:pathLst>
              <a:path w="8519160" h="5843270">
                <a:moveTo>
                  <a:pt x="8309483" y="0"/>
                </a:moveTo>
                <a:lnTo>
                  <a:pt x="209676" y="0"/>
                </a:lnTo>
                <a:lnTo>
                  <a:pt x="189483" y="3556"/>
                </a:lnTo>
                <a:lnTo>
                  <a:pt x="145161" y="17780"/>
                </a:lnTo>
                <a:lnTo>
                  <a:pt x="104901" y="35560"/>
                </a:lnTo>
                <a:lnTo>
                  <a:pt x="68580" y="60325"/>
                </a:lnTo>
                <a:lnTo>
                  <a:pt x="40386" y="92329"/>
                </a:lnTo>
                <a:lnTo>
                  <a:pt x="16129" y="127889"/>
                </a:lnTo>
                <a:lnTo>
                  <a:pt x="4063" y="166878"/>
                </a:lnTo>
                <a:lnTo>
                  <a:pt x="0" y="188214"/>
                </a:lnTo>
                <a:lnTo>
                  <a:pt x="0" y="4812919"/>
                </a:lnTo>
                <a:lnTo>
                  <a:pt x="16129" y="4869751"/>
                </a:lnTo>
                <a:lnTo>
                  <a:pt x="40386" y="4905273"/>
                </a:lnTo>
                <a:lnTo>
                  <a:pt x="68580" y="4937252"/>
                </a:lnTo>
                <a:lnTo>
                  <a:pt x="104901" y="4962105"/>
                </a:lnTo>
                <a:lnTo>
                  <a:pt x="145161" y="4983454"/>
                </a:lnTo>
                <a:lnTo>
                  <a:pt x="189483" y="4994071"/>
                </a:lnTo>
                <a:lnTo>
                  <a:pt x="209676" y="4997627"/>
                </a:lnTo>
                <a:lnTo>
                  <a:pt x="8309483" y="4997627"/>
                </a:lnTo>
                <a:lnTo>
                  <a:pt x="8378063" y="4983454"/>
                </a:lnTo>
                <a:lnTo>
                  <a:pt x="8418322" y="4962105"/>
                </a:lnTo>
                <a:lnTo>
                  <a:pt x="8450580" y="4937252"/>
                </a:lnTo>
                <a:lnTo>
                  <a:pt x="8478774" y="4905273"/>
                </a:lnTo>
                <a:lnTo>
                  <a:pt x="8503031" y="4869751"/>
                </a:lnTo>
                <a:lnTo>
                  <a:pt x="8515096" y="4830711"/>
                </a:lnTo>
                <a:lnTo>
                  <a:pt x="8519160" y="4812919"/>
                </a:lnTo>
                <a:lnTo>
                  <a:pt x="8519160" y="4688649"/>
                </a:lnTo>
                <a:lnTo>
                  <a:pt x="350774" y="4688649"/>
                </a:lnTo>
                <a:lnTo>
                  <a:pt x="350774" y="308990"/>
                </a:lnTo>
                <a:lnTo>
                  <a:pt x="8519160" y="308991"/>
                </a:lnTo>
                <a:lnTo>
                  <a:pt x="8519160" y="188214"/>
                </a:lnTo>
                <a:lnTo>
                  <a:pt x="8516450" y="173990"/>
                </a:lnTo>
                <a:lnTo>
                  <a:pt x="4261612" y="173990"/>
                </a:lnTo>
                <a:lnTo>
                  <a:pt x="4237482" y="166878"/>
                </a:lnTo>
                <a:lnTo>
                  <a:pt x="4233418" y="156337"/>
                </a:lnTo>
                <a:lnTo>
                  <a:pt x="4229354" y="145669"/>
                </a:lnTo>
                <a:lnTo>
                  <a:pt x="4233418" y="138557"/>
                </a:lnTo>
                <a:lnTo>
                  <a:pt x="4237482" y="127889"/>
                </a:lnTo>
                <a:lnTo>
                  <a:pt x="4261612" y="120777"/>
                </a:lnTo>
                <a:lnTo>
                  <a:pt x="8498179" y="120777"/>
                </a:lnTo>
                <a:lnTo>
                  <a:pt x="8478774" y="92329"/>
                </a:lnTo>
                <a:lnTo>
                  <a:pt x="8450580" y="60325"/>
                </a:lnTo>
                <a:lnTo>
                  <a:pt x="8418322" y="35560"/>
                </a:lnTo>
                <a:lnTo>
                  <a:pt x="8378063" y="17780"/>
                </a:lnTo>
                <a:lnTo>
                  <a:pt x="8333613" y="3556"/>
                </a:lnTo>
                <a:lnTo>
                  <a:pt x="8309483" y="0"/>
                </a:lnTo>
                <a:close/>
              </a:path>
              <a:path w="8519160" h="5843270">
                <a:moveTo>
                  <a:pt x="8519160" y="308991"/>
                </a:moveTo>
                <a:lnTo>
                  <a:pt x="8168385" y="308991"/>
                </a:lnTo>
                <a:lnTo>
                  <a:pt x="8172450" y="312547"/>
                </a:lnTo>
                <a:lnTo>
                  <a:pt x="8172450" y="4688649"/>
                </a:lnTo>
                <a:lnTo>
                  <a:pt x="8519160" y="4688649"/>
                </a:lnTo>
                <a:lnTo>
                  <a:pt x="8519160" y="308991"/>
                </a:lnTo>
                <a:close/>
              </a:path>
              <a:path w="8519160" h="5843270">
                <a:moveTo>
                  <a:pt x="8498179" y="120777"/>
                </a:moveTo>
                <a:lnTo>
                  <a:pt x="4261612" y="120777"/>
                </a:lnTo>
                <a:lnTo>
                  <a:pt x="4269740" y="124333"/>
                </a:lnTo>
                <a:lnTo>
                  <a:pt x="4281805" y="127889"/>
                </a:lnTo>
                <a:lnTo>
                  <a:pt x="4285869" y="138557"/>
                </a:lnTo>
                <a:lnTo>
                  <a:pt x="4289806" y="145669"/>
                </a:lnTo>
                <a:lnTo>
                  <a:pt x="4285869" y="156337"/>
                </a:lnTo>
                <a:lnTo>
                  <a:pt x="4281805" y="166878"/>
                </a:lnTo>
                <a:lnTo>
                  <a:pt x="4269740" y="170434"/>
                </a:lnTo>
                <a:lnTo>
                  <a:pt x="4261612" y="173990"/>
                </a:lnTo>
                <a:lnTo>
                  <a:pt x="8516450" y="173990"/>
                </a:lnTo>
                <a:lnTo>
                  <a:pt x="8515096" y="166878"/>
                </a:lnTo>
                <a:lnTo>
                  <a:pt x="8503031" y="127889"/>
                </a:lnTo>
                <a:lnTo>
                  <a:pt x="8498179" y="120777"/>
                </a:lnTo>
                <a:close/>
              </a:path>
              <a:path w="8519160" h="5843270">
                <a:moveTo>
                  <a:pt x="2822321" y="5811043"/>
                </a:moveTo>
                <a:lnTo>
                  <a:pt x="2818257" y="5811043"/>
                </a:lnTo>
                <a:lnTo>
                  <a:pt x="2818257" y="5828783"/>
                </a:lnTo>
                <a:lnTo>
                  <a:pt x="2822321" y="5832341"/>
                </a:lnTo>
                <a:lnTo>
                  <a:pt x="2898902" y="5835898"/>
                </a:lnTo>
                <a:lnTo>
                  <a:pt x="3116579" y="5839457"/>
                </a:lnTo>
                <a:lnTo>
                  <a:pt x="3705225" y="5843014"/>
                </a:lnTo>
                <a:lnTo>
                  <a:pt x="4797806" y="5843014"/>
                </a:lnTo>
                <a:lnTo>
                  <a:pt x="5604256" y="5835898"/>
                </a:lnTo>
                <a:lnTo>
                  <a:pt x="5680836" y="5832341"/>
                </a:lnTo>
                <a:lnTo>
                  <a:pt x="5684774" y="5828783"/>
                </a:lnTo>
                <a:lnTo>
                  <a:pt x="5684774" y="5821718"/>
                </a:lnTo>
                <a:lnTo>
                  <a:pt x="3701161" y="5821718"/>
                </a:lnTo>
                <a:lnTo>
                  <a:pt x="3084322" y="5818160"/>
                </a:lnTo>
                <a:lnTo>
                  <a:pt x="2915030" y="5814602"/>
                </a:lnTo>
                <a:lnTo>
                  <a:pt x="2822321" y="5811043"/>
                </a:lnTo>
                <a:close/>
              </a:path>
              <a:path w="8519160" h="5843270">
                <a:moveTo>
                  <a:pt x="5680836" y="5811043"/>
                </a:moveTo>
                <a:lnTo>
                  <a:pt x="5588000" y="5814602"/>
                </a:lnTo>
                <a:lnTo>
                  <a:pt x="5418708" y="5818160"/>
                </a:lnTo>
                <a:lnTo>
                  <a:pt x="4801870" y="5821718"/>
                </a:lnTo>
                <a:lnTo>
                  <a:pt x="5684774" y="5821718"/>
                </a:lnTo>
                <a:lnTo>
                  <a:pt x="5684774" y="5814602"/>
                </a:lnTo>
                <a:lnTo>
                  <a:pt x="5680836" y="5811043"/>
                </a:lnTo>
                <a:close/>
              </a:path>
              <a:path w="8519160" h="5843270">
                <a:moveTo>
                  <a:pt x="5217159" y="5008308"/>
                </a:moveTo>
                <a:lnTo>
                  <a:pt x="3285871" y="5008308"/>
                </a:lnTo>
                <a:lnTo>
                  <a:pt x="3269741" y="5178780"/>
                </a:lnTo>
                <a:lnTo>
                  <a:pt x="3249676" y="5352821"/>
                </a:lnTo>
                <a:lnTo>
                  <a:pt x="3229483" y="5509120"/>
                </a:lnTo>
                <a:lnTo>
                  <a:pt x="3205226" y="5619216"/>
                </a:lnTo>
                <a:lnTo>
                  <a:pt x="3193161" y="5661863"/>
                </a:lnTo>
                <a:lnTo>
                  <a:pt x="3185160" y="5690273"/>
                </a:lnTo>
                <a:lnTo>
                  <a:pt x="3160903" y="5722251"/>
                </a:lnTo>
                <a:lnTo>
                  <a:pt x="3076321" y="5739980"/>
                </a:lnTo>
                <a:lnTo>
                  <a:pt x="2854579" y="5771959"/>
                </a:lnTo>
                <a:lnTo>
                  <a:pt x="2818257" y="5779071"/>
                </a:lnTo>
                <a:lnTo>
                  <a:pt x="2798064" y="5782627"/>
                </a:lnTo>
                <a:lnTo>
                  <a:pt x="2794000" y="5786183"/>
                </a:lnTo>
                <a:lnTo>
                  <a:pt x="2794000" y="5796864"/>
                </a:lnTo>
                <a:lnTo>
                  <a:pt x="2798064" y="5800369"/>
                </a:lnTo>
                <a:lnTo>
                  <a:pt x="2826258" y="5803925"/>
                </a:lnTo>
                <a:lnTo>
                  <a:pt x="2874645" y="5807486"/>
                </a:lnTo>
                <a:lnTo>
                  <a:pt x="3330321" y="5814602"/>
                </a:lnTo>
                <a:lnTo>
                  <a:pt x="5172709" y="5814602"/>
                </a:lnTo>
                <a:lnTo>
                  <a:pt x="5624322" y="5807486"/>
                </a:lnTo>
                <a:lnTo>
                  <a:pt x="5676773" y="5803925"/>
                </a:lnTo>
                <a:lnTo>
                  <a:pt x="5704967" y="5800369"/>
                </a:lnTo>
                <a:lnTo>
                  <a:pt x="5709031" y="5796864"/>
                </a:lnTo>
                <a:lnTo>
                  <a:pt x="5709031" y="5786183"/>
                </a:lnTo>
                <a:lnTo>
                  <a:pt x="5704967" y="5782627"/>
                </a:lnTo>
                <a:lnTo>
                  <a:pt x="5684774" y="5779071"/>
                </a:lnTo>
                <a:lnTo>
                  <a:pt x="5648452" y="5771959"/>
                </a:lnTo>
                <a:lnTo>
                  <a:pt x="5426836" y="5739980"/>
                </a:lnTo>
                <a:lnTo>
                  <a:pt x="5374385" y="5729363"/>
                </a:lnTo>
                <a:lnTo>
                  <a:pt x="5330063" y="5711571"/>
                </a:lnTo>
                <a:lnTo>
                  <a:pt x="5305806" y="5661863"/>
                </a:lnTo>
                <a:lnTo>
                  <a:pt x="5297805" y="5619216"/>
                </a:lnTo>
                <a:lnTo>
                  <a:pt x="5273548" y="5509120"/>
                </a:lnTo>
                <a:lnTo>
                  <a:pt x="5249418" y="5352821"/>
                </a:lnTo>
                <a:lnTo>
                  <a:pt x="5229225" y="5178780"/>
                </a:lnTo>
                <a:lnTo>
                  <a:pt x="5217159" y="5008308"/>
                </a:lnTo>
                <a:close/>
              </a:path>
            </a:pathLst>
          </a:custGeom>
          <a:solidFill>
            <a:srgbClr val="FFFFFF"/>
          </a:solidFill>
        </p:spPr>
        <p:txBody>
          <a:bodyPr wrap="square" lIns="0" tIns="0" rIns="0" bIns="0" rtlCol="0"/>
          <a:lstStyle/>
          <a:p>
            <a:endParaRPr/>
          </a:p>
        </p:txBody>
      </p:sp>
      <p:sp>
        <p:nvSpPr>
          <p:cNvPr id="19" name="bg object 19"/>
          <p:cNvSpPr/>
          <p:nvPr/>
        </p:nvSpPr>
        <p:spPr>
          <a:xfrm>
            <a:off x="1828800" y="925067"/>
            <a:ext cx="8519160" cy="5843270"/>
          </a:xfrm>
          <a:custGeom>
            <a:avLst/>
            <a:gdLst/>
            <a:ahLst/>
            <a:cxnLst/>
            <a:rect l="l" t="t" r="r" b="b"/>
            <a:pathLst>
              <a:path w="8519160" h="5843270">
                <a:moveTo>
                  <a:pt x="4261612" y="120777"/>
                </a:moveTo>
                <a:lnTo>
                  <a:pt x="4269740" y="124333"/>
                </a:lnTo>
                <a:lnTo>
                  <a:pt x="4281805" y="127889"/>
                </a:lnTo>
                <a:lnTo>
                  <a:pt x="4285869" y="138557"/>
                </a:lnTo>
                <a:lnTo>
                  <a:pt x="4289806" y="145669"/>
                </a:lnTo>
                <a:lnTo>
                  <a:pt x="4285869" y="156337"/>
                </a:lnTo>
                <a:lnTo>
                  <a:pt x="4281805" y="166878"/>
                </a:lnTo>
                <a:lnTo>
                  <a:pt x="4269740" y="170434"/>
                </a:lnTo>
                <a:lnTo>
                  <a:pt x="4261612" y="173990"/>
                </a:lnTo>
                <a:lnTo>
                  <a:pt x="4249547" y="170434"/>
                </a:lnTo>
                <a:lnTo>
                  <a:pt x="4237482" y="166878"/>
                </a:lnTo>
                <a:lnTo>
                  <a:pt x="4233418" y="156337"/>
                </a:lnTo>
                <a:lnTo>
                  <a:pt x="4229354" y="145669"/>
                </a:lnTo>
                <a:lnTo>
                  <a:pt x="4233418" y="138557"/>
                </a:lnTo>
                <a:lnTo>
                  <a:pt x="4237482" y="127889"/>
                </a:lnTo>
                <a:lnTo>
                  <a:pt x="4249547" y="124333"/>
                </a:lnTo>
                <a:lnTo>
                  <a:pt x="4261612" y="120777"/>
                </a:lnTo>
                <a:close/>
              </a:path>
              <a:path w="8519160" h="5843270">
                <a:moveTo>
                  <a:pt x="8168385" y="308991"/>
                </a:moveTo>
                <a:lnTo>
                  <a:pt x="8172450" y="312547"/>
                </a:lnTo>
                <a:lnTo>
                  <a:pt x="8172450" y="4688649"/>
                </a:lnTo>
                <a:lnTo>
                  <a:pt x="350774" y="4688649"/>
                </a:lnTo>
                <a:lnTo>
                  <a:pt x="350774" y="312547"/>
                </a:lnTo>
                <a:lnTo>
                  <a:pt x="350774" y="308991"/>
                </a:lnTo>
                <a:lnTo>
                  <a:pt x="8168385" y="308991"/>
                </a:lnTo>
                <a:close/>
              </a:path>
              <a:path w="8519160" h="5843270">
                <a:moveTo>
                  <a:pt x="209676" y="0"/>
                </a:moveTo>
                <a:lnTo>
                  <a:pt x="145161" y="17780"/>
                </a:lnTo>
                <a:lnTo>
                  <a:pt x="104901" y="35560"/>
                </a:lnTo>
                <a:lnTo>
                  <a:pt x="68580" y="60325"/>
                </a:lnTo>
                <a:lnTo>
                  <a:pt x="40386" y="92329"/>
                </a:lnTo>
                <a:lnTo>
                  <a:pt x="16129" y="127889"/>
                </a:lnTo>
                <a:lnTo>
                  <a:pt x="4063" y="166878"/>
                </a:lnTo>
                <a:lnTo>
                  <a:pt x="0" y="188214"/>
                </a:lnTo>
                <a:lnTo>
                  <a:pt x="0" y="209550"/>
                </a:lnTo>
                <a:lnTo>
                  <a:pt x="0" y="4791621"/>
                </a:lnTo>
                <a:lnTo>
                  <a:pt x="0" y="4812919"/>
                </a:lnTo>
                <a:lnTo>
                  <a:pt x="4063" y="4830711"/>
                </a:lnTo>
                <a:lnTo>
                  <a:pt x="16129" y="4869751"/>
                </a:lnTo>
                <a:lnTo>
                  <a:pt x="40386" y="4905273"/>
                </a:lnTo>
                <a:lnTo>
                  <a:pt x="68580" y="4937252"/>
                </a:lnTo>
                <a:lnTo>
                  <a:pt x="104901" y="4962105"/>
                </a:lnTo>
                <a:lnTo>
                  <a:pt x="145161" y="4983454"/>
                </a:lnTo>
                <a:lnTo>
                  <a:pt x="189483" y="4994071"/>
                </a:lnTo>
                <a:lnTo>
                  <a:pt x="209676" y="4997627"/>
                </a:lnTo>
                <a:lnTo>
                  <a:pt x="8309483" y="4997627"/>
                </a:lnTo>
                <a:lnTo>
                  <a:pt x="8378063" y="4983454"/>
                </a:lnTo>
                <a:lnTo>
                  <a:pt x="8418322" y="4962105"/>
                </a:lnTo>
                <a:lnTo>
                  <a:pt x="8450580" y="4937252"/>
                </a:lnTo>
                <a:lnTo>
                  <a:pt x="8478774" y="4905273"/>
                </a:lnTo>
                <a:lnTo>
                  <a:pt x="8503031" y="4869751"/>
                </a:lnTo>
                <a:lnTo>
                  <a:pt x="8515096" y="4830711"/>
                </a:lnTo>
                <a:lnTo>
                  <a:pt x="8519160" y="4812919"/>
                </a:lnTo>
                <a:lnTo>
                  <a:pt x="8519160" y="4791621"/>
                </a:lnTo>
                <a:lnTo>
                  <a:pt x="8519160" y="209550"/>
                </a:lnTo>
                <a:lnTo>
                  <a:pt x="8519160" y="188214"/>
                </a:lnTo>
                <a:lnTo>
                  <a:pt x="8515096" y="166878"/>
                </a:lnTo>
                <a:lnTo>
                  <a:pt x="8503031" y="127889"/>
                </a:lnTo>
                <a:lnTo>
                  <a:pt x="8478774" y="92329"/>
                </a:lnTo>
                <a:lnTo>
                  <a:pt x="8450580" y="60325"/>
                </a:lnTo>
                <a:lnTo>
                  <a:pt x="8418322" y="35560"/>
                </a:lnTo>
                <a:lnTo>
                  <a:pt x="8378063" y="17780"/>
                </a:lnTo>
                <a:lnTo>
                  <a:pt x="8333613" y="3556"/>
                </a:lnTo>
                <a:lnTo>
                  <a:pt x="8309483" y="0"/>
                </a:lnTo>
                <a:lnTo>
                  <a:pt x="209676" y="0"/>
                </a:lnTo>
                <a:close/>
              </a:path>
              <a:path w="8519160" h="5843270">
                <a:moveTo>
                  <a:pt x="3285871" y="5008308"/>
                </a:moveTo>
                <a:lnTo>
                  <a:pt x="3269741" y="5178780"/>
                </a:lnTo>
                <a:lnTo>
                  <a:pt x="3249676" y="5352821"/>
                </a:lnTo>
                <a:lnTo>
                  <a:pt x="3229483" y="5509120"/>
                </a:lnTo>
                <a:lnTo>
                  <a:pt x="3205226" y="5619216"/>
                </a:lnTo>
                <a:lnTo>
                  <a:pt x="3193161" y="5661863"/>
                </a:lnTo>
                <a:lnTo>
                  <a:pt x="3185160" y="5690273"/>
                </a:lnTo>
                <a:lnTo>
                  <a:pt x="3160903" y="5722251"/>
                </a:lnTo>
                <a:lnTo>
                  <a:pt x="3076321" y="5739980"/>
                </a:lnTo>
                <a:lnTo>
                  <a:pt x="2951353" y="5757773"/>
                </a:lnTo>
                <a:lnTo>
                  <a:pt x="2854579" y="5771959"/>
                </a:lnTo>
                <a:lnTo>
                  <a:pt x="2818257" y="5779071"/>
                </a:lnTo>
                <a:lnTo>
                  <a:pt x="2798064" y="5782627"/>
                </a:lnTo>
                <a:lnTo>
                  <a:pt x="2794000" y="5786183"/>
                </a:lnTo>
                <a:lnTo>
                  <a:pt x="2794000" y="5796864"/>
                </a:lnTo>
                <a:lnTo>
                  <a:pt x="2798064" y="5800369"/>
                </a:lnTo>
                <a:lnTo>
                  <a:pt x="2826258" y="5803925"/>
                </a:lnTo>
                <a:lnTo>
                  <a:pt x="2874645" y="5807486"/>
                </a:lnTo>
                <a:lnTo>
                  <a:pt x="3052064" y="5811043"/>
                </a:lnTo>
                <a:lnTo>
                  <a:pt x="3330321" y="5814602"/>
                </a:lnTo>
                <a:lnTo>
                  <a:pt x="5172709" y="5814602"/>
                </a:lnTo>
                <a:lnTo>
                  <a:pt x="5446903" y="5811043"/>
                </a:lnTo>
                <a:lnTo>
                  <a:pt x="5624322" y="5807486"/>
                </a:lnTo>
                <a:lnTo>
                  <a:pt x="5676773" y="5803925"/>
                </a:lnTo>
                <a:lnTo>
                  <a:pt x="5709031" y="5796864"/>
                </a:lnTo>
                <a:lnTo>
                  <a:pt x="5709031" y="5786183"/>
                </a:lnTo>
                <a:lnTo>
                  <a:pt x="5704967" y="5782627"/>
                </a:lnTo>
                <a:lnTo>
                  <a:pt x="5684774" y="5779071"/>
                </a:lnTo>
                <a:lnTo>
                  <a:pt x="5648452" y="5771959"/>
                </a:lnTo>
                <a:lnTo>
                  <a:pt x="5551805" y="5757773"/>
                </a:lnTo>
                <a:lnTo>
                  <a:pt x="5426836" y="5739980"/>
                </a:lnTo>
                <a:lnTo>
                  <a:pt x="5374385" y="5729363"/>
                </a:lnTo>
                <a:lnTo>
                  <a:pt x="5330063" y="5711571"/>
                </a:lnTo>
                <a:lnTo>
                  <a:pt x="5305806" y="5661863"/>
                </a:lnTo>
                <a:lnTo>
                  <a:pt x="5297805" y="5619216"/>
                </a:lnTo>
                <a:lnTo>
                  <a:pt x="5273548" y="5509120"/>
                </a:lnTo>
                <a:lnTo>
                  <a:pt x="5249418" y="5352821"/>
                </a:lnTo>
                <a:lnTo>
                  <a:pt x="5229225" y="5178780"/>
                </a:lnTo>
                <a:lnTo>
                  <a:pt x="5217159" y="5008308"/>
                </a:lnTo>
                <a:lnTo>
                  <a:pt x="3285871" y="5008308"/>
                </a:lnTo>
                <a:close/>
              </a:path>
              <a:path w="8519160" h="5843270">
                <a:moveTo>
                  <a:pt x="2818257" y="5811043"/>
                </a:moveTo>
                <a:lnTo>
                  <a:pt x="2818257" y="5814602"/>
                </a:lnTo>
                <a:lnTo>
                  <a:pt x="2818257" y="5828783"/>
                </a:lnTo>
                <a:lnTo>
                  <a:pt x="2822321" y="5832341"/>
                </a:lnTo>
                <a:lnTo>
                  <a:pt x="2898902" y="5835898"/>
                </a:lnTo>
                <a:lnTo>
                  <a:pt x="3116579" y="5839457"/>
                </a:lnTo>
                <a:lnTo>
                  <a:pt x="3705225" y="5843014"/>
                </a:lnTo>
                <a:lnTo>
                  <a:pt x="4797806" y="5843014"/>
                </a:lnTo>
                <a:lnTo>
                  <a:pt x="5382386" y="5839457"/>
                </a:lnTo>
                <a:lnTo>
                  <a:pt x="5604256" y="5835898"/>
                </a:lnTo>
                <a:lnTo>
                  <a:pt x="5680836" y="5832341"/>
                </a:lnTo>
                <a:lnTo>
                  <a:pt x="5684774" y="5828783"/>
                </a:lnTo>
                <a:lnTo>
                  <a:pt x="5684774" y="5814602"/>
                </a:lnTo>
                <a:lnTo>
                  <a:pt x="5680836" y="5811043"/>
                </a:lnTo>
                <a:lnTo>
                  <a:pt x="5588000" y="5814602"/>
                </a:lnTo>
                <a:lnTo>
                  <a:pt x="5418708" y="5818160"/>
                </a:lnTo>
                <a:lnTo>
                  <a:pt x="4801870" y="5821718"/>
                </a:lnTo>
                <a:lnTo>
                  <a:pt x="3701161" y="5821718"/>
                </a:lnTo>
                <a:lnTo>
                  <a:pt x="3084322" y="5818160"/>
                </a:lnTo>
                <a:lnTo>
                  <a:pt x="2915030" y="5814602"/>
                </a:lnTo>
                <a:lnTo>
                  <a:pt x="2822321" y="5811043"/>
                </a:lnTo>
                <a:lnTo>
                  <a:pt x="2818257" y="5811043"/>
                </a:lnTo>
                <a:close/>
              </a:path>
            </a:pathLst>
          </a:custGeom>
          <a:ln w="9525">
            <a:solidFill>
              <a:srgbClr val="D9D9D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5" name="Holder 5"/>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38100">
              <a:lnSpc>
                <a:spcPct val="100000"/>
              </a:lnSpc>
            </a:pPr>
            <a:fld id="{81D60167-4931-47E6-BA6A-407CBD079E47}" type="slidenum">
              <a:rPr dirty="0"/>
              <a:t>‹#›</a:t>
            </a:fld>
            <a:endParaRPr dirty="0"/>
          </a:p>
        </p:txBody>
      </p:sp>
    </p:spTree>
    <p:extLst>
      <p:ext uri="{BB962C8B-B14F-4D97-AF65-F5344CB8AC3E}">
        <p14:creationId xmlns:p14="http://schemas.microsoft.com/office/powerpoint/2010/main" val="4044532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4" name="Holder 4"/>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381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900987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ep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476373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Simple Tex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14" name="Text Placeholder 13"/>
          <p:cNvSpPr>
            <a:spLocks noGrp="1"/>
          </p:cNvSpPr>
          <p:nvPr>
            <p:ph type="body" sz="quarter" idx="15" hasCustomPrompt="1"/>
          </p:nvPr>
        </p:nvSpPr>
        <p:spPr>
          <a:xfrm>
            <a:off x="491068" y="1508760"/>
            <a:ext cx="11192933" cy="4732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b="1">
                <a:solidFill>
                  <a:schemeClr val="tx2"/>
                </a:solidFill>
                <a:latin typeface="+mn-lt"/>
                <a:ea typeface="Avenir Book" charset="0"/>
                <a:cs typeface="Avenir Book" charset="0"/>
              </a:defRPr>
            </a:lvl1pPr>
            <a:lvl2pPr marL="800100" indent="-342900">
              <a:buFont typeface=".AppleSystemUIFont" charset="-120"/>
              <a:buChar char="-"/>
              <a:defRPr>
                <a:solidFill>
                  <a:schemeClr val="tx1"/>
                </a:solidFill>
                <a:latin typeface="+mn-lt"/>
                <a:ea typeface="Avenir Book" charset="0"/>
                <a:cs typeface="Avenir Book" charset="0"/>
              </a:defRPr>
            </a:lvl2pPr>
            <a:lvl3pPr marL="1257300" indent="-342900">
              <a:buFont typeface=".AppleSystemUIFont" charset="-120"/>
              <a:buChar char="-"/>
              <a:defRPr>
                <a:solidFill>
                  <a:schemeClr val="tx1"/>
                </a:solidFill>
                <a:latin typeface="+mn-lt"/>
                <a:ea typeface="Avenir Book" charset="0"/>
                <a:cs typeface="Avenir Book" charset="0"/>
              </a:defRPr>
            </a:lvl3pPr>
            <a:lvl4pPr marL="1657350" indent="-285750">
              <a:buFont typeface=".AppleSystemUIFont" charset="-120"/>
              <a:buChar char="-"/>
              <a:defRPr>
                <a:solidFill>
                  <a:schemeClr val="tx1"/>
                </a:solidFill>
                <a:latin typeface="+mn-lt"/>
                <a:ea typeface="Avenir Book" charset="0"/>
                <a:cs typeface="Avenir Book" charset="0"/>
              </a:defRPr>
            </a:lvl4pPr>
            <a:lvl5pPr marL="2114550" indent="-285750">
              <a:buFont typeface=".AppleSystemUIFont" charset="-12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3" name="Rectangle 2"/>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0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Left Collage and Content">
    <p:spTree>
      <p:nvGrpSpPr>
        <p:cNvPr id="1" name=""/>
        <p:cNvGrpSpPr/>
        <p:nvPr/>
      </p:nvGrpSpPr>
      <p:grpSpPr>
        <a:xfrm>
          <a:off x="0" y="0"/>
          <a:ext cx="0" cy="0"/>
          <a:chOff x="0" y="0"/>
          <a:chExt cx="0" cy="0"/>
        </a:xfrm>
      </p:grpSpPr>
      <p:sp>
        <p:nvSpPr>
          <p:cNvPr id="2" name="Rectangle 1"/>
          <p:cNvSpPr/>
          <p:nvPr userDrawn="1"/>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33528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p:cNvSpPr>
            <a:spLocks noGrp="1"/>
          </p:cNvSpPr>
          <p:nvPr>
            <p:ph type="pic" sz="quarter" idx="11"/>
          </p:nvPr>
        </p:nvSpPr>
        <p:spPr>
          <a:xfrm>
            <a:off x="3352800" y="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p:cNvSpPr>
            <a:spLocks noGrp="1"/>
          </p:cNvSpPr>
          <p:nvPr>
            <p:ph type="pic" sz="quarter" idx="12"/>
          </p:nvPr>
        </p:nvSpPr>
        <p:spPr>
          <a:xfrm>
            <a:off x="3352800" y="308610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13" name="Text Placeholder 12"/>
          <p:cNvSpPr>
            <a:spLocks noGrp="1"/>
          </p:cNvSpPr>
          <p:nvPr>
            <p:ph type="body" sz="quarter" idx="14"/>
          </p:nvPr>
        </p:nvSpPr>
        <p:spPr>
          <a:xfrm>
            <a:off x="7193280" y="685800"/>
            <a:ext cx="4998720" cy="1600200"/>
          </a:xfrm>
          <a:prstGeom prst="rect">
            <a:avLst/>
          </a:prstGeom>
        </p:spPr>
        <p:txBody>
          <a:bodyPr anchor="b">
            <a:noAutofit/>
          </a:bodyPr>
          <a:lstStyle>
            <a:lvl1pPr marL="0" indent="0">
              <a:lnSpc>
                <a:spcPts val="3600"/>
              </a:lnSpc>
              <a:spcBef>
                <a:spcPts val="0"/>
              </a:spcBef>
              <a:buNone/>
              <a:defRPr sz="3200" b="1" i="0" cap="all" baseline="0">
                <a:solidFill>
                  <a:schemeClr val="bg1"/>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14" name="Text Placeholder 14"/>
          <p:cNvSpPr>
            <a:spLocks noGrp="1"/>
          </p:cNvSpPr>
          <p:nvPr>
            <p:ph type="body" sz="quarter" idx="15"/>
          </p:nvPr>
        </p:nvSpPr>
        <p:spPr>
          <a:xfrm>
            <a:off x="7193280" y="2514600"/>
            <a:ext cx="4998720" cy="3657600"/>
          </a:xfrm>
          <a:prstGeom prst="rect">
            <a:avLst/>
          </a:prstGeom>
        </p:spPr>
        <p:txBody>
          <a:bodyPr/>
          <a:lstStyle>
            <a:lvl1pPr marL="0" indent="0">
              <a:lnSpc>
                <a:spcPct val="100000"/>
              </a:lnSpc>
              <a:buNone/>
              <a:defRPr sz="3200">
                <a:solidFill>
                  <a:schemeClr val="bg1"/>
                </a:solidFill>
              </a:defRPr>
            </a:lvl1pPr>
            <a:lvl2pPr marL="685800" indent="-228600">
              <a:lnSpc>
                <a:spcPct val="100000"/>
              </a:lnSpc>
              <a:buFont typeface="Arial" panose="020B0604020202020204" pitchFamily="34" charset="0"/>
              <a:buChar char="‒"/>
              <a:defRPr sz="2800">
                <a:solidFill>
                  <a:schemeClr val="bg1"/>
                </a:solidFill>
              </a:defRPr>
            </a:lvl2pPr>
            <a:lvl3pPr marL="1143000" indent="-228600">
              <a:lnSpc>
                <a:spcPct val="100000"/>
              </a:lnSpc>
              <a:buFont typeface="Arial" panose="020B0604020202020204" pitchFamily="34" charset="0"/>
              <a:buChar char="‒"/>
              <a:defRPr sz="2600">
                <a:solidFill>
                  <a:schemeClr val="bg1"/>
                </a:solidFill>
              </a:defRPr>
            </a:lvl3pPr>
            <a:lvl4pPr marL="1600200" indent="-228600">
              <a:lnSpc>
                <a:spcPct val="100000"/>
              </a:lnSpc>
              <a:buFont typeface="Arial" panose="020B0604020202020204" pitchFamily="34" charset="0"/>
              <a:buChar char="‒"/>
              <a:defRPr sz="2400">
                <a:solidFill>
                  <a:schemeClr val="bg1"/>
                </a:solidFill>
              </a:defRPr>
            </a:lvl4pPr>
            <a:lvl5pPr marL="2057400" indent="-228600">
              <a:lnSpc>
                <a:spcPct val="100000"/>
              </a:lnSpc>
              <a:buFont typeface="Arial" panose="020B0604020202020204" pitchFamily="34" charset="0"/>
              <a:buChar cha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5" name="Rectangle 14"/>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170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Picture">
    <p:spTree>
      <p:nvGrpSpPr>
        <p:cNvPr id="1" name=""/>
        <p:cNvGrpSpPr/>
        <p:nvPr/>
      </p:nvGrpSpPr>
      <p:grpSpPr>
        <a:xfrm>
          <a:off x="0" y="0"/>
          <a:ext cx="0" cy="0"/>
          <a:chOff x="0" y="0"/>
          <a:chExt cx="0" cy="0"/>
        </a:xfrm>
      </p:grpSpPr>
      <p:sp>
        <p:nvSpPr>
          <p:cNvPr id="23"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0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Picture Placeholder 6"/>
          <p:cNvSpPr>
            <a:spLocks noGrp="1"/>
          </p:cNvSpPr>
          <p:nvPr>
            <p:ph type="pic" sz="quarter" idx="10"/>
          </p:nvPr>
        </p:nvSpPr>
        <p:spPr>
          <a:xfrm>
            <a:off x="491065" y="1508760"/>
            <a:ext cx="11192256" cy="4041140"/>
          </a:xfrm>
          <a:prstGeom prst="rect">
            <a:avLst/>
          </a:prstGeom>
        </p:spPr>
        <p:txBody>
          <a:bodyPr vert="horz"/>
          <a:lstStyle>
            <a:lvl1pPr marL="0" indent="0">
              <a:spcAft>
                <a:spcPts val="1200"/>
              </a:spcAft>
              <a:buClr>
                <a:srgbClr val="5E5E5E"/>
              </a:buClr>
              <a:buFont typeface="Arial"/>
              <a:buNone/>
              <a:defRPr sz="2400">
                <a:solidFill>
                  <a:schemeClr val="tx1"/>
                </a:solidFill>
                <a:latin typeface="+mn-lt"/>
                <a:ea typeface="Avenir Book" charset="0"/>
                <a:cs typeface="Avenir Book" charset="0"/>
              </a:defRPr>
            </a:lvl1pPr>
            <a:lvl2pPr marL="0" indent="-285750">
              <a:buClr>
                <a:srgbClr val="5E5E5E"/>
              </a:buClr>
              <a:buFont typeface="Arial"/>
              <a:buChar char="•"/>
              <a:defRPr sz="2200">
                <a:solidFill>
                  <a:srgbClr val="5E5E5E"/>
                </a:solidFill>
                <a:latin typeface="Avenir Book" charset="0"/>
                <a:ea typeface="Avenir Book" charset="0"/>
                <a:cs typeface="Avenir Book" charset="0"/>
              </a:defRPr>
            </a:lvl2pPr>
            <a:lvl3pPr marL="685800" indent="-228600">
              <a:buClr>
                <a:srgbClr val="5E5E5E"/>
              </a:buClr>
              <a:buFont typeface="Lucida Grande"/>
              <a:buChar char="-"/>
              <a:defRPr sz="2200">
                <a:solidFill>
                  <a:srgbClr val="5E5E5E"/>
                </a:solidFill>
                <a:latin typeface="Avenir Book" charset="0"/>
                <a:ea typeface="Avenir Book" charset="0"/>
                <a:cs typeface="Avenir Book" charset="0"/>
              </a:defRPr>
            </a:lvl3pPr>
            <a:lvl4pPr marL="1143000" indent="-228600">
              <a:buClr>
                <a:srgbClr val="5E5E5E"/>
              </a:buClr>
              <a:buFont typeface="Lucida Grande"/>
              <a:buChar char="»"/>
              <a:defRPr sz="2200">
                <a:solidFill>
                  <a:srgbClr val="5E5E5E"/>
                </a:solidFill>
                <a:latin typeface="Avenir Book" charset="0"/>
                <a:ea typeface="Avenir Book" charset="0"/>
                <a:cs typeface="Avenir Book" charset="0"/>
              </a:defRPr>
            </a:lvl4pPr>
            <a:lvl5pPr>
              <a:buClr>
                <a:schemeClr val="accent5">
                  <a:lumMod val="75000"/>
                </a:schemeClr>
              </a:buClr>
              <a:defRPr/>
            </a:lvl5pPr>
          </a:lstStyle>
          <a:p>
            <a:pPr lvl="0"/>
            <a:r>
              <a:rPr lang="en-US" noProof="0"/>
              <a:t>Click icon to add picture</a:t>
            </a:r>
          </a:p>
        </p:txBody>
      </p:sp>
      <p:sp>
        <p:nvSpPr>
          <p:cNvPr id="24"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18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1" name="Rectangle 10"/>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3755339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D5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69391" y="2700527"/>
            <a:ext cx="2273808" cy="1412748"/>
          </a:xfrm>
          <a:prstGeom prst="rect">
            <a:avLst/>
          </a:prstGeom>
        </p:spPr>
      </p:pic>
      <p:pic>
        <p:nvPicPr>
          <p:cNvPr id="18" name="bg object 18"/>
          <p:cNvPicPr/>
          <p:nvPr/>
        </p:nvPicPr>
        <p:blipFill>
          <a:blip r:embed="rId3" cstate="print"/>
          <a:stretch>
            <a:fillRect/>
          </a:stretch>
        </p:blipFill>
        <p:spPr>
          <a:xfrm>
            <a:off x="10668000" y="5356859"/>
            <a:ext cx="1395983" cy="1373124"/>
          </a:xfrm>
          <a:prstGeom prst="rect">
            <a:avLst/>
          </a:prstGeom>
        </p:spPr>
      </p:pic>
      <p:sp>
        <p:nvSpPr>
          <p:cNvPr id="19" name="bg object 19"/>
          <p:cNvSpPr/>
          <p:nvPr/>
        </p:nvSpPr>
        <p:spPr>
          <a:xfrm>
            <a:off x="1608582" y="761"/>
            <a:ext cx="0" cy="2286000"/>
          </a:xfrm>
          <a:custGeom>
            <a:avLst/>
            <a:gdLst/>
            <a:ahLst/>
            <a:cxnLst/>
            <a:rect l="l" t="t" r="r" b="b"/>
            <a:pathLst>
              <a:path h="2286000">
                <a:moveTo>
                  <a:pt x="0" y="0"/>
                </a:moveTo>
                <a:lnTo>
                  <a:pt x="0" y="2286000"/>
                </a:lnTo>
              </a:path>
            </a:pathLst>
          </a:custGeom>
          <a:ln w="25400">
            <a:solidFill>
              <a:srgbClr val="688094"/>
            </a:solidFill>
          </a:ln>
        </p:spPr>
        <p:txBody>
          <a:bodyPr wrap="square" lIns="0" tIns="0" rIns="0" bIns="0" rtlCol="0"/>
          <a:lstStyle/>
          <a:p>
            <a:endParaRPr/>
          </a:p>
        </p:txBody>
      </p:sp>
      <p:sp>
        <p:nvSpPr>
          <p:cNvPr id="20" name="bg object 20"/>
          <p:cNvSpPr/>
          <p:nvPr/>
        </p:nvSpPr>
        <p:spPr>
          <a:xfrm>
            <a:off x="1608582" y="4555997"/>
            <a:ext cx="0" cy="2286000"/>
          </a:xfrm>
          <a:custGeom>
            <a:avLst/>
            <a:gdLst/>
            <a:ahLst/>
            <a:cxnLst/>
            <a:rect l="l" t="t" r="r" b="b"/>
            <a:pathLst>
              <a:path h="2286000">
                <a:moveTo>
                  <a:pt x="0" y="0"/>
                </a:moveTo>
                <a:lnTo>
                  <a:pt x="0" y="2286000"/>
                </a:lnTo>
              </a:path>
            </a:pathLst>
          </a:custGeom>
          <a:ln w="25400">
            <a:solidFill>
              <a:srgbClr val="688094"/>
            </a:solidFill>
          </a:ln>
        </p:spPr>
        <p:txBody>
          <a:bodyPr wrap="square" lIns="0" tIns="0" rIns="0" bIns="0" rtlCol="0"/>
          <a:lstStyle/>
          <a:p>
            <a:endParaRPr/>
          </a:p>
        </p:txBody>
      </p:sp>
      <p:sp>
        <p:nvSpPr>
          <p:cNvPr id="21" name="bg object 21"/>
          <p:cNvSpPr/>
          <p:nvPr/>
        </p:nvSpPr>
        <p:spPr>
          <a:xfrm>
            <a:off x="3294126" y="3638550"/>
            <a:ext cx="5017135" cy="0"/>
          </a:xfrm>
          <a:custGeom>
            <a:avLst/>
            <a:gdLst/>
            <a:ahLst/>
            <a:cxnLst/>
            <a:rect l="l" t="t" r="r" b="b"/>
            <a:pathLst>
              <a:path w="5017134">
                <a:moveTo>
                  <a:pt x="0" y="0"/>
                </a:moveTo>
                <a:lnTo>
                  <a:pt x="5016754" y="0"/>
                </a:lnTo>
              </a:path>
            </a:pathLst>
          </a:custGeom>
          <a:ln w="50800">
            <a:solidFill>
              <a:srgbClr val="688094"/>
            </a:solidFill>
          </a:ln>
        </p:spPr>
        <p:txBody>
          <a:bodyPr wrap="square" lIns="0" tIns="0" rIns="0" bIns="0" rtlCol="0"/>
          <a:lstStyle/>
          <a:p>
            <a:endParaRPr/>
          </a:p>
        </p:txBody>
      </p:sp>
      <p:sp>
        <p:nvSpPr>
          <p:cNvPr id="2" name="Holder 2"/>
          <p:cNvSpPr>
            <a:spLocks noGrp="1"/>
          </p:cNvSpPr>
          <p:nvPr>
            <p:ph type="ctrTitle"/>
          </p:nvPr>
        </p:nvSpPr>
        <p:spPr>
          <a:xfrm>
            <a:off x="3291966" y="2747263"/>
            <a:ext cx="5608066" cy="69659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99715" y="3660495"/>
            <a:ext cx="6592569" cy="1184275"/>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114300">
              <a:lnSpc>
                <a:spcPct val="100000"/>
              </a:lnSpc>
            </a:pPr>
            <a:fld id="{81D60167-4931-47E6-BA6A-407CBD079E47}" type="slidenum">
              <a:rPr dirty="0">
                <a:solidFill>
                  <a:srgbClr val="FFFFFF"/>
                </a:solidFill>
              </a:rPr>
              <a:t>‹#›</a:t>
            </a:fld>
            <a:endParaRPr dirty="0">
              <a:solidFill>
                <a:srgbClr val="FFFFFF"/>
              </a:solidFill>
            </a:endParaRPr>
          </a:p>
        </p:txBody>
      </p:sp>
    </p:spTree>
    <p:extLst>
      <p:ext uri="{BB962C8B-B14F-4D97-AF65-F5344CB8AC3E}">
        <p14:creationId xmlns:p14="http://schemas.microsoft.com/office/powerpoint/2010/main" val="2943186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1F5F"/>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3200" b="1" i="0">
                <a:solidFill>
                  <a:srgbClr val="0F2B6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114300">
              <a:lnSpc>
                <a:spcPct val="100000"/>
              </a:lnSpc>
            </a:pPr>
            <a:fld id="{81D60167-4931-47E6-BA6A-407CBD079E47}" type="slidenum">
              <a:rPr dirty="0">
                <a:solidFill>
                  <a:srgbClr val="FFFFFF"/>
                </a:solidFill>
              </a:rPr>
              <a:t>‹#›</a:t>
            </a:fld>
            <a:endParaRPr dirty="0">
              <a:solidFill>
                <a:srgbClr val="FFFFFF"/>
              </a:solidFill>
            </a:endParaRPr>
          </a:p>
        </p:txBody>
      </p:sp>
    </p:spTree>
    <p:extLst>
      <p:ext uri="{BB962C8B-B14F-4D97-AF65-F5344CB8AC3E}">
        <p14:creationId xmlns:p14="http://schemas.microsoft.com/office/powerpoint/2010/main" val="373932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23"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Picture Placeholder 6"/>
          <p:cNvSpPr>
            <a:spLocks noGrp="1"/>
          </p:cNvSpPr>
          <p:nvPr>
            <p:ph type="pic" sz="quarter" idx="10"/>
          </p:nvPr>
        </p:nvSpPr>
        <p:spPr>
          <a:xfrm>
            <a:off x="491065" y="1508760"/>
            <a:ext cx="11192256" cy="4041140"/>
          </a:xfrm>
          <a:prstGeom prst="rect">
            <a:avLst/>
          </a:prstGeom>
        </p:spPr>
        <p:txBody>
          <a:bodyPr vert="horz"/>
          <a:lstStyle>
            <a:lvl1pPr marL="0" indent="0">
              <a:spcAft>
                <a:spcPts val="1200"/>
              </a:spcAft>
              <a:buClr>
                <a:srgbClr val="5E5E5E"/>
              </a:buClr>
              <a:buFont typeface="Arial"/>
              <a:buNone/>
              <a:defRPr sz="2400">
                <a:solidFill>
                  <a:schemeClr val="tx1"/>
                </a:solidFill>
                <a:latin typeface="+mn-lt"/>
                <a:ea typeface="Avenir Book" charset="0"/>
                <a:cs typeface="Avenir Book" charset="0"/>
              </a:defRPr>
            </a:lvl1pPr>
            <a:lvl2pPr marL="0" indent="-285750">
              <a:buClr>
                <a:srgbClr val="5E5E5E"/>
              </a:buClr>
              <a:buFont typeface="Arial"/>
              <a:buChar char="•"/>
              <a:defRPr sz="2200">
                <a:solidFill>
                  <a:srgbClr val="5E5E5E"/>
                </a:solidFill>
                <a:latin typeface="Avenir Book" charset="0"/>
                <a:ea typeface="Avenir Book" charset="0"/>
                <a:cs typeface="Avenir Book" charset="0"/>
              </a:defRPr>
            </a:lvl2pPr>
            <a:lvl3pPr marL="685800" indent="-228600">
              <a:buClr>
                <a:srgbClr val="5E5E5E"/>
              </a:buClr>
              <a:buFont typeface="Lucida Grande"/>
              <a:buChar char="-"/>
              <a:defRPr sz="2200">
                <a:solidFill>
                  <a:srgbClr val="5E5E5E"/>
                </a:solidFill>
                <a:latin typeface="Avenir Book" charset="0"/>
                <a:ea typeface="Avenir Book" charset="0"/>
                <a:cs typeface="Avenir Book" charset="0"/>
              </a:defRPr>
            </a:lvl3pPr>
            <a:lvl4pPr marL="1143000" indent="-228600">
              <a:buClr>
                <a:srgbClr val="5E5E5E"/>
              </a:buClr>
              <a:buFont typeface="Lucida Grande"/>
              <a:buChar char="»"/>
              <a:defRPr sz="2200">
                <a:solidFill>
                  <a:srgbClr val="5E5E5E"/>
                </a:solidFill>
                <a:latin typeface="Avenir Book" charset="0"/>
                <a:ea typeface="Avenir Book" charset="0"/>
                <a:cs typeface="Avenir Book" charset="0"/>
              </a:defRPr>
            </a:lvl4pPr>
            <a:lvl5pPr>
              <a:buClr>
                <a:schemeClr val="accent5">
                  <a:lumMod val="75000"/>
                </a:schemeClr>
              </a:buClr>
              <a:defRPr/>
            </a:lvl5pPr>
          </a:lstStyle>
          <a:p>
            <a:pPr lvl="0"/>
            <a:r>
              <a:rPr lang="en-US" noProof="0"/>
              <a:t>Click icon to add picture</a:t>
            </a:r>
          </a:p>
        </p:txBody>
      </p:sp>
      <p:sp>
        <p:nvSpPr>
          <p:cNvPr id="24"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1" name="Rectangle 10"/>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957835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1F5F"/>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7" name="Holder 7"/>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114300">
              <a:lnSpc>
                <a:spcPct val="100000"/>
              </a:lnSpc>
            </a:pPr>
            <a:fld id="{81D60167-4931-47E6-BA6A-407CBD079E47}" type="slidenum">
              <a:rPr dirty="0">
                <a:solidFill>
                  <a:srgbClr val="FFFFFF"/>
                </a:solidFill>
              </a:rPr>
              <a:t>‹#›</a:t>
            </a:fld>
            <a:endParaRPr dirty="0">
              <a:solidFill>
                <a:srgbClr val="FFFFFF"/>
              </a:solidFill>
            </a:endParaRPr>
          </a:p>
        </p:txBody>
      </p:sp>
    </p:spTree>
    <p:extLst>
      <p:ext uri="{BB962C8B-B14F-4D97-AF65-F5344CB8AC3E}">
        <p14:creationId xmlns:p14="http://schemas.microsoft.com/office/powerpoint/2010/main" val="3359997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D5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04215" y="6487667"/>
            <a:ext cx="1127760" cy="239268"/>
          </a:xfrm>
          <a:prstGeom prst="rect">
            <a:avLst/>
          </a:prstGeom>
        </p:spPr>
      </p:pic>
      <p:sp>
        <p:nvSpPr>
          <p:cNvPr id="18" name="bg object 18"/>
          <p:cNvSpPr/>
          <p:nvPr/>
        </p:nvSpPr>
        <p:spPr>
          <a:xfrm>
            <a:off x="1828800" y="925067"/>
            <a:ext cx="8519160" cy="4997450"/>
          </a:xfrm>
          <a:custGeom>
            <a:avLst/>
            <a:gdLst/>
            <a:ahLst/>
            <a:cxnLst/>
            <a:rect l="l" t="t" r="r" b="b"/>
            <a:pathLst>
              <a:path w="8519160" h="4997450">
                <a:moveTo>
                  <a:pt x="8519160" y="188214"/>
                </a:moveTo>
                <a:lnTo>
                  <a:pt x="8503031" y="127889"/>
                </a:lnTo>
                <a:lnTo>
                  <a:pt x="8478774" y="92329"/>
                </a:lnTo>
                <a:lnTo>
                  <a:pt x="8450580" y="60325"/>
                </a:lnTo>
                <a:lnTo>
                  <a:pt x="8418322" y="35560"/>
                </a:lnTo>
                <a:lnTo>
                  <a:pt x="8378063" y="17780"/>
                </a:lnTo>
                <a:lnTo>
                  <a:pt x="8333613" y="3556"/>
                </a:lnTo>
                <a:lnTo>
                  <a:pt x="8309483" y="0"/>
                </a:lnTo>
                <a:lnTo>
                  <a:pt x="8172450" y="0"/>
                </a:lnTo>
                <a:lnTo>
                  <a:pt x="8172450" y="312547"/>
                </a:lnTo>
                <a:lnTo>
                  <a:pt x="8172450" y="4688446"/>
                </a:lnTo>
                <a:lnTo>
                  <a:pt x="350774" y="4688446"/>
                </a:lnTo>
                <a:lnTo>
                  <a:pt x="350774" y="308991"/>
                </a:lnTo>
                <a:lnTo>
                  <a:pt x="8168386" y="308991"/>
                </a:lnTo>
                <a:lnTo>
                  <a:pt x="8172450" y="312547"/>
                </a:lnTo>
                <a:lnTo>
                  <a:pt x="8172450" y="0"/>
                </a:lnTo>
                <a:lnTo>
                  <a:pt x="4289806" y="0"/>
                </a:lnTo>
                <a:lnTo>
                  <a:pt x="4289806" y="145669"/>
                </a:lnTo>
                <a:lnTo>
                  <a:pt x="4281805" y="166878"/>
                </a:lnTo>
                <a:lnTo>
                  <a:pt x="4269740" y="170434"/>
                </a:lnTo>
                <a:lnTo>
                  <a:pt x="4261612" y="173990"/>
                </a:lnTo>
                <a:lnTo>
                  <a:pt x="4237482" y="166878"/>
                </a:lnTo>
                <a:lnTo>
                  <a:pt x="4229354" y="145669"/>
                </a:lnTo>
                <a:lnTo>
                  <a:pt x="4233418" y="138557"/>
                </a:lnTo>
                <a:lnTo>
                  <a:pt x="4237482" y="127889"/>
                </a:lnTo>
                <a:lnTo>
                  <a:pt x="4261612" y="120777"/>
                </a:lnTo>
                <a:lnTo>
                  <a:pt x="4269740" y="124333"/>
                </a:lnTo>
                <a:lnTo>
                  <a:pt x="4281805" y="127889"/>
                </a:lnTo>
                <a:lnTo>
                  <a:pt x="4285869" y="138557"/>
                </a:lnTo>
                <a:lnTo>
                  <a:pt x="4289806" y="145669"/>
                </a:lnTo>
                <a:lnTo>
                  <a:pt x="4289806" y="0"/>
                </a:lnTo>
                <a:lnTo>
                  <a:pt x="209677" y="0"/>
                </a:lnTo>
                <a:lnTo>
                  <a:pt x="145161" y="17780"/>
                </a:lnTo>
                <a:lnTo>
                  <a:pt x="104902" y="35560"/>
                </a:lnTo>
                <a:lnTo>
                  <a:pt x="68580" y="60325"/>
                </a:lnTo>
                <a:lnTo>
                  <a:pt x="40386" y="92329"/>
                </a:lnTo>
                <a:lnTo>
                  <a:pt x="16129" y="127889"/>
                </a:lnTo>
                <a:lnTo>
                  <a:pt x="4064" y="166878"/>
                </a:lnTo>
                <a:lnTo>
                  <a:pt x="0" y="188214"/>
                </a:lnTo>
                <a:lnTo>
                  <a:pt x="0" y="4812716"/>
                </a:lnTo>
                <a:lnTo>
                  <a:pt x="16129" y="4869535"/>
                </a:lnTo>
                <a:lnTo>
                  <a:pt x="40386" y="4905057"/>
                </a:lnTo>
                <a:lnTo>
                  <a:pt x="68580" y="4937036"/>
                </a:lnTo>
                <a:lnTo>
                  <a:pt x="104902" y="4961890"/>
                </a:lnTo>
                <a:lnTo>
                  <a:pt x="145161" y="4983238"/>
                </a:lnTo>
                <a:lnTo>
                  <a:pt x="189484" y="4993856"/>
                </a:lnTo>
                <a:lnTo>
                  <a:pt x="209677" y="4997412"/>
                </a:lnTo>
                <a:lnTo>
                  <a:pt x="8309483" y="4997412"/>
                </a:lnTo>
                <a:lnTo>
                  <a:pt x="8378063" y="4983238"/>
                </a:lnTo>
                <a:lnTo>
                  <a:pt x="8418322" y="4961890"/>
                </a:lnTo>
                <a:lnTo>
                  <a:pt x="8450580" y="4937036"/>
                </a:lnTo>
                <a:lnTo>
                  <a:pt x="8478774" y="4905057"/>
                </a:lnTo>
                <a:lnTo>
                  <a:pt x="8503031" y="4869535"/>
                </a:lnTo>
                <a:lnTo>
                  <a:pt x="8515096" y="4830496"/>
                </a:lnTo>
                <a:lnTo>
                  <a:pt x="8519160" y="4812716"/>
                </a:lnTo>
                <a:lnTo>
                  <a:pt x="8519160" y="4688446"/>
                </a:lnTo>
                <a:lnTo>
                  <a:pt x="8519160" y="308991"/>
                </a:lnTo>
                <a:lnTo>
                  <a:pt x="8519160" y="188214"/>
                </a:lnTo>
                <a:close/>
              </a:path>
            </a:pathLst>
          </a:custGeom>
          <a:solidFill>
            <a:srgbClr val="FFFFFF"/>
          </a:solidFill>
        </p:spPr>
        <p:txBody>
          <a:bodyPr wrap="square" lIns="0" tIns="0" rIns="0" bIns="0" rtlCol="0"/>
          <a:lstStyle/>
          <a:p>
            <a:endParaRPr/>
          </a:p>
        </p:txBody>
      </p:sp>
      <p:sp>
        <p:nvSpPr>
          <p:cNvPr id="19" name="bg object 19"/>
          <p:cNvSpPr/>
          <p:nvPr/>
        </p:nvSpPr>
        <p:spPr>
          <a:xfrm>
            <a:off x="4622800" y="5933160"/>
            <a:ext cx="2915285" cy="835025"/>
          </a:xfrm>
          <a:custGeom>
            <a:avLst/>
            <a:gdLst/>
            <a:ahLst/>
            <a:cxnLst/>
            <a:rect l="l" t="t" r="r" b="b"/>
            <a:pathLst>
              <a:path w="2915284" h="835025">
                <a:moveTo>
                  <a:pt x="2890774" y="806259"/>
                </a:moveTo>
                <a:lnTo>
                  <a:pt x="2886837" y="802703"/>
                </a:lnTo>
                <a:lnTo>
                  <a:pt x="2794000" y="806259"/>
                </a:lnTo>
                <a:lnTo>
                  <a:pt x="2624709" y="809815"/>
                </a:lnTo>
                <a:lnTo>
                  <a:pt x="2007870" y="813371"/>
                </a:lnTo>
                <a:lnTo>
                  <a:pt x="907161" y="813371"/>
                </a:lnTo>
                <a:lnTo>
                  <a:pt x="290322" y="809815"/>
                </a:lnTo>
                <a:lnTo>
                  <a:pt x="121031" y="806259"/>
                </a:lnTo>
                <a:lnTo>
                  <a:pt x="28321" y="802703"/>
                </a:lnTo>
                <a:lnTo>
                  <a:pt x="24257" y="802703"/>
                </a:lnTo>
                <a:lnTo>
                  <a:pt x="24257" y="820445"/>
                </a:lnTo>
                <a:lnTo>
                  <a:pt x="28321" y="824001"/>
                </a:lnTo>
                <a:lnTo>
                  <a:pt x="104902" y="827557"/>
                </a:lnTo>
                <a:lnTo>
                  <a:pt x="322580" y="831113"/>
                </a:lnTo>
                <a:lnTo>
                  <a:pt x="911225" y="834669"/>
                </a:lnTo>
                <a:lnTo>
                  <a:pt x="2003806" y="834669"/>
                </a:lnTo>
                <a:lnTo>
                  <a:pt x="2810256" y="827557"/>
                </a:lnTo>
                <a:lnTo>
                  <a:pt x="2886837" y="824001"/>
                </a:lnTo>
                <a:lnTo>
                  <a:pt x="2890774" y="820445"/>
                </a:lnTo>
                <a:lnTo>
                  <a:pt x="2890774" y="813371"/>
                </a:lnTo>
                <a:lnTo>
                  <a:pt x="2890774" y="806259"/>
                </a:lnTo>
                <a:close/>
              </a:path>
              <a:path w="2915284" h="835025">
                <a:moveTo>
                  <a:pt x="2915031" y="777836"/>
                </a:moveTo>
                <a:lnTo>
                  <a:pt x="2910967" y="774280"/>
                </a:lnTo>
                <a:lnTo>
                  <a:pt x="2890774" y="770724"/>
                </a:lnTo>
                <a:lnTo>
                  <a:pt x="2854452" y="763612"/>
                </a:lnTo>
                <a:lnTo>
                  <a:pt x="2632837" y="731634"/>
                </a:lnTo>
                <a:lnTo>
                  <a:pt x="2580386" y="721017"/>
                </a:lnTo>
                <a:lnTo>
                  <a:pt x="2536063" y="703224"/>
                </a:lnTo>
                <a:lnTo>
                  <a:pt x="2511806" y="653529"/>
                </a:lnTo>
                <a:lnTo>
                  <a:pt x="2503805" y="610882"/>
                </a:lnTo>
                <a:lnTo>
                  <a:pt x="2479548" y="500786"/>
                </a:lnTo>
                <a:lnTo>
                  <a:pt x="2455418" y="344500"/>
                </a:lnTo>
                <a:lnTo>
                  <a:pt x="2435225" y="170459"/>
                </a:lnTo>
                <a:lnTo>
                  <a:pt x="2423160" y="0"/>
                </a:lnTo>
                <a:lnTo>
                  <a:pt x="491871" y="0"/>
                </a:lnTo>
                <a:lnTo>
                  <a:pt x="475742" y="170459"/>
                </a:lnTo>
                <a:lnTo>
                  <a:pt x="455676" y="344500"/>
                </a:lnTo>
                <a:lnTo>
                  <a:pt x="435483" y="500786"/>
                </a:lnTo>
                <a:lnTo>
                  <a:pt x="411226" y="610882"/>
                </a:lnTo>
                <a:lnTo>
                  <a:pt x="391160" y="681926"/>
                </a:lnTo>
                <a:lnTo>
                  <a:pt x="366903" y="713905"/>
                </a:lnTo>
                <a:lnTo>
                  <a:pt x="282321" y="731634"/>
                </a:lnTo>
                <a:lnTo>
                  <a:pt x="60579" y="763612"/>
                </a:lnTo>
                <a:lnTo>
                  <a:pt x="24257" y="770724"/>
                </a:lnTo>
                <a:lnTo>
                  <a:pt x="4064" y="774280"/>
                </a:lnTo>
                <a:lnTo>
                  <a:pt x="0" y="777836"/>
                </a:lnTo>
                <a:lnTo>
                  <a:pt x="0" y="788517"/>
                </a:lnTo>
                <a:lnTo>
                  <a:pt x="4064" y="792022"/>
                </a:lnTo>
                <a:lnTo>
                  <a:pt x="32258" y="795578"/>
                </a:lnTo>
                <a:lnTo>
                  <a:pt x="80645" y="799147"/>
                </a:lnTo>
                <a:lnTo>
                  <a:pt x="536321" y="806259"/>
                </a:lnTo>
                <a:lnTo>
                  <a:pt x="2378710" y="806259"/>
                </a:lnTo>
                <a:lnTo>
                  <a:pt x="2830322" y="799147"/>
                </a:lnTo>
                <a:lnTo>
                  <a:pt x="2882773" y="795578"/>
                </a:lnTo>
                <a:lnTo>
                  <a:pt x="2910967" y="792022"/>
                </a:lnTo>
                <a:lnTo>
                  <a:pt x="2915031" y="788517"/>
                </a:lnTo>
                <a:lnTo>
                  <a:pt x="2915031" y="777836"/>
                </a:lnTo>
                <a:close/>
              </a:path>
            </a:pathLst>
          </a:custGeom>
          <a:solidFill>
            <a:srgbClr val="FFFFFF"/>
          </a:solidFill>
        </p:spPr>
        <p:txBody>
          <a:bodyPr wrap="square" lIns="0" tIns="0" rIns="0" bIns="0" rtlCol="0"/>
          <a:lstStyle/>
          <a:p>
            <a:endParaRPr/>
          </a:p>
        </p:txBody>
      </p:sp>
      <p:sp>
        <p:nvSpPr>
          <p:cNvPr id="20" name="bg object 20"/>
          <p:cNvSpPr/>
          <p:nvPr/>
        </p:nvSpPr>
        <p:spPr>
          <a:xfrm>
            <a:off x="6058153" y="1045844"/>
            <a:ext cx="60960" cy="53340"/>
          </a:xfrm>
          <a:custGeom>
            <a:avLst/>
            <a:gdLst/>
            <a:ahLst/>
            <a:cxnLst/>
            <a:rect l="l" t="t" r="r" b="b"/>
            <a:pathLst>
              <a:path w="60960" h="53340">
                <a:moveTo>
                  <a:pt x="32258" y="0"/>
                </a:moveTo>
                <a:lnTo>
                  <a:pt x="40386" y="3555"/>
                </a:lnTo>
                <a:lnTo>
                  <a:pt x="52450" y="7112"/>
                </a:lnTo>
                <a:lnTo>
                  <a:pt x="56515" y="17779"/>
                </a:lnTo>
                <a:lnTo>
                  <a:pt x="60451" y="24891"/>
                </a:lnTo>
                <a:lnTo>
                  <a:pt x="56515" y="35559"/>
                </a:lnTo>
                <a:lnTo>
                  <a:pt x="52450" y="46100"/>
                </a:lnTo>
                <a:lnTo>
                  <a:pt x="40386" y="49656"/>
                </a:lnTo>
                <a:lnTo>
                  <a:pt x="32258" y="53212"/>
                </a:lnTo>
                <a:lnTo>
                  <a:pt x="20193" y="49656"/>
                </a:lnTo>
                <a:lnTo>
                  <a:pt x="8128" y="46100"/>
                </a:lnTo>
                <a:lnTo>
                  <a:pt x="4063" y="35559"/>
                </a:lnTo>
                <a:lnTo>
                  <a:pt x="0" y="24891"/>
                </a:lnTo>
                <a:lnTo>
                  <a:pt x="4063" y="17779"/>
                </a:lnTo>
                <a:lnTo>
                  <a:pt x="8128" y="7112"/>
                </a:lnTo>
                <a:lnTo>
                  <a:pt x="20193" y="3555"/>
                </a:lnTo>
                <a:lnTo>
                  <a:pt x="32258" y="0"/>
                </a:lnTo>
                <a:close/>
              </a:path>
            </a:pathLst>
          </a:custGeom>
          <a:ln w="9525">
            <a:solidFill>
              <a:srgbClr val="D9D9D9"/>
            </a:solidFill>
          </a:ln>
        </p:spPr>
        <p:txBody>
          <a:bodyPr wrap="square" lIns="0" tIns="0" rIns="0" bIns="0" rtlCol="0"/>
          <a:lstStyle/>
          <a:p>
            <a:endParaRPr/>
          </a:p>
        </p:txBody>
      </p:sp>
      <p:sp>
        <p:nvSpPr>
          <p:cNvPr id="21" name="bg object 21"/>
          <p:cNvSpPr/>
          <p:nvPr/>
        </p:nvSpPr>
        <p:spPr>
          <a:xfrm>
            <a:off x="1828800" y="925067"/>
            <a:ext cx="8519160" cy="5843270"/>
          </a:xfrm>
          <a:custGeom>
            <a:avLst/>
            <a:gdLst/>
            <a:ahLst/>
            <a:cxnLst/>
            <a:rect l="l" t="t" r="r" b="b"/>
            <a:pathLst>
              <a:path w="8519160" h="5843270">
                <a:moveTo>
                  <a:pt x="8168385" y="308991"/>
                </a:moveTo>
                <a:lnTo>
                  <a:pt x="8172450" y="312547"/>
                </a:lnTo>
                <a:lnTo>
                  <a:pt x="8172450" y="4688446"/>
                </a:lnTo>
                <a:lnTo>
                  <a:pt x="350774" y="4688446"/>
                </a:lnTo>
                <a:lnTo>
                  <a:pt x="350774" y="312547"/>
                </a:lnTo>
                <a:lnTo>
                  <a:pt x="350774" y="308991"/>
                </a:lnTo>
                <a:lnTo>
                  <a:pt x="8168385" y="308991"/>
                </a:lnTo>
                <a:close/>
              </a:path>
              <a:path w="8519160" h="5843270">
                <a:moveTo>
                  <a:pt x="209676" y="0"/>
                </a:moveTo>
                <a:lnTo>
                  <a:pt x="145161" y="17780"/>
                </a:lnTo>
                <a:lnTo>
                  <a:pt x="104901" y="35560"/>
                </a:lnTo>
                <a:lnTo>
                  <a:pt x="68580" y="60325"/>
                </a:lnTo>
                <a:lnTo>
                  <a:pt x="40386" y="92329"/>
                </a:lnTo>
                <a:lnTo>
                  <a:pt x="16129" y="127889"/>
                </a:lnTo>
                <a:lnTo>
                  <a:pt x="4063" y="166878"/>
                </a:lnTo>
                <a:lnTo>
                  <a:pt x="0" y="188214"/>
                </a:lnTo>
                <a:lnTo>
                  <a:pt x="0" y="209550"/>
                </a:lnTo>
                <a:lnTo>
                  <a:pt x="0" y="4791417"/>
                </a:lnTo>
                <a:lnTo>
                  <a:pt x="0" y="4812715"/>
                </a:lnTo>
                <a:lnTo>
                  <a:pt x="4063" y="4830495"/>
                </a:lnTo>
                <a:lnTo>
                  <a:pt x="16129" y="4869535"/>
                </a:lnTo>
                <a:lnTo>
                  <a:pt x="40386" y="4905057"/>
                </a:lnTo>
                <a:lnTo>
                  <a:pt x="68580" y="4937036"/>
                </a:lnTo>
                <a:lnTo>
                  <a:pt x="104901" y="4961890"/>
                </a:lnTo>
                <a:lnTo>
                  <a:pt x="145161" y="4983238"/>
                </a:lnTo>
                <a:lnTo>
                  <a:pt x="189483" y="4993855"/>
                </a:lnTo>
                <a:lnTo>
                  <a:pt x="209676" y="4997411"/>
                </a:lnTo>
                <a:lnTo>
                  <a:pt x="8309483" y="4997411"/>
                </a:lnTo>
                <a:lnTo>
                  <a:pt x="8378063" y="4983238"/>
                </a:lnTo>
                <a:lnTo>
                  <a:pt x="8418322" y="4961890"/>
                </a:lnTo>
                <a:lnTo>
                  <a:pt x="8450580" y="4937036"/>
                </a:lnTo>
                <a:lnTo>
                  <a:pt x="8478774" y="4905057"/>
                </a:lnTo>
                <a:lnTo>
                  <a:pt x="8503031" y="4869535"/>
                </a:lnTo>
                <a:lnTo>
                  <a:pt x="8515096" y="4830495"/>
                </a:lnTo>
                <a:lnTo>
                  <a:pt x="8519160" y="4812715"/>
                </a:lnTo>
                <a:lnTo>
                  <a:pt x="8519160" y="4791417"/>
                </a:lnTo>
                <a:lnTo>
                  <a:pt x="8519160" y="209550"/>
                </a:lnTo>
                <a:lnTo>
                  <a:pt x="8519160" y="188214"/>
                </a:lnTo>
                <a:lnTo>
                  <a:pt x="8515096" y="166878"/>
                </a:lnTo>
                <a:lnTo>
                  <a:pt x="8503031" y="127889"/>
                </a:lnTo>
                <a:lnTo>
                  <a:pt x="8478774" y="92329"/>
                </a:lnTo>
                <a:lnTo>
                  <a:pt x="8450580" y="60325"/>
                </a:lnTo>
                <a:lnTo>
                  <a:pt x="8418322" y="35560"/>
                </a:lnTo>
                <a:lnTo>
                  <a:pt x="8378063" y="17780"/>
                </a:lnTo>
                <a:lnTo>
                  <a:pt x="8333613" y="3556"/>
                </a:lnTo>
                <a:lnTo>
                  <a:pt x="8309483" y="0"/>
                </a:lnTo>
                <a:lnTo>
                  <a:pt x="209676" y="0"/>
                </a:lnTo>
                <a:close/>
              </a:path>
              <a:path w="8519160" h="5843270">
                <a:moveTo>
                  <a:pt x="3285871" y="5008092"/>
                </a:moveTo>
                <a:lnTo>
                  <a:pt x="3269741" y="5178552"/>
                </a:lnTo>
                <a:lnTo>
                  <a:pt x="3249676" y="5352592"/>
                </a:lnTo>
                <a:lnTo>
                  <a:pt x="3229483" y="5508879"/>
                </a:lnTo>
                <a:lnTo>
                  <a:pt x="3205226" y="5618975"/>
                </a:lnTo>
                <a:lnTo>
                  <a:pt x="3193161" y="5661621"/>
                </a:lnTo>
                <a:lnTo>
                  <a:pt x="3185160" y="5690019"/>
                </a:lnTo>
                <a:lnTo>
                  <a:pt x="3160903" y="5721997"/>
                </a:lnTo>
                <a:lnTo>
                  <a:pt x="3076321" y="5739726"/>
                </a:lnTo>
                <a:lnTo>
                  <a:pt x="2951353" y="5757519"/>
                </a:lnTo>
                <a:lnTo>
                  <a:pt x="2854579" y="5771705"/>
                </a:lnTo>
                <a:lnTo>
                  <a:pt x="2818257" y="5778817"/>
                </a:lnTo>
                <a:lnTo>
                  <a:pt x="2798064" y="5782373"/>
                </a:lnTo>
                <a:lnTo>
                  <a:pt x="2794000" y="5785929"/>
                </a:lnTo>
                <a:lnTo>
                  <a:pt x="2794000" y="5796610"/>
                </a:lnTo>
                <a:lnTo>
                  <a:pt x="2798064" y="5800115"/>
                </a:lnTo>
                <a:lnTo>
                  <a:pt x="2826258" y="5803671"/>
                </a:lnTo>
                <a:lnTo>
                  <a:pt x="2874645" y="5807232"/>
                </a:lnTo>
                <a:lnTo>
                  <a:pt x="3052064" y="5810789"/>
                </a:lnTo>
                <a:lnTo>
                  <a:pt x="3330321" y="5814348"/>
                </a:lnTo>
                <a:lnTo>
                  <a:pt x="5172709" y="5814348"/>
                </a:lnTo>
                <a:lnTo>
                  <a:pt x="5446903" y="5810789"/>
                </a:lnTo>
                <a:lnTo>
                  <a:pt x="5624322" y="5807232"/>
                </a:lnTo>
                <a:lnTo>
                  <a:pt x="5676773" y="5803671"/>
                </a:lnTo>
                <a:lnTo>
                  <a:pt x="5709031" y="5796610"/>
                </a:lnTo>
                <a:lnTo>
                  <a:pt x="5709031" y="5785929"/>
                </a:lnTo>
                <a:lnTo>
                  <a:pt x="5704967" y="5782373"/>
                </a:lnTo>
                <a:lnTo>
                  <a:pt x="5684774" y="5778817"/>
                </a:lnTo>
                <a:lnTo>
                  <a:pt x="5648452" y="5771705"/>
                </a:lnTo>
                <a:lnTo>
                  <a:pt x="5551805" y="5757519"/>
                </a:lnTo>
                <a:lnTo>
                  <a:pt x="5426836" y="5739726"/>
                </a:lnTo>
                <a:lnTo>
                  <a:pt x="5374385" y="5729109"/>
                </a:lnTo>
                <a:lnTo>
                  <a:pt x="5330063" y="5711317"/>
                </a:lnTo>
                <a:lnTo>
                  <a:pt x="5305806" y="5661621"/>
                </a:lnTo>
                <a:lnTo>
                  <a:pt x="5297805" y="5618975"/>
                </a:lnTo>
                <a:lnTo>
                  <a:pt x="5273548" y="5508879"/>
                </a:lnTo>
                <a:lnTo>
                  <a:pt x="5249418" y="5352592"/>
                </a:lnTo>
                <a:lnTo>
                  <a:pt x="5229225" y="5178552"/>
                </a:lnTo>
                <a:lnTo>
                  <a:pt x="5217159" y="5008092"/>
                </a:lnTo>
                <a:lnTo>
                  <a:pt x="3285871" y="5008092"/>
                </a:lnTo>
                <a:close/>
              </a:path>
              <a:path w="8519160" h="5843270">
                <a:moveTo>
                  <a:pt x="2818257" y="5810789"/>
                </a:moveTo>
                <a:lnTo>
                  <a:pt x="2818257" y="5814348"/>
                </a:lnTo>
                <a:lnTo>
                  <a:pt x="2818257" y="5828529"/>
                </a:lnTo>
                <a:lnTo>
                  <a:pt x="2822321" y="5832086"/>
                </a:lnTo>
                <a:lnTo>
                  <a:pt x="2898902" y="5835643"/>
                </a:lnTo>
                <a:lnTo>
                  <a:pt x="3116579" y="5839203"/>
                </a:lnTo>
                <a:lnTo>
                  <a:pt x="3705225" y="5842759"/>
                </a:lnTo>
                <a:lnTo>
                  <a:pt x="4797806" y="5842759"/>
                </a:lnTo>
                <a:lnTo>
                  <a:pt x="5382386" y="5839203"/>
                </a:lnTo>
                <a:lnTo>
                  <a:pt x="5604256" y="5835643"/>
                </a:lnTo>
                <a:lnTo>
                  <a:pt x="5680836" y="5832086"/>
                </a:lnTo>
                <a:lnTo>
                  <a:pt x="5684774" y="5828529"/>
                </a:lnTo>
                <a:lnTo>
                  <a:pt x="5684774" y="5814348"/>
                </a:lnTo>
                <a:lnTo>
                  <a:pt x="5680836" y="5810789"/>
                </a:lnTo>
                <a:lnTo>
                  <a:pt x="5588000" y="5814348"/>
                </a:lnTo>
                <a:lnTo>
                  <a:pt x="5418708" y="5817906"/>
                </a:lnTo>
                <a:lnTo>
                  <a:pt x="4801870" y="5821464"/>
                </a:lnTo>
                <a:lnTo>
                  <a:pt x="3701161" y="5821464"/>
                </a:lnTo>
                <a:lnTo>
                  <a:pt x="3084322" y="5817906"/>
                </a:lnTo>
                <a:lnTo>
                  <a:pt x="2915030" y="5814348"/>
                </a:lnTo>
                <a:lnTo>
                  <a:pt x="2822321" y="5810789"/>
                </a:lnTo>
                <a:lnTo>
                  <a:pt x="2818257" y="5810789"/>
                </a:lnTo>
                <a:close/>
              </a:path>
            </a:pathLst>
          </a:custGeom>
          <a:ln w="9525">
            <a:solidFill>
              <a:srgbClr val="D9D9D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001F5F"/>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5" name="Holder 5"/>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114300">
              <a:lnSpc>
                <a:spcPct val="100000"/>
              </a:lnSpc>
            </a:pPr>
            <a:fld id="{81D60167-4931-47E6-BA6A-407CBD079E47}" type="slidenum">
              <a:rPr dirty="0">
                <a:solidFill>
                  <a:srgbClr val="FFFFFF"/>
                </a:solidFill>
              </a:rPr>
              <a:t>‹#›</a:t>
            </a:fld>
            <a:endParaRPr dirty="0">
              <a:solidFill>
                <a:srgbClr val="FFFFFF"/>
              </a:solidFill>
            </a:endParaRPr>
          </a:p>
        </p:txBody>
      </p:sp>
    </p:spTree>
    <p:extLst>
      <p:ext uri="{BB962C8B-B14F-4D97-AF65-F5344CB8AC3E}">
        <p14:creationId xmlns:p14="http://schemas.microsoft.com/office/powerpoint/2010/main" val="3895927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4" name="Holder 4"/>
          <p:cNvSpPr>
            <a:spLocks noGrp="1"/>
          </p:cNvSpPr>
          <p:nvPr>
            <p:ph type="sldNum" sz="quarter" idx="7"/>
          </p:nvPr>
        </p:nvSpPr>
        <p:spPr/>
        <p:txBody>
          <a:bodyPr lIns="0" tIns="0" rIns="0" bIns="0"/>
          <a:lstStyle>
            <a:lvl1pPr>
              <a:defRPr sz="1100" b="0" i="0">
                <a:solidFill>
                  <a:srgbClr val="A6A6A6"/>
                </a:solidFill>
                <a:latin typeface="Arial"/>
                <a:cs typeface="Arial"/>
              </a:defRPr>
            </a:lvl1pPr>
          </a:lstStyle>
          <a:p>
            <a:pPr marL="114300">
              <a:lnSpc>
                <a:spcPct val="100000"/>
              </a:lnSpc>
            </a:pPr>
            <a:fld id="{81D60167-4931-47E6-BA6A-407CBD079E47}" type="slidenum">
              <a:rPr dirty="0">
                <a:solidFill>
                  <a:srgbClr val="FFFFFF"/>
                </a:solidFill>
              </a:rPr>
              <a:t>‹#›</a:t>
            </a:fld>
            <a:endParaRPr dirty="0">
              <a:solidFill>
                <a:srgbClr val="FFFFFF"/>
              </a:solidFill>
            </a:endParaRPr>
          </a:p>
        </p:txBody>
      </p:sp>
    </p:spTree>
    <p:extLst>
      <p:ext uri="{BB962C8B-B14F-4D97-AF65-F5344CB8AC3E}">
        <p14:creationId xmlns:p14="http://schemas.microsoft.com/office/powerpoint/2010/main" val="1778724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0"/>
            <a:ext cx="12192000" cy="6858000"/>
          </a:xfrm>
          <a:prstGeom prst="rect">
            <a:avLst/>
          </a:prstGeom>
        </p:spPr>
        <p:txBody>
          <a:bodyPr anchor="ctr" anchorCtr="0"/>
          <a:lstStyle>
            <a:lvl1pPr marL="0" indent="0" algn="ctr">
              <a:lnSpc>
                <a:spcPts val="6000"/>
              </a:lnSpc>
              <a:buNone/>
              <a:defRPr sz="7200" b="1">
                <a:solidFill>
                  <a:schemeClr val="bg1"/>
                </a:solidFill>
                <a:latin typeface="+mj-lt"/>
                <a:ea typeface="Avenir Book" charset="0"/>
                <a:cs typeface="Avenir Boo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thank you!</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7" name="Group 16"/>
          <p:cNvGrpSpPr/>
          <p:nvPr userDrawn="1"/>
        </p:nvGrpSpPr>
        <p:grpSpPr>
          <a:xfrm>
            <a:off x="3056296" y="5806952"/>
            <a:ext cx="6079409" cy="458770"/>
            <a:chOff x="967410" y="1331073"/>
            <a:chExt cx="5828776" cy="458770"/>
          </a:xfrm>
        </p:grpSpPr>
        <p:sp>
          <p:nvSpPr>
            <p:cNvPr id="7" name="TextBox 6"/>
            <p:cNvSpPr txBox="1"/>
            <p:nvPr userDrawn="1"/>
          </p:nvSpPr>
          <p:spPr>
            <a:xfrm>
              <a:off x="967410" y="1338470"/>
              <a:ext cx="2584174"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HoustonPublicWorks.org</a:t>
              </a:r>
            </a:p>
          </p:txBody>
        </p:sp>
        <p:grpSp>
          <p:nvGrpSpPr>
            <p:cNvPr id="8" name="Group 7"/>
            <p:cNvGrpSpPr/>
            <p:nvPr userDrawn="1"/>
          </p:nvGrpSpPr>
          <p:grpSpPr>
            <a:xfrm>
              <a:off x="3971639" y="1338470"/>
              <a:ext cx="2824547" cy="373727"/>
              <a:chOff x="3971639" y="1338470"/>
              <a:chExt cx="2824547" cy="373727"/>
            </a:xfrm>
          </p:grpSpPr>
          <p:sp>
            <p:nvSpPr>
              <p:cNvPr id="2" name="TextBox 1"/>
              <p:cNvSpPr txBox="1"/>
              <p:nvPr userDrawn="1"/>
            </p:nvSpPr>
            <p:spPr>
              <a:xfrm>
                <a:off x="4610100" y="1338470"/>
                <a:ext cx="2186086"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a:t>
                </a:r>
                <a:r>
                  <a:rPr lang="en-US" sz="1800" kern="1200" err="1">
                    <a:solidFill>
                      <a:schemeClr val="bg1"/>
                    </a:solidFill>
                    <a:effectLst/>
                    <a:latin typeface="+mn-lt"/>
                    <a:ea typeface="+mn-ea"/>
                    <a:cs typeface="+mn-cs"/>
                  </a:rPr>
                  <a:t>HouPublicWorks</a:t>
                </a:r>
                <a:endParaRPr lang="en-US" sz="1800" kern="1200">
                  <a:solidFill>
                    <a:schemeClr val="bg1"/>
                  </a:solidFill>
                  <a:effectLst/>
                  <a:latin typeface="+mn-lt"/>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1639" y="1408719"/>
                <a:ext cx="303478" cy="3034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9774" y="1408719"/>
                <a:ext cx="303478" cy="303478"/>
              </a:xfrm>
              <a:prstGeom prst="rect">
                <a:avLst/>
              </a:prstGeom>
            </p:spPr>
          </p:pic>
        </p:grpSp>
        <p:cxnSp>
          <p:nvCxnSpPr>
            <p:cNvPr id="11" name="Straight Connector 10"/>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59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eep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420086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Miscellaneous Media">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91067" y="1435102"/>
            <a:ext cx="11192572" cy="4017419"/>
          </a:xfrm>
          <a:prstGeom prst="rect">
            <a:avLst/>
          </a:prstGeom>
        </p:spPr>
        <p:txBody>
          <a:bodyPr/>
          <a:lstStyle>
            <a:lvl1pPr marL="0" indent="0">
              <a:buFont typeface=".AppleSystemUIFont" charset="-120"/>
              <a:buNone/>
              <a:defRPr sz="3200" b="1">
                <a:solidFill>
                  <a:schemeClr val="tx2"/>
                </a:solidFill>
                <a:latin typeface="+mn-lt"/>
                <a:ea typeface="Avenir Book" charset="0"/>
                <a:cs typeface="Avenir Book" charset="0"/>
              </a:defRPr>
            </a:lvl1pPr>
            <a:lvl2pPr marL="685800" indent="-228600">
              <a:buFont typeface=".AppleSystemUIFont" charset="-120"/>
              <a:buChar char="-"/>
              <a:defRPr sz="2800">
                <a:solidFill>
                  <a:schemeClr val="tx1"/>
                </a:solidFill>
                <a:latin typeface="+mn-lt"/>
                <a:ea typeface="Avenir Book" charset="0"/>
                <a:cs typeface="Avenir Book" charset="0"/>
              </a:defRPr>
            </a:lvl2pPr>
            <a:lvl3pPr marL="1143000" indent="-228600">
              <a:buFont typeface=".AppleSystemUIFont" charset="-120"/>
              <a:buChar char="-"/>
              <a:defRPr sz="2600">
                <a:solidFill>
                  <a:schemeClr val="tx1"/>
                </a:solidFill>
                <a:latin typeface="+mn-lt"/>
                <a:ea typeface="Avenir Book" charset="0"/>
                <a:cs typeface="Avenir Book" charset="0"/>
              </a:defRPr>
            </a:lvl3pPr>
            <a:lvl4pPr marL="1600200" indent="-228600">
              <a:buFont typeface=".AppleSystemUIFont" charset="-120"/>
              <a:buChar char="-"/>
              <a:defRPr sz="2400">
                <a:solidFill>
                  <a:schemeClr val="tx1"/>
                </a:solidFill>
                <a:latin typeface="+mn-lt"/>
                <a:ea typeface="Avenir Book" charset="0"/>
                <a:cs typeface="Avenir Book" charset="0"/>
              </a:defRPr>
            </a:lvl4pPr>
            <a:lvl5pPr marL="2057400" indent="-22860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9" name="TextBox 8"/>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Rectangle 6"/>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66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3" name="Content Placeholder 2"/>
          <p:cNvSpPr>
            <a:spLocks noGrp="1"/>
          </p:cNvSpPr>
          <p:nvPr>
            <p:ph sz="quarter" idx="18" hasCustomPrompt="1"/>
          </p:nvPr>
        </p:nvSpPr>
        <p:spPr>
          <a:xfrm>
            <a:off x="6273440"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914400" indent="-457200">
              <a:buFont typeface="Arial" panose="020B0604020202020204" pitchFamily="34" charset="0"/>
              <a:buChar char="‒"/>
              <a:defRPr sz="2800">
                <a:solidFill>
                  <a:schemeClr val="tx1"/>
                </a:solidFill>
                <a:latin typeface="+mn-lt"/>
                <a:ea typeface="Avenir Book" charset="0"/>
                <a:cs typeface="Avenir Book" charset="0"/>
              </a:defRPr>
            </a:lvl2pPr>
            <a:lvl3pPr marL="1371600" indent="-457200">
              <a:buFont typeface="Arial" panose="020B0604020202020204" pitchFamily="34" charset="0"/>
              <a:buChar char="‒"/>
              <a:defRPr sz="2600">
                <a:solidFill>
                  <a:schemeClr val="tx1"/>
                </a:solidFill>
                <a:latin typeface="+mn-lt"/>
                <a:ea typeface="Avenir Book" charset="0"/>
                <a:cs typeface="Avenir Book" charset="0"/>
              </a:defRPr>
            </a:lvl3pPr>
            <a:lvl4pPr marL="1714500" indent="-34290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9" hasCustomPrompt="1"/>
          </p:nvPr>
        </p:nvSpPr>
        <p:spPr>
          <a:xfrm>
            <a:off x="491067"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800100" indent="-342900">
              <a:buFont typeface="Arial" panose="020B0604020202020204" pitchFamily="34" charset="0"/>
              <a:buChar char="‒"/>
              <a:defRPr sz="2800">
                <a:solidFill>
                  <a:schemeClr val="tx1"/>
                </a:solidFill>
                <a:latin typeface="+mn-lt"/>
                <a:ea typeface="Avenir Book" charset="0"/>
                <a:cs typeface="Avenir Book" charset="0"/>
              </a:defRPr>
            </a:lvl2pPr>
            <a:lvl3pPr marL="1257300" indent="-342900">
              <a:buFont typeface="Arial" panose="020B0604020202020204" pitchFamily="34" charset="0"/>
              <a:buChar char="‒"/>
              <a:defRPr sz="2600">
                <a:solidFill>
                  <a:schemeClr val="tx1"/>
                </a:solidFill>
                <a:latin typeface="+mn-lt"/>
                <a:ea typeface="Avenir Book" charset="0"/>
                <a:cs typeface="Avenir Book" charset="0"/>
              </a:defRPr>
            </a:lvl3pPr>
            <a:lvl4pPr marL="1657350" indent="-28575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20" hasCustomPrompt="1"/>
          </p:nvPr>
        </p:nvSpPr>
        <p:spPr>
          <a:xfrm>
            <a:off x="491067"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19" name="Text Placeholder 16"/>
          <p:cNvSpPr>
            <a:spLocks noGrp="1"/>
          </p:cNvSpPr>
          <p:nvPr>
            <p:ph type="body" sz="quarter" idx="21" hasCustomPrompt="1"/>
          </p:nvPr>
        </p:nvSpPr>
        <p:spPr>
          <a:xfrm>
            <a:off x="6273440"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30"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2" name="TextBox 2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Rectangle 11"/>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06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Char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31" name="Text Placeholder 20"/>
          <p:cNvSpPr>
            <a:spLocks noGrp="1"/>
          </p:cNvSpPr>
          <p:nvPr>
            <p:ph type="body" sz="quarter" idx="16"/>
          </p:nvPr>
        </p:nvSpPr>
        <p:spPr>
          <a:xfrm>
            <a:off x="0" y="5243312"/>
            <a:ext cx="12192000" cy="1026404"/>
          </a:xfrm>
          <a:prstGeom prst="rect">
            <a:avLst/>
          </a:prstGeom>
          <a:solidFill>
            <a:schemeClr val="tx2"/>
          </a:solidFill>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5" name="Chart Placeholder 4"/>
          <p:cNvSpPr>
            <a:spLocks noGrp="1"/>
          </p:cNvSpPr>
          <p:nvPr>
            <p:ph type="chart" sz="quarter" idx="22"/>
          </p:nvPr>
        </p:nvSpPr>
        <p:spPr>
          <a:xfrm>
            <a:off x="491068" y="1839913"/>
            <a:ext cx="11192573" cy="3403600"/>
          </a:xfrm>
          <a:prstGeom prst="rect">
            <a:avLst/>
          </a:prstGeom>
        </p:spPr>
        <p:txBody>
          <a:bodyPr/>
          <a:lstStyle>
            <a:lvl1pPr marL="0" indent="0">
              <a:buNone/>
              <a:defRPr/>
            </a:lvl1pPr>
          </a:lstStyle>
          <a:p>
            <a:r>
              <a:rPr lang="en-US"/>
              <a:t>Click icon to add chart</a:t>
            </a:r>
          </a:p>
        </p:txBody>
      </p:sp>
      <p:sp>
        <p:nvSpPr>
          <p:cNvPr id="33" name="TextBox 3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36" name="Rectangle 35"/>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0" name="Rectangle 9"/>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09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ature: Process">
    <p:spTree>
      <p:nvGrpSpPr>
        <p:cNvPr id="1" name=""/>
        <p:cNvGrpSpPr/>
        <p:nvPr/>
      </p:nvGrpSpPr>
      <p:grpSpPr>
        <a:xfrm>
          <a:off x="0" y="0"/>
          <a:ext cx="0" cy="0"/>
          <a:chOff x="0" y="0"/>
          <a:chExt cx="0" cy="0"/>
        </a:xfrm>
      </p:grpSpPr>
      <p:sp>
        <p:nvSpPr>
          <p:cNvPr id="26" name="Oval 25"/>
          <p:cNvSpPr/>
          <p:nvPr userDrawn="1"/>
        </p:nvSpPr>
        <p:spPr>
          <a:xfrm>
            <a:off x="4260606" y="1873489"/>
            <a:ext cx="3657600" cy="3657600"/>
          </a:xfrm>
          <a:prstGeom prst="ellipse">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8" name="Oval 27"/>
          <p:cNvSpPr/>
          <p:nvPr userDrawn="1"/>
        </p:nvSpPr>
        <p:spPr>
          <a:xfrm>
            <a:off x="7645493" y="1873489"/>
            <a:ext cx="3657600" cy="3657600"/>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5" name="Oval 24"/>
          <p:cNvSpPr/>
          <p:nvPr userDrawn="1"/>
        </p:nvSpPr>
        <p:spPr>
          <a:xfrm>
            <a:off x="875719" y="1873489"/>
            <a:ext cx="3657600" cy="365760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30" name="Text Placeholder 20"/>
          <p:cNvSpPr>
            <a:spLocks noGrp="1"/>
          </p:cNvSpPr>
          <p:nvPr userDrawn="1">
            <p:ph type="body" sz="quarter" idx="18"/>
          </p:nvPr>
        </p:nvSpPr>
        <p:spPr>
          <a:xfrm>
            <a:off x="1244931"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2" name="Text Placeholder 20"/>
          <p:cNvSpPr>
            <a:spLocks noGrp="1"/>
          </p:cNvSpPr>
          <p:nvPr userDrawn="1">
            <p:ph type="body" sz="quarter" idx="19"/>
          </p:nvPr>
        </p:nvSpPr>
        <p:spPr>
          <a:xfrm>
            <a:off x="4629818"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4" name="Text Placeholder 20"/>
          <p:cNvSpPr>
            <a:spLocks noGrp="1"/>
          </p:cNvSpPr>
          <p:nvPr userDrawn="1">
            <p:ph type="body" sz="quarter" idx="20"/>
          </p:nvPr>
        </p:nvSpPr>
        <p:spPr>
          <a:xfrm>
            <a:off x="8014705"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1"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45" name="TextBox 44"/>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47" name="Rectangle 46"/>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5390" y="2759045"/>
            <a:ext cx="1236072" cy="1236072"/>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8073" y="2759045"/>
            <a:ext cx="1236072" cy="1236072"/>
          </a:xfrm>
          <a:prstGeom prst="rect">
            <a:avLst/>
          </a:prstGeom>
        </p:spPr>
      </p:pic>
      <p:pic>
        <p:nvPicPr>
          <p:cNvPr id="29" name="Picture 2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2009994" y="2759045"/>
            <a:ext cx="1236072" cy="1236072"/>
          </a:xfrm>
          <a:prstGeom prst="rect">
            <a:avLst/>
          </a:prstGeom>
        </p:spPr>
      </p:pic>
      <p:pic>
        <p:nvPicPr>
          <p:cNvPr id="18" name="Picture 17"/>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9" name="Rectangle 18"/>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84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83269"/>
      </p:ext>
    </p:extLst>
  </p:cSld>
  <p:clrMap bg1="lt1" tx1="dk1" bg2="lt2" tx2="dk2" accent1="accent1" accent2="accent2" accent3="accent3" accent4="accent4" accent5="accent5" accent6="accent6" hlink="hlink" folHlink="folHlink"/>
  <p:sldLayoutIdLst>
    <p:sldLayoutId id="2147483816" r:id="rId1"/>
    <p:sldLayoutId id="2147483812" r:id="rId2"/>
    <p:sldLayoutId id="2147483814" r:id="rId3"/>
    <p:sldLayoutId id="2147483752" r:id="rId4"/>
    <p:sldLayoutId id="2147483683" r:id="rId5"/>
    <p:sldLayoutId id="2147483753" r:id="rId6"/>
    <p:sldLayoutId id="2147483754" r:id="rId7"/>
    <p:sldLayoutId id="2147483769" r:id="rId8"/>
    <p:sldLayoutId id="2147483765" r:id="rId9"/>
    <p:sldLayoutId id="2147483804" r:id="rId10"/>
    <p:sldLayoutId id="2147483805" r:id="rId11"/>
    <p:sldLayoutId id="2147483818" r:id="rId12"/>
    <p:sldLayoutId id="2147483807" r:id="rId13"/>
    <p:sldLayoutId id="2147483809" r:id="rId14"/>
    <p:sldLayoutId id="2147483810" r:id="rId15"/>
    <p:sldLayoutId id="2147483782" r:id="rId16"/>
    <p:sldLayoutId id="2147483781" r:id="rId17"/>
    <p:sldLayoutId id="2147483786" r:id="rId18"/>
    <p:sldLayoutId id="2147483772"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74363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71161" y="1055573"/>
            <a:ext cx="3249676" cy="574675"/>
          </a:xfrm>
          <a:prstGeom prst="rect">
            <a:avLst/>
          </a:prstGeom>
        </p:spPr>
        <p:txBody>
          <a:bodyPr wrap="square" lIns="0" tIns="0" rIns="0" bIns="0">
            <a:spAutoFit/>
          </a:bodyPr>
          <a:lstStyle>
            <a:lvl1pPr>
              <a:defRPr sz="36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1170178" y="1663953"/>
            <a:ext cx="9851643" cy="1818004"/>
          </a:xfrm>
          <a:prstGeom prst="rect">
            <a:avLst/>
          </a:prstGeom>
        </p:spPr>
        <p:txBody>
          <a:bodyPr wrap="square" lIns="0" tIns="0" rIns="0" bIns="0">
            <a:spAutoFit/>
          </a:bodyPr>
          <a:lstStyle>
            <a:lvl1pPr>
              <a:defRPr sz="4200" b="0" i="0">
                <a:solidFill>
                  <a:schemeClr val="bg1"/>
                </a:solidFill>
                <a:latin typeface="Arial Black"/>
                <a:cs typeface="Arial Black"/>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a:xfrm>
            <a:off x="11799443" y="6542808"/>
            <a:ext cx="244475" cy="182245"/>
          </a:xfrm>
          <a:prstGeom prst="rect">
            <a:avLst/>
          </a:prstGeom>
        </p:spPr>
        <p:txBody>
          <a:bodyPr wrap="square" lIns="0" tIns="0" rIns="0" bIns="0">
            <a:spAutoFit/>
          </a:bodyPr>
          <a:lstStyle>
            <a:lvl1pPr>
              <a:defRPr sz="1100" b="0" i="0">
                <a:solidFill>
                  <a:srgbClr val="A6A6A6"/>
                </a:solidFill>
                <a:latin typeface="Arial"/>
                <a:cs typeface="Arial"/>
              </a:defRPr>
            </a:lvl1pPr>
          </a:lstStyle>
          <a:p>
            <a:pPr marL="38100">
              <a:lnSpc>
                <a:spcPct val="100000"/>
              </a:lnSpc>
            </a:pPr>
            <a:fld id="{81D60167-4931-47E6-BA6A-407CBD079E47}" type="slidenum">
              <a:rPr dirty="0"/>
              <a:t>‹#›</a:t>
            </a:fld>
            <a:endParaRPr dirty="0"/>
          </a:p>
        </p:txBody>
      </p:sp>
    </p:spTree>
    <p:extLst>
      <p:ext uri="{BB962C8B-B14F-4D97-AF65-F5344CB8AC3E}">
        <p14:creationId xmlns:p14="http://schemas.microsoft.com/office/powerpoint/2010/main" val="238309848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76" r:id="rId8"/>
    <p:sldLayoutId id="21474838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D5F"/>
          </a:solidFill>
        </p:spPr>
        <p:txBody>
          <a:bodyPr wrap="square" lIns="0" tIns="0" rIns="0" bIns="0" rtlCol="0"/>
          <a:lstStyle/>
          <a:p>
            <a:endParaRPr/>
          </a:p>
        </p:txBody>
      </p:sp>
      <p:sp>
        <p:nvSpPr>
          <p:cNvPr id="2" name="Holder 2"/>
          <p:cNvSpPr>
            <a:spLocks noGrp="1"/>
          </p:cNvSpPr>
          <p:nvPr>
            <p:ph type="title"/>
          </p:nvPr>
        </p:nvSpPr>
        <p:spPr>
          <a:xfrm>
            <a:off x="2798317" y="415290"/>
            <a:ext cx="6595364" cy="452119"/>
          </a:xfrm>
          <a:prstGeom prst="rect">
            <a:avLst/>
          </a:prstGeom>
        </p:spPr>
        <p:txBody>
          <a:bodyPr wrap="square" lIns="0" tIns="0" rIns="0" bIns="0">
            <a:spAutoFit/>
          </a:bodyPr>
          <a:lstStyle>
            <a:lvl1pPr>
              <a:defRPr sz="2800" b="0" i="0">
                <a:solidFill>
                  <a:srgbClr val="001F5F"/>
                </a:solidFill>
                <a:latin typeface="Arial Black"/>
                <a:cs typeface="Arial Black"/>
              </a:defRPr>
            </a:lvl1pPr>
          </a:lstStyle>
          <a:p>
            <a:endParaRPr/>
          </a:p>
        </p:txBody>
      </p:sp>
      <p:sp>
        <p:nvSpPr>
          <p:cNvPr id="3" name="Holder 3"/>
          <p:cNvSpPr>
            <a:spLocks noGrp="1"/>
          </p:cNvSpPr>
          <p:nvPr>
            <p:ph type="body" idx="1"/>
          </p:nvPr>
        </p:nvSpPr>
        <p:spPr>
          <a:xfrm>
            <a:off x="807720" y="3069924"/>
            <a:ext cx="10576559" cy="3134995"/>
          </a:xfrm>
          <a:prstGeom prst="rect">
            <a:avLst/>
          </a:prstGeom>
        </p:spPr>
        <p:txBody>
          <a:bodyPr wrap="square" lIns="0" tIns="0" rIns="0" bIns="0">
            <a:spAutoFit/>
          </a:bodyPr>
          <a:lstStyle>
            <a:lvl1pPr>
              <a:defRPr sz="3200" b="1" i="0">
                <a:solidFill>
                  <a:srgbClr val="0F2B69"/>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a:xfrm>
            <a:off x="11800967" y="6540370"/>
            <a:ext cx="243204" cy="184784"/>
          </a:xfrm>
          <a:prstGeom prst="rect">
            <a:avLst/>
          </a:prstGeom>
        </p:spPr>
        <p:txBody>
          <a:bodyPr wrap="square" lIns="0" tIns="0" rIns="0" bIns="0">
            <a:spAutoFit/>
          </a:bodyPr>
          <a:lstStyle>
            <a:lvl1pPr>
              <a:defRPr sz="1100" b="0" i="0">
                <a:solidFill>
                  <a:srgbClr val="A6A6A6"/>
                </a:solidFill>
                <a:latin typeface="Arial"/>
                <a:cs typeface="Arial"/>
              </a:defRPr>
            </a:lvl1pPr>
          </a:lstStyle>
          <a:p>
            <a:pPr marL="114300">
              <a:lnSpc>
                <a:spcPct val="100000"/>
              </a:lnSpc>
            </a:pPr>
            <a:fld id="{81D60167-4931-47E6-BA6A-407CBD079E47}" type="slidenum">
              <a:rPr dirty="0">
                <a:solidFill>
                  <a:srgbClr val="FFFFFF"/>
                </a:solidFill>
              </a:rPr>
              <a:t>‹#›</a:t>
            </a:fld>
            <a:endParaRPr dirty="0">
              <a:solidFill>
                <a:srgbClr val="FFFFFF"/>
              </a:solidFill>
            </a:endParaRPr>
          </a:p>
        </p:txBody>
      </p:sp>
    </p:spTree>
    <p:extLst>
      <p:ext uri="{BB962C8B-B14F-4D97-AF65-F5344CB8AC3E}">
        <p14:creationId xmlns:p14="http://schemas.microsoft.com/office/powerpoint/2010/main" val="303750608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7" r:id="rId6"/>
    <p:sldLayoutId id="214748387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video" Target="https://www.youtube.com/embed/r18FNGcOKD0?feature=oembed" TargetMode="External"/><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engagehoust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70;p42">
            <a:extLst>
              <a:ext uri="{FF2B5EF4-FFF2-40B4-BE49-F238E27FC236}">
                <a16:creationId xmlns:a16="http://schemas.microsoft.com/office/drawing/2014/main" id="{0642918D-A1EA-44FD-9B24-47560DB7559B}"/>
              </a:ext>
            </a:extLst>
          </p:cNvPr>
          <p:cNvSpPr/>
          <p:nvPr/>
        </p:nvSpPr>
        <p:spPr>
          <a:xfrm>
            <a:off x="1174459" y="159390"/>
            <a:ext cx="9689284" cy="66564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Online Media 3" title="HOUSTON PUBLIC WORKS - SERVICE LINES">
            <a:hlinkClick r:id="" action="ppaction://media"/>
            <a:extLst>
              <a:ext uri="{FF2B5EF4-FFF2-40B4-BE49-F238E27FC236}">
                <a16:creationId xmlns:a16="http://schemas.microsoft.com/office/drawing/2014/main" id="{7D720191-AEF1-402F-9FA3-F0D061F49BE3}"/>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050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788919"/>
            <a:ext cx="12192000" cy="4069079"/>
            <a:chOff x="0" y="2788919"/>
            <a:chExt cx="12192000" cy="4069079"/>
          </a:xfrm>
        </p:grpSpPr>
        <p:sp>
          <p:nvSpPr>
            <p:cNvPr id="3" name="object 3"/>
            <p:cNvSpPr/>
            <p:nvPr/>
          </p:nvSpPr>
          <p:spPr>
            <a:xfrm>
              <a:off x="0" y="2788919"/>
              <a:ext cx="12192000" cy="4069079"/>
            </a:xfrm>
            <a:custGeom>
              <a:avLst/>
              <a:gdLst/>
              <a:ahLst/>
              <a:cxnLst/>
              <a:rect l="l" t="t" r="r" b="b"/>
              <a:pathLst>
                <a:path w="12192000" h="4069079">
                  <a:moveTo>
                    <a:pt x="12192000" y="0"/>
                  </a:moveTo>
                  <a:lnTo>
                    <a:pt x="0" y="0"/>
                  </a:lnTo>
                  <a:lnTo>
                    <a:pt x="0" y="4069079"/>
                  </a:lnTo>
                  <a:lnTo>
                    <a:pt x="12192000" y="4069079"/>
                  </a:lnTo>
                  <a:lnTo>
                    <a:pt x="12192000" y="0"/>
                  </a:lnTo>
                  <a:close/>
                </a:path>
              </a:pathLst>
            </a:custGeom>
            <a:solidFill>
              <a:srgbClr val="001D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3" cstate="print"/>
            <a:stretch>
              <a:fillRect/>
            </a:stretch>
          </p:blipFill>
          <p:spPr>
            <a:xfrm>
              <a:off x="204215" y="6487667"/>
              <a:ext cx="1127760" cy="239268"/>
            </a:xfrm>
            <a:prstGeom prst="rect">
              <a:avLst/>
            </a:prstGeom>
          </p:spPr>
        </p:pic>
      </p:grpSp>
      <p:sp>
        <p:nvSpPr>
          <p:cNvPr id="5" name="object 5"/>
          <p:cNvSpPr txBox="1"/>
          <p:nvPr/>
        </p:nvSpPr>
        <p:spPr>
          <a:xfrm>
            <a:off x="123545" y="2831052"/>
            <a:ext cx="11920373" cy="3195105"/>
          </a:xfrm>
          <a:prstGeom prst="rect">
            <a:avLst/>
          </a:prstGeom>
        </p:spPr>
        <p:txBody>
          <a:bodyPr vert="horz" wrap="square" lIns="0" tIns="245745" rIns="0" bIns="0" rtlCol="0">
            <a:spAutoFit/>
          </a:bodyPr>
          <a:lstStyle/>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3600" b="0" i="0" u="none" strike="noStrike" kern="1200" cap="none" spc="-20" normalizeH="0" baseline="0" noProof="0" dirty="0">
                <a:ln>
                  <a:noFill/>
                </a:ln>
                <a:solidFill>
                  <a:srgbClr val="FFFFFF"/>
                </a:solidFill>
                <a:effectLst/>
                <a:uLnTx/>
                <a:uFillTx/>
                <a:latin typeface="Arial Black"/>
                <a:ea typeface="+mn-ea"/>
                <a:cs typeface="Arial Black"/>
              </a:rPr>
              <a:t>CAMBRIDGE VILLAGE PARK</a:t>
            </a:r>
          </a:p>
          <a:p>
            <a:pPr marL="483234" marR="0" lvl="0" indent="0" algn="ctr" defTabSz="914400" rtl="0" eaLnBrk="1" fontAlgn="auto" latinLnBrk="0" hangingPunct="1">
              <a:lnSpc>
                <a:spcPct val="100000"/>
              </a:lnSpc>
              <a:spcBef>
                <a:spcPts val="1935"/>
              </a:spcBef>
              <a:spcAft>
                <a:spcPts val="0"/>
              </a:spcAft>
              <a:buClrTx/>
              <a:buSzTx/>
              <a:buFontTx/>
              <a:buNone/>
              <a:tabLst/>
              <a:defRPr/>
            </a:pPr>
            <a:endParaRPr kumimoji="0" lang="en-US" sz="2400" b="0" i="0" u="none" strike="noStrike" kern="1200" cap="none" spc="-20" normalizeH="0" baseline="0" noProof="0" dirty="0">
              <a:ln>
                <a:noFill/>
              </a:ln>
              <a:solidFill>
                <a:srgbClr val="FFFFFF"/>
              </a:solidFill>
              <a:effectLst/>
              <a:uLnTx/>
              <a:uFillTx/>
              <a:latin typeface="Arial Black"/>
              <a:ea typeface="+mn-ea"/>
              <a:cs typeface="Arial Black"/>
            </a:endParaRPr>
          </a:p>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2400" b="0" i="0" u="none" strike="noStrike" kern="1200" cap="none" spc="-20" normalizeH="0" baseline="0" noProof="0" dirty="0">
                <a:ln>
                  <a:noFill/>
                </a:ln>
                <a:solidFill>
                  <a:srgbClr val="FFFFFF"/>
                </a:solidFill>
                <a:effectLst/>
                <a:uLnTx/>
                <a:uFillTx/>
                <a:latin typeface="Arial Black"/>
                <a:ea typeface="+mn-ea"/>
                <a:cs typeface="Arial Black"/>
              </a:rPr>
              <a:t>Drainage improvements in the </a:t>
            </a:r>
            <a:r>
              <a:rPr kumimoji="0" lang="en-US" sz="2400" b="0" i="0" u="none" strike="noStrike" kern="1200" cap="none" spc="-20" normalizeH="0" baseline="0" noProof="0">
                <a:ln>
                  <a:noFill/>
                </a:ln>
                <a:solidFill>
                  <a:srgbClr val="FFFFFF"/>
                </a:solidFill>
                <a:effectLst/>
                <a:uLnTx/>
                <a:uFillTx/>
                <a:latin typeface="Arial Black"/>
                <a:ea typeface="+mn-ea"/>
                <a:cs typeface="Arial Black"/>
              </a:rPr>
              <a:t>Ramblewood</a:t>
            </a:r>
            <a:r>
              <a:rPr kumimoji="0" lang="en-US" sz="2400" b="0" i="0" u="none" strike="noStrike" kern="1200" cap="none" spc="-20" normalizeH="0" baseline="0" noProof="0" dirty="0">
                <a:ln>
                  <a:noFill/>
                </a:ln>
                <a:solidFill>
                  <a:srgbClr val="FFFFFF"/>
                </a:solidFill>
                <a:effectLst/>
                <a:uLnTx/>
                <a:uFillTx/>
                <a:latin typeface="Arial Black"/>
                <a:ea typeface="+mn-ea"/>
                <a:cs typeface="Arial Black"/>
              </a:rPr>
              <a:t> neighborhood to create 24 acre-feet of </a:t>
            </a:r>
            <a:r>
              <a:rPr kumimoji="0" lang="en-US" sz="2400" b="0" i="0" u="none" strike="noStrike" kern="1200" cap="none" spc="-20" normalizeH="0" baseline="0" noProof="0">
                <a:ln>
                  <a:noFill/>
                </a:ln>
                <a:solidFill>
                  <a:srgbClr val="FFFFFF"/>
                </a:solidFill>
                <a:effectLst/>
                <a:uLnTx/>
                <a:uFillTx/>
                <a:latin typeface="Arial Black"/>
                <a:ea typeface="+mn-ea"/>
                <a:cs typeface="Arial Black"/>
              </a:rPr>
              <a:t>detention</a:t>
            </a:r>
            <a:r>
              <a:rPr kumimoji="0" lang="en-US" sz="2400" b="0" i="0" u="none" strike="noStrike" kern="1200" cap="none" spc="-20" normalizeH="0" baseline="0" noProof="0" dirty="0">
                <a:ln>
                  <a:noFill/>
                </a:ln>
                <a:solidFill>
                  <a:srgbClr val="FFFFFF"/>
                </a:solidFill>
                <a:effectLst/>
                <a:uLnTx/>
                <a:uFillTx/>
                <a:latin typeface="Arial Black"/>
                <a:ea typeface="+mn-ea"/>
                <a:cs typeface="Arial Black"/>
              </a:rPr>
              <a:t> storage.</a:t>
            </a:r>
          </a:p>
          <a:p>
            <a:pPr marL="483234" marR="0" lvl="0" indent="0" algn="ctr" defTabSz="914400" rtl="0" eaLnBrk="1" fontAlgn="auto" latinLnBrk="0" hangingPunct="1">
              <a:lnSpc>
                <a:spcPct val="100000"/>
              </a:lnSpc>
              <a:spcBef>
                <a:spcPts val="1935"/>
              </a:spcBef>
              <a:spcAft>
                <a:spcPts val="0"/>
              </a:spcAft>
              <a:buClrTx/>
              <a:buSzTx/>
              <a:buFontTx/>
              <a:buNone/>
              <a:tabLst/>
              <a:defRPr/>
            </a:pPr>
            <a:endParaRPr kumimoji="0" lang="en-US" sz="3600" b="0" i="0" u="none" strike="noStrike" kern="1200" cap="none" spc="-20" normalizeH="0" baseline="0" noProof="0" dirty="0">
              <a:ln>
                <a:noFill/>
              </a:ln>
              <a:solidFill>
                <a:srgbClr val="FFFFFF"/>
              </a:solidFill>
              <a:effectLst/>
              <a:uLnTx/>
              <a:uFillTx/>
              <a:latin typeface="Arial Black"/>
              <a:ea typeface="+mn-ea"/>
              <a:cs typeface="Arial Black"/>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A6A6A6"/>
                </a:solidFill>
                <a:effectLst/>
                <a:uLnTx/>
                <a:uFillTx/>
                <a:latin typeface="Arial"/>
                <a:ea typeface="+mn-ea"/>
                <a:cs typeface="Arial"/>
              </a:rPr>
              <a:pPr marL="38100" marR="0" lvl="0" indent="0" algn="l" defTabSz="914400" rtl="0" eaLnBrk="1" fontAlgn="auto" latinLnBrk="0" hangingPunct="1">
                <a:lnSpc>
                  <a:spcPct val="100000"/>
                </a:lnSpc>
                <a:spcBef>
                  <a:spcPts val="0"/>
                </a:spcBef>
                <a:spcAft>
                  <a:spcPts val="0"/>
                </a:spcAft>
                <a:buClrTx/>
                <a:buSzTx/>
                <a:buFontTx/>
                <a:buNone/>
                <a:tabLst/>
                <a:defRPr/>
              </a:pPr>
              <a:t>10</a:t>
            </a:fld>
            <a:endParaRPr kumimoji="0" sz="1100" b="0" i="0" u="none" strike="noStrike" kern="1200" cap="none" spc="0" normalizeH="0" baseline="0" noProof="0" dirty="0">
              <a:ln>
                <a:noFill/>
              </a:ln>
              <a:solidFill>
                <a:srgbClr val="A6A6A6"/>
              </a:solidFill>
              <a:effectLst/>
              <a:uLnTx/>
              <a:uFillTx/>
              <a:latin typeface="Arial"/>
              <a:ea typeface="+mn-ea"/>
              <a:cs typeface="Arial"/>
            </a:endParaRPr>
          </a:p>
        </p:txBody>
      </p:sp>
      <p:pic>
        <p:nvPicPr>
          <p:cNvPr id="1026" name="Picture 2" descr="CDBG Community Development Implementation Strategy meeting – Carroll County  Ohio">
            <a:extLst>
              <a:ext uri="{FF2B5EF4-FFF2-40B4-BE49-F238E27FC236}">
                <a16:creationId xmlns:a16="http://schemas.microsoft.com/office/drawing/2014/main" id="{4F957872-BD6D-43AC-8D02-270427D23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904" y="-1"/>
            <a:ext cx="4980213" cy="278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31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788919"/>
            <a:ext cx="12192000" cy="4069079"/>
            <a:chOff x="0" y="2788919"/>
            <a:chExt cx="12192000" cy="4069079"/>
          </a:xfrm>
        </p:grpSpPr>
        <p:sp>
          <p:nvSpPr>
            <p:cNvPr id="3" name="object 3"/>
            <p:cNvSpPr/>
            <p:nvPr/>
          </p:nvSpPr>
          <p:spPr>
            <a:xfrm>
              <a:off x="0" y="2788919"/>
              <a:ext cx="12192000" cy="4069079"/>
            </a:xfrm>
            <a:custGeom>
              <a:avLst/>
              <a:gdLst/>
              <a:ahLst/>
              <a:cxnLst/>
              <a:rect l="l" t="t" r="r" b="b"/>
              <a:pathLst>
                <a:path w="12192000" h="4069079">
                  <a:moveTo>
                    <a:pt x="12192000" y="0"/>
                  </a:moveTo>
                  <a:lnTo>
                    <a:pt x="0" y="0"/>
                  </a:lnTo>
                  <a:lnTo>
                    <a:pt x="0" y="4069079"/>
                  </a:lnTo>
                  <a:lnTo>
                    <a:pt x="12192000" y="4069079"/>
                  </a:lnTo>
                  <a:lnTo>
                    <a:pt x="12192000" y="0"/>
                  </a:lnTo>
                  <a:close/>
                </a:path>
              </a:pathLst>
            </a:custGeom>
            <a:solidFill>
              <a:srgbClr val="001D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3" cstate="print"/>
            <a:stretch>
              <a:fillRect/>
            </a:stretch>
          </p:blipFill>
          <p:spPr>
            <a:xfrm>
              <a:off x="204215" y="6487667"/>
              <a:ext cx="1127760" cy="239268"/>
            </a:xfrm>
            <a:prstGeom prst="rect">
              <a:avLst/>
            </a:prstGeom>
          </p:spPr>
        </p:pic>
      </p:grpSp>
      <p:sp>
        <p:nvSpPr>
          <p:cNvPr id="5" name="object 5"/>
          <p:cNvSpPr txBox="1"/>
          <p:nvPr/>
        </p:nvSpPr>
        <p:spPr>
          <a:xfrm>
            <a:off x="123545" y="2831052"/>
            <a:ext cx="11920373" cy="3320781"/>
          </a:xfrm>
          <a:prstGeom prst="rect">
            <a:avLst/>
          </a:prstGeom>
        </p:spPr>
        <p:txBody>
          <a:bodyPr vert="horz" wrap="square" lIns="0" tIns="245745" rIns="0" bIns="0" rtlCol="0">
            <a:spAutoFit/>
          </a:bodyPr>
          <a:lstStyle/>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3600" b="0" i="0" u="none" strike="noStrike" kern="1200" cap="none" spc="-20" normalizeH="0" baseline="0" noProof="0" dirty="0">
                <a:ln>
                  <a:noFill/>
                </a:ln>
                <a:solidFill>
                  <a:srgbClr val="FFFFFF"/>
                </a:solidFill>
                <a:effectLst/>
                <a:uLnTx/>
                <a:uFillTx/>
                <a:latin typeface="Arial Black"/>
                <a:ea typeface="+mn-ea"/>
                <a:cs typeface="Arial Black"/>
              </a:rPr>
              <a:t>FRENCHTOWN</a:t>
            </a:r>
          </a:p>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2400" b="0" i="0" u="none" strike="noStrike" kern="1200" cap="none" spc="-20" normalizeH="0" baseline="0" noProof="0" dirty="0">
                <a:ln>
                  <a:noFill/>
                </a:ln>
                <a:solidFill>
                  <a:srgbClr val="FFFFFF"/>
                </a:solidFill>
                <a:effectLst/>
                <a:uLnTx/>
                <a:uFillTx/>
                <a:latin typeface="Arial Black"/>
                <a:ea typeface="+mn-ea"/>
                <a:cs typeface="Arial Black"/>
              </a:rPr>
              <a:t>Improvements for conveying storm water runoff, consisting of ditch regrading and re-establishment to the receiving drainage systems, replacement and resized driveway culverts, sidewalks and asphalt pavement. </a:t>
            </a:r>
          </a:p>
          <a:p>
            <a:pPr marL="483234" marR="0" lvl="0" indent="0" algn="ctr" defTabSz="914400" rtl="0" eaLnBrk="1" fontAlgn="auto" latinLnBrk="0" hangingPunct="1">
              <a:lnSpc>
                <a:spcPct val="100000"/>
              </a:lnSpc>
              <a:spcBef>
                <a:spcPts val="1935"/>
              </a:spcBef>
              <a:spcAft>
                <a:spcPts val="0"/>
              </a:spcAft>
              <a:buClrTx/>
              <a:buSzTx/>
              <a:buFontTx/>
              <a:buNone/>
              <a:tabLst/>
              <a:defRPr/>
            </a:pPr>
            <a:endParaRPr kumimoji="0" lang="en-US" sz="3600" b="0" i="0" u="none" strike="noStrike" kern="1200" cap="none" spc="-20" normalizeH="0" baseline="0" noProof="0" dirty="0">
              <a:ln>
                <a:noFill/>
              </a:ln>
              <a:solidFill>
                <a:srgbClr val="FFFFFF"/>
              </a:solidFill>
              <a:effectLst/>
              <a:uLnTx/>
              <a:uFillTx/>
              <a:latin typeface="Arial Black"/>
              <a:ea typeface="+mn-ea"/>
              <a:cs typeface="Arial Black"/>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A6A6A6"/>
                </a:solidFill>
                <a:effectLst/>
                <a:uLnTx/>
                <a:uFillTx/>
                <a:latin typeface="Arial"/>
                <a:ea typeface="+mn-ea"/>
                <a:cs typeface="Arial"/>
              </a:rPr>
              <a:pPr marL="38100" marR="0" lvl="0" indent="0" algn="l" defTabSz="914400" rtl="0" eaLnBrk="1" fontAlgn="auto" latinLnBrk="0" hangingPunct="1">
                <a:lnSpc>
                  <a:spcPct val="100000"/>
                </a:lnSpc>
                <a:spcBef>
                  <a:spcPts val="0"/>
                </a:spcBef>
                <a:spcAft>
                  <a:spcPts val="0"/>
                </a:spcAft>
                <a:buClrTx/>
                <a:buSzTx/>
                <a:buFontTx/>
                <a:buNone/>
                <a:tabLst/>
                <a:defRPr/>
              </a:pPr>
              <a:t>11</a:t>
            </a:fld>
            <a:endParaRPr kumimoji="0" sz="1100" b="0" i="0" u="none" strike="noStrike" kern="1200" cap="none" spc="0" normalizeH="0" baseline="0" noProof="0" dirty="0">
              <a:ln>
                <a:noFill/>
              </a:ln>
              <a:solidFill>
                <a:srgbClr val="A6A6A6"/>
              </a:solidFill>
              <a:effectLst/>
              <a:uLnTx/>
              <a:uFillTx/>
              <a:latin typeface="Arial"/>
              <a:ea typeface="+mn-ea"/>
              <a:cs typeface="Arial"/>
            </a:endParaRPr>
          </a:p>
        </p:txBody>
      </p:sp>
      <p:pic>
        <p:nvPicPr>
          <p:cNvPr id="1026" name="Picture 2" descr="CDBG Community Development Implementation Strategy meeting – Carroll County  Ohio">
            <a:extLst>
              <a:ext uri="{FF2B5EF4-FFF2-40B4-BE49-F238E27FC236}">
                <a16:creationId xmlns:a16="http://schemas.microsoft.com/office/drawing/2014/main" id="{4F957872-BD6D-43AC-8D02-270427D23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904" y="-1"/>
            <a:ext cx="4980213" cy="278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9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788919"/>
            <a:ext cx="12192000" cy="4069079"/>
            <a:chOff x="0" y="2788919"/>
            <a:chExt cx="12192000" cy="4069079"/>
          </a:xfrm>
        </p:grpSpPr>
        <p:sp>
          <p:nvSpPr>
            <p:cNvPr id="3" name="object 3"/>
            <p:cNvSpPr/>
            <p:nvPr/>
          </p:nvSpPr>
          <p:spPr>
            <a:xfrm>
              <a:off x="0" y="2788919"/>
              <a:ext cx="12192000" cy="4069079"/>
            </a:xfrm>
            <a:custGeom>
              <a:avLst/>
              <a:gdLst/>
              <a:ahLst/>
              <a:cxnLst/>
              <a:rect l="l" t="t" r="r" b="b"/>
              <a:pathLst>
                <a:path w="12192000" h="4069079">
                  <a:moveTo>
                    <a:pt x="12192000" y="0"/>
                  </a:moveTo>
                  <a:lnTo>
                    <a:pt x="0" y="0"/>
                  </a:lnTo>
                  <a:lnTo>
                    <a:pt x="0" y="4069079"/>
                  </a:lnTo>
                  <a:lnTo>
                    <a:pt x="12192000" y="4069079"/>
                  </a:lnTo>
                  <a:lnTo>
                    <a:pt x="12192000" y="0"/>
                  </a:lnTo>
                  <a:close/>
                </a:path>
              </a:pathLst>
            </a:custGeom>
            <a:solidFill>
              <a:srgbClr val="001D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3" cstate="print"/>
            <a:stretch>
              <a:fillRect/>
            </a:stretch>
          </p:blipFill>
          <p:spPr>
            <a:xfrm>
              <a:off x="204215" y="6487667"/>
              <a:ext cx="1127760" cy="239268"/>
            </a:xfrm>
            <a:prstGeom prst="rect">
              <a:avLst/>
            </a:prstGeom>
          </p:spPr>
        </p:pic>
      </p:grpSp>
      <p:sp>
        <p:nvSpPr>
          <p:cNvPr id="5" name="object 5"/>
          <p:cNvSpPr txBox="1"/>
          <p:nvPr/>
        </p:nvSpPr>
        <p:spPr>
          <a:xfrm>
            <a:off x="123545" y="2831052"/>
            <a:ext cx="11920373" cy="3690113"/>
          </a:xfrm>
          <a:prstGeom prst="rect">
            <a:avLst/>
          </a:prstGeom>
        </p:spPr>
        <p:txBody>
          <a:bodyPr vert="horz" wrap="square" lIns="0" tIns="245745" rIns="0" bIns="0" rtlCol="0">
            <a:spAutoFit/>
          </a:bodyPr>
          <a:lstStyle/>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3600" b="0" i="0" u="none" strike="noStrike" kern="1200" cap="none" spc="-20" normalizeH="0" baseline="0" noProof="0" dirty="0">
                <a:ln>
                  <a:noFill/>
                </a:ln>
                <a:solidFill>
                  <a:srgbClr val="FFFFFF"/>
                </a:solidFill>
                <a:effectLst/>
                <a:uLnTx/>
                <a:uFillTx/>
                <a:latin typeface="Arial Black"/>
                <a:ea typeface="+mn-ea"/>
                <a:cs typeface="Arial Black"/>
              </a:rPr>
              <a:t>MELROSE PARK</a:t>
            </a:r>
          </a:p>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2400" b="0" i="0" u="none" strike="noStrike" kern="1200" cap="none" spc="-20" normalizeH="0" baseline="0" noProof="0" dirty="0">
                <a:ln>
                  <a:noFill/>
                </a:ln>
                <a:solidFill>
                  <a:srgbClr val="FFFFFF"/>
                </a:solidFill>
                <a:effectLst/>
                <a:uLnTx/>
                <a:uFillTx/>
                <a:latin typeface="Arial Black"/>
                <a:ea typeface="+mn-ea"/>
                <a:cs typeface="Arial Black"/>
              </a:rPr>
              <a:t>Improvements for conveying storm water runoff including ditch regrading and re-establishment to receiving points of the Harris County Flood Control District drainage systems, replacement and resized driveway culverts, and asphalt pavement overlay or replacement.</a:t>
            </a:r>
          </a:p>
          <a:p>
            <a:pPr marL="483234" marR="0" lvl="0" indent="0" algn="ctr" defTabSz="914400" rtl="0" eaLnBrk="1" fontAlgn="auto" latinLnBrk="0" hangingPunct="1">
              <a:lnSpc>
                <a:spcPct val="100000"/>
              </a:lnSpc>
              <a:spcBef>
                <a:spcPts val="1935"/>
              </a:spcBef>
              <a:spcAft>
                <a:spcPts val="0"/>
              </a:spcAft>
              <a:buClrTx/>
              <a:buSzTx/>
              <a:buFontTx/>
              <a:buNone/>
              <a:tabLst/>
              <a:defRPr/>
            </a:pPr>
            <a:endParaRPr kumimoji="0" lang="en-US" sz="3600" b="0" i="0" u="none" strike="noStrike" kern="1200" cap="none" spc="-20" normalizeH="0" baseline="0" noProof="0" dirty="0">
              <a:ln>
                <a:noFill/>
              </a:ln>
              <a:solidFill>
                <a:srgbClr val="FFFFFF"/>
              </a:solidFill>
              <a:effectLst/>
              <a:uLnTx/>
              <a:uFillTx/>
              <a:latin typeface="Arial Black"/>
              <a:ea typeface="+mn-ea"/>
              <a:cs typeface="Arial Black"/>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A6A6A6"/>
                </a:solidFill>
                <a:effectLst/>
                <a:uLnTx/>
                <a:uFillTx/>
                <a:latin typeface="Arial"/>
                <a:ea typeface="+mn-ea"/>
                <a:cs typeface="Arial"/>
              </a:rPr>
              <a:pPr marL="38100" marR="0" lvl="0" indent="0" algn="l" defTabSz="914400" rtl="0" eaLnBrk="1" fontAlgn="auto" latinLnBrk="0" hangingPunct="1">
                <a:lnSpc>
                  <a:spcPct val="100000"/>
                </a:lnSpc>
                <a:spcBef>
                  <a:spcPts val="0"/>
                </a:spcBef>
                <a:spcAft>
                  <a:spcPts val="0"/>
                </a:spcAft>
                <a:buClrTx/>
                <a:buSzTx/>
                <a:buFontTx/>
                <a:buNone/>
                <a:tabLst/>
                <a:defRPr/>
              </a:pPr>
              <a:t>12</a:t>
            </a:fld>
            <a:endParaRPr kumimoji="0" sz="1100" b="0" i="0" u="none" strike="noStrike" kern="1200" cap="none" spc="0" normalizeH="0" baseline="0" noProof="0" dirty="0">
              <a:ln>
                <a:noFill/>
              </a:ln>
              <a:solidFill>
                <a:srgbClr val="A6A6A6"/>
              </a:solidFill>
              <a:effectLst/>
              <a:uLnTx/>
              <a:uFillTx/>
              <a:latin typeface="Arial"/>
              <a:ea typeface="+mn-ea"/>
              <a:cs typeface="Arial"/>
            </a:endParaRPr>
          </a:p>
        </p:txBody>
      </p:sp>
      <p:pic>
        <p:nvPicPr>
          <p:cNvPr id="1026" name="Picture 2" descr="CDBG Community Development Implementation Strategy meeting – Carroll County  Ohio">
            <a:extLst>
              <a:ext uri="{FF2B5EF4-FFF2-40B4-BE49-F238E27FC236}">
                <a16:creationId xmlns:a16="http://schemas.microsoft.com/office/drawing/2014/main" id="{4F957872-BD6D-43AC-8D02-270427D23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904" y="-1"/>
            <a:ext cx="4980213" cy="2788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788919"/>
            <a:ext cx="12192000" cy="4069079"/>
            <a:chOff x="0" y="2788919"/>
            <a:chExt cx="12192000" cy="4069079"/>
          </a:xfrm>
        </p:grpSpPr>
        <p:sp>
          <p:nvSpPr>
            <p:cNvPr id="3" name="object 3"/>
            <p:cNvSpPr/>
            <p:nvPr/>
          </p:nvSpPr>
          <p:spPr>
            <a:xfrm>
              <a:off x="0" y="2788919"/>
              <a:ext cx="12192000" cy="4069079"/>
            </a:xfrm>
            <a:custGeom>
              <a:avLst/>
              <a:gdLst/>
              <a:ahLst/>
              <a:cxnLst/>
              <a:rect l="l" t="t" r="r" b="b"/>
              <a:pathLst>
                <a:path w="12192000" h="4069079">
                  <a:moveTo>
                    <a:pt x="12192000" y="0"/>
                  </a:moveTo>
                  <a:lnTo>
                    <a:pt x="0" y="0"/>
                  </a:lnTo>
                  <a:lnTo>
                    <a:pt x="0" y="4069079"/>
                  </a:lnTo>
                  <a:lnTo>
                    <a:pt x="12192000" y="4069079"/>
                  </a:lnTo>
                  <a:lnTo>
                    <a:pt x="12192000" y="0"/>
                  </a:lnTo>
                  <a:close/>
                </a:path>
              </a:pathLst>
            </a:custGeom>
            <a:solidFill>
              <a:srgbClr val="001D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3" cstate="print"/>
            <a:stretch>
              <a:fillRect/>
            </a:stretch>
          </p:blipFill>
          <p:spPr>
            <a:xfrm>
              <a:off x="204215" y="6487667"/>
              <a:ext cx="1127760" cy="239268"/>
            </a:xfrm>
            <a:prstGeom prst="rect">
              <a:avLst/>
            </a:prstGeom>
          </p:spPr>
        </p:pic>
      </p:grpSp>
      <p:sp>
        <p:nvSpPr>
          <p:cNvPr id="5" name="object 5"/>
          <p:cNvSpPr txBox="1"/>
          <p:nvPr/>
        </p:nvSpPr>
        <p:spPr>
          <a:xfrm>
            <a:off x="123545" y="2831052"/>
            <a:ext cx="11920373" cy="3195105"/>
          </a:xfrm>
          <a:prstGeom prst="rect">
            <a:avLst/>
          </a:prstGeom>
        </p:spPr>
        <p:txBody>
          <a:bodyPr vert="horz" wrap="square" lIns="0" tIns="245745" rIns="0" bIns="0" rtlCol="0">
            <a:spAutoFit/>
          </a:bodyPr>
          <a:lstStyle/>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3600" b="0" i="0" u="none" strike="noStrike" kern="1200" cap="none" spc="-20" normalizeH="0" baseline="0" noProof="0" dirty="0">
                <a:ln>
                  <a:noFill/>
                </a:ln>
                <a:solidFill>
                  <a:srgbClr val="FFFFFF"/>
                </a:solidFill>
                <a:effectLst/>
                <a:uLnTx/>
                <a:uFillTx/>
                <a:latin typeface="Arial Black"/>
                <a:ea typeface="+mn-ea"/>
                <a:cs typeface="Arial Black"/>
              </a:rPr>
              <a:t>Turkey Gully</a:t>
            </a:r>
          </a:p>
          <a:p>
            <a:pPr marL="483234" marR="0" lvl="0" indent="0" algn="ctr" defTabSz="914400" rtl="0" eaLnBrk="1" fontAlgn="auto" latinLnBrk="0" hangingPunct="1">
              <a:lnSpc>
                <a:spcPct val="100000"/>
              </a:lnSpc>
              <a:spcBef>
                <a:spcPts val="1935"/>
              </a:spcBef>
              <a:spcAft>
                <a:spcPts val="0"/>
              </a:spcAft>
              <a:buClrTx/>
              <a:buSzTx/>
              <a:buFontTx/>
              <a:buNone/>
              <a:tabLst/>
              <a:defRPr/>
            </a:pPr>
            <a:endParaRPr kumimoji="0" lang="en-US" sz="2400" b="0" i="0" u="none" strike="noStrike" kern="1200" cap="none" spc="-20" normalizeH="0" baseline="0" noProof="0" dirty="0">
              <a:ln>
                <a:noFill/>
              </a:ln>
              <a:solidFill>
                <a:srgbClr val="FFFFFF"/>
              </a:solidFill>
              <a:effectLst/>
              <a:uLnTx/>
              <a:uFillTx/>
              <a:latin typeface="Arial Black"/>
              <a:ea typeface="+mn-ea"/>
              <a:cs typeface="Arial Black"/>
            </a:endParaRPr>
          </a:p>
          <a:p>
            <a:pPr marL="483234" marR="0" lvl="0" indent="0" algn="ctr" defTabSz="914400" rtl="0" eaLnBrk="1" fontAlgn="auto" latinLnBrk="0" hangingPunct="1">
              <a:lnSpc>
                <a:spcPct val="100000"/>
              </a:lnSpc>
              <a:spcBef>
                <a:spcPts val="1935"/>
              </a:spcBef>
              <a:spcAft>
                <a:spcPts val="0"/>
              </a:spcAft>
              <a:buClrTx/>
              <a:buSzTx/>
              <a:buFontTx/>
              <a:buNone/>
              <a:tabLst/>
              <a:defRPr/>
            </a:pPr>
            <a:r>
              <a:rPr kumimoji="0" lang="en-US" sz="2400" b="0" i="0" u="none" strike="noStrike" kern="1200" cap="none" spc="-20" normalizeH="0" baseline="0" noProof="0" dirty="0">
                <a:ln>
                  <a:noFill/>
                </a:ln>
                <a:solidFill>
                  <a:srgbClr val="FFFFFF"/>
                </a:solidFill>
                <a:effectLst/>
                <a:uLnTx/>
                <a:uFillTx/>
                <a:latin typeface="Arial Black"/>
                <a:ea typeface="+mn-ea"/>
                <a:cs typeface="Arial Black"/>
              </a:rPr>
              <a:t>Drainage improvement in Shady Acres Neighborhood to create drainage diversion from Turkey Gully to White Oak Bayou.</a:t>
            </a:r>
          </a:p>
          <a:p>
            <a:pPr marL="483234" marR="0" lvl="0" indent="0" algn="ctr" defTabSz="914400" rtl="0" eaLnBrk="1" fontAlgn="auto" latinLnBrk="0" hangingPunct="1">
              <a:lnSpc>
                <a:spcPct val="100000"/>
              </a:lnSpc>
              <a:spcBef>
                <a:spcPts val="1935"/>
              </a:spcBef>
              <a:spcAft>
                <a:spcPts val="0"/>
              </a:spcAft>
              <a:buClrTx/>
              <a:buSzTx/>
              <a:buFontTx/>
              <a:buNone/>
              <a:tabLst/>
              <a:defRPr/>
            </a:pPr>
            <a:endParaRPr kumimoji="0" lang="en-US" sz="3600" b="0" i="0" u="none" strike="noStrike" kern="1200" cap="none" spc="-20" normalizeH="0" baseline="0" noProof="0" dirty="0">
              <a:ln>
                <a:noFill/>
              </a:ln>
              <a:solidFill>
                <a:srgbClr val="FFFFFF"/>
              </a:solidFill>
              <a:effectLst/>
              <a:uLnTx/>
              <a:uFillTx/>
              <a:latin typeface="Arial Black"/>
              <a:ea typeface="+mn-ea"/>
              <a:cs typeface="Arial Black"/>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A6A6A6"/>
                </a:solidFill>
                <a:effectLst/>
                <a:uLnTx/>
                <a:uFillTx/>
                <a:latin typeface="Arial"/>
                <a:ea typeface="+mn-ea"/>
                <a:cs typeface="Arial"/>
              </a:rPr>
              <a:pPr marL="38100" marR="0" lvl="0" indent="0" algn="l" defTabSz="914400" rtl="0" eaLnBrk="1" fontAlgn="auto" latinLnBrk="0" hangingPunct="1">
                <a:lnSpc>
                  <a:spcPct val="100000"/>
                </a:lnSpc>
                <a:spcBef>
                  <a:spcPts val="0"/>
                </a:spcBef>
                <a:spcAft>
                  <a:spcPts val="0"/>
                </a:spcAft>
                <a:buClrTx/>
                <a:buSzTx/>
                <a:buFontTx/>
                <a:buNone/>
                <a:tabLst/>
                <a:defRPr/>
              </a:pPr>
              <a:t>13</a:t>
            </a:fld>
            <a:endParaRPr kumimoji="0" sz="1100" b="0" i="0" u="none" strike="noStrike" kern="1200" cap="none" spc="0" normalizeH="0" baseline="0" noProof="0" dirty="0">
              <a:ln>
                <a:noFill/>
              </a:ln>
              <a:solidFill>
                <a:srgbClr val="A6A6A6"/>
              </a:solidFill>
              <a:effectLst/>
              <a:uLnTx/>
              <a:uFillTx/>
              <a:latin typeface="Arial"/>
              <a:ea typeface="+mn-ea"/>
              <a:cs typeface="Arial"/>
            </a:endParaRPr>
          </a:p>
        </p:txBody>
      </p:sp>
      <p:pic>
        <p:nvPicPr>
          <p:cNvPr id="1026" name="Picture 2" descr="CDBG Community Development Implementation Strategy meeting – Carroll County  Ohio">
            <a:extLst>
              <a:ext uri="{FF2B5EF4-FFF2-40B4-BE49-F238E27FC236}">
                <a16:creationId xmlns:a16="http://schemas.microsoft.com/office/drawing/2014/main" id="{4F957872-BD6D-43AC-8D02-270427D23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904" y="-1"/>
            <a:ext cx="4980213" cy="278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5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6693877" y="685800"/>
            <a:ext cx="5498123" cy="1600200"/>
          </a:xfrm>
        </p:spPr>
        <p:txBody>
          <a:bodyPr/>
          <a:lstStyle/>
          <a:p>
            <a:r>
              <a:rPr lang="en-US" sz="3200"/>
              <a:t>EngageHouston.org</a:t>
            </a:r>
          </a:p>
        </p:txBody>
      </p:sp>
      <p:sp>
        <p:nvSpPr>
          <p:cNvPr id="6" name="Text Placeholder 5"/>
          <p:cNvSpPr>
            <a:spLocks noGrp="1"/>
          </p:cNvSpPr>
          <p:nvPr>
            <p:ph type="body" sz="quarter" idx="15"/>
          </p:nvPr>
        </p:nvSpPr>
        <p:spPr/>
        <p:txBody>
          <a:bodyPr/>
          <a:lstStyle/>
          <a:p>
            <a:pPr lvl="0"/>
            <a:r>
              <a:rPr lang="en-US" sz="3000"/>
              <a:t>Engage with us! </a:t>
            </a:r>
          </a:p>
          <a:p>
            <a:pPr lvl="1"/>
            <a:r>
              <a:rPr lang="en-US" sz="3000"/>
              <a:t>Check your project status</a:t>
            </a:r>
          </a:p>
          <a:p>
            <a:pPr lvl="1"/>
            <a:r>
              <a:rPr lang="en-US" sz="3000"/>
              <a:t>Ask questions</a:t>
            </a:r>
          </a:p>
          <a:p>
            <a:pPr lvl="1"/>
            <a:r>
              <a:rPr lang="en-US" sz="3000"/>
              <a:t>Post comments</a:t>
            </a:r>
          </a:p>
        </p:txBody>
      </p:sp>
      <p:pic>
        <p:nvPicPr>
          <p:cNvPr id="12" name="Picture 11" descr="Graphical user interface&#10;&#10;Description automatically generated">
            <a:extLst>
              <a:ext uri="{FF2B5EF4-FFF2-40B4-BE49-F238E27FC236}">
                <a16:creationId xmlns:a16="http://schemas.microsoft.com/office/drawing/2014/main" id="{953156EE-D13A-4358-B793-3E55F44D0B76}"/>
              </a:ext>
            </a:extLst>
          </p:cNvPr>
          <p:cNvPicPr>
            <a:picLocks noChangeAspect="1"/>
          </p:cNvPicPr>
          <p:nvPr/>
        </p:nvPicPr>
        <p:blipFill rotWithShape="1">
          <a:blip r:embed="rId3"/>
          <a:srcRect l="6147" t="7333" r="6147" b="12666"/>
          <a:stretch/>
        </p:blipFill>
        <p:spPr>
          <a:xfrm>
            <a:off x="-72683" y="0"/>
            <a:ext cx="6766560" cy="6172200"/>
          </a:xfrm>
          <a:prstGeom prst="rect">
            <a:avLst/>
          </a:prstGeom>
        </p:spPr>
      </p:pic>
    </p:spTree>
    <p:extLst>
      <p:ext uri="{BB962C8B-B14F-4D97-AF65-F5344CB8AC3E}">
        <p14:creationId xmlns:p14="http://schemas.microsoft.com/office/powerpoint/2010/main" val="380157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204A-2D55-4428-880C-DAA28D21E83F}"/>
              </a:ext>
            </a:extLst>
          </p:cNvPr>
          <p:cNvSpPr>
            <a:spLocks noGrp="1"/>
          </p:cNvSpPr>
          <p:nvPr>
            <p:ph type="title"/>
          </p:nvPr>
        </p:nvSpPr>
        <p:spPr>
          <a:xfrm>
            <a:off x="585687" y="370752"/>
            <a:ext cx="11020625" cy="625710"/>
          </a:xfrm>
        </p:spPr>
        <p:txBody>
          <a:bodyPr/>
          <a:lstStyle/>
          <a:p>
            <a:r>
              <a:rPr lang="en-US"/>
              <a:t>Project Page</a:t>
            </a:r>
          </a:p>
        </p:txBody>
      </p:sp>
      <p:pic>
        <p:nvPicPr>
          <p:cNvPr id="5" name="Picture 4" descr="Graphical user interface, website&#10;&#10;Description automatically generated">
            <a:extLst>
              <a:ext uri="{FF2B5EF4-FFF2-40B4-BE49-F238E27FC236}">
                <a16:creationId xmlns:a16="http://schemas.microsoft.com/office/drawing/2014/main" id="{10D91B6C-F934-4D78-A1C1-A38B155E92EF}"/>
              </a:ext>
            </a:extLst>
          </p:cNvPr>
          <p:cNvPicPr>
            <a:picLocks noChangeAspect="1"/>
          </p:cNvPicPr>
          <p:nvPr/>
        </p:nvPicPr>
        <p:blipFill rotWithShape="1">
          <a:blip r:embed="rId3"/>
          <a:srcRect t="19998" b="19998"/>
          <a:stretch/>
        </p:blipFill>
        <p:spPr>
          <a:xfrm>
            <a:off x="1338385" y="1148862"/>
            <a:ext cx="9515230" cy="5709138"/>
          </a:xfrm>
          <a:prstGeom prst="rect">
            <a:avLst/>
          </a:prstGeom>
        </p:spPr>
      </p:pic>
      <p:pic>
        <p:nvPicPr>
          <p:cNvPr id="4" name="Picture 3">
            <a:extLst>
              <a:ext uri="{FF2B5EF4-FFF2-40B4-BE49-F238E27FC236}">
                <a16:creationId xmlns:a16="http://schemas.microsoft.com/office/drawing/2014/main" id="{4ACF43C6-167C-E8EB-73A5-0D8721F91DC1}"/>
              </a:ext>
            </a:extLst>
          </p:cNvPr>
          <p:cNvPicPr>
            <a:picLocks noChangeAspect="1"/>
          </p:cNvPicPr>
          <p:nvPr/>
        </p:nvPicPr>
        <p:blipFill rotWithShape="1">
          <a:blip r:embed="rId4"/>
          <a:srcRect t="10056" r="68314" b="3382"/>
          <a:stretch/>
        </p:blipFill>
        <p:spPr>
          <a:xfrm>
            <a:off x="2804845" y="1314218"/>
            <a:ext cx="6585735" cy="3668748"/>
          </a:xfrm>
          <a:prstGeom prst="rect">
            <a:avLst/>
          </a:prstGeom>
        </p:spPr>
      </p:pic>
    </p:spTree>
    <p:extLst>
      <p:ext uri="{BB962C8B-B14F-4D97-AF65-F5344CB8AC3E}">
        <p14:creationId xmlns:p14="http://schemas.microsoft.com/office/powerpoint/2010/main" val="24247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2B968-FE0D-46E6-8433-63DEE6C19574}"/>
              </a:ext>
            </a:extLst>
          </p:cNvPr>
          <p:cNvSpPr>
            <a:spLocks noGrp="1"/>
          </p:cNvSpPr>
          <p:nvPr>
            <p:ph type="title"/>
          </p:nvPr>
        </p:nvSpPr>
        <p:spPr>
          <a:xfrm>
            <a:off x="707011" y="365760"/>
            <a:ext cx="10765410" cy="1207269"/>
          </a:xfrm>
        </p:spPr>
        <p:txBody>
          <a:bodyPr vert="horz" lIns="91440" tIns="45720" rIns="91440" bIns="45720" rtlCol="0" anchor="b">
            <a:normAutofit/>
          </a:bodyPr>
          <a:lstStyle/>
          <a:p>
            <a:pPr algn="ctr" rtl="0">
              <a:lnSpc>
                <a:spcPct val="90000"/>
              </a:lnSpc>
              <a:spcBef>
                <a:spcPct val="0"/>
              </a:spcBef>
            </a:pPr>
            <a:r>
              <a:rPr lang="en-US" sz="5600" kern="1200">
                <a:solidFill>
                  <a:srgbClr val="FFFFFF"/>
                </a:solidFill>
                <a:latin typeface="+mj-lt"/>
                <a:ea typeface="+mj-ea"/>
                <a:cs typeface="+mj-cs"/>
              </a:rPr>
              <a:t>CDBG-MIT ADVISORY COMMITTEE</a:t>
            </a:r>
          </a:p>
        </p:txBody>
      </p:sp>
      <p:pic>
        <p:nvPicPr>
          <p:cNvPr id="5" name="Picture 4">
            <a:extLst>
              <a:ext uri="{FF2B5EF4-FFF2-40B4-BE49-F238E27FC236}">
                <a16:creationId xmlns:a16="http://schemas.microsoft.com/office/drawing/2014/main" id="{6510A3CE-44F8-4E27-A103-73AE74D257EA}"/>
              </a:ext>
            </a:extLst>
          </p:cNvPr>
          <p:cNvPicPr>
            <a:picLocks noChangeAspect="1"/>
          </p:cNvPicPr>
          <p:nvPr/>
        </p:nvPicPr>
        <p:blipFill>
          <a:blip r:embed="rId3"/>
          <a:stretch>
            <a:fillRect/>
          </a:stretch>
        </p:blipFill>
        <p:spPr>
          <a:xfrm>
            <a:off x="1099690" y="2943847"/>
            <a:ext cx="10002988" cy="3275978"/>
          </a:xfrm>
          <a:prstGeom prst="rect">
            <a:avLst/>
          </a:prstGeom>
        </p:spPr>
      </p:pic>
    </p:spTree>
    <p:extLst>
      <p:ext uri="{BB962C8B-B14F-4D97-AF65-F5344CB8AC3E}">
        <p14:creationId xmlns:p14="http://schemas.microsoft.com/office/powerpoint/2010/main" val="315168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67843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04215" y="6487667"/>
            <a:ext cx="1127760" cy="239268"/>
          </a:xfrm>
          <a:prstGeom prst="rect">
            <a:avLst/>
          </a:prstGeom>
        </p:spPr>
      </p:pic>
      <p:sp>
        <p:nvSpPr>
          <p:cNvPr id="3" name="object 3"/>
          <p:cNvSpPr txBox="1">
            <a:spLocks noGrp="1"/>
          </p:cNvSpPr>
          <p:nvPr>
            <p:ph type="title"/>
          </p:nvPr>
        </p:nvSpPr>
        <p:spPr>
          <a:xfrm>
            <a:off x="910844" y="986789"/>
            <a:ext cx="8932952" cy="690574"/>
          </a:xfrm>
          <a:prstGeom prst="rect">
            <a:avLst/>
          </a:prstGeom>
        </p:spPr>
        <p:txBody>
          <a:bodyPr vert="horz" wrap="square" lIns="0" tIns="13335" rIns="0" bIns="0" rtlCol="0">
            <a:spAutoFit/>
          </a:bodyPr>
          <a:lstStyle/>
          <a:p>
            <a:pPr marL="12700">
              <a:lnSpc>
                <a:spcPct val="100000"/>
              </a:lnSpc>
              <a:spcBef>
                <a:spcPts val="105"/>
              </a:spcBef>
            </a:pPr>
            <a:r>
              <a:rPr sz="4400" spc="-5" dirty="0"/>
              <a:t>QUESTIONS</a:t>
            </a:r>
            <a:r>
              <a:rPr sz="4400" spc="-75" dirty="0"/>
              <a:t> </a:t>
            </a:r>
            <a:r>
              <a:rPr sz="4400" dirty="0"/>
              <a:t>&amp;</a:t>
            </a:r>
            <a:r>
              <a:rPr sz="4400" spc="-30" dirty="0"/>
              <a:t> </a:t>
            </a:r>
            <a:r>
              <a:rPr lang="en-US" sz="4400" spc="-30" dirty="0"/>
              <a:t>ANSWERS</a:t>
            </a:r>
            <a:endParaRPr sz="4400" dirty="0"/>
          </a:p>
        </p:txBody>
      </p:sp>
      <p:sp>
        <p:nvSpPr>
          <p:cNvPr id="5" name="object 5"/>
          <p:cNvSpPr/>
          <p:nvPr/>
        </p:nvSpPr>
        <p:spPr>
          <a:xfrm>
            <a:off x="959358" y="1744495"/>
            <a:ext cx="8203303" cy="45719"/>
          </a:xfrm>
          <a:custGeom>
            <a:avLst/>
            <a:gdLst/>
            <a:ahLst/>
            <a:cxnLst/>
            <a:rect l="l" t="t" r="r" b="b"/>
            <a:pathLst>
              <a:path w="5017135">
                <a:moveTo>
                  <a:pt x="0" y="0"/>
                </a:moveTo>
                <a:lnTo>
                  <a:pt x="5016881" y="0"/>
                </a:lnTo>
              </a:path>
            </a:pathLst>
          </a:custGeom>
          <a:ln w="50800">
            <a:solidFill>
              <a:srgbClr val="F68D2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971550" y="4943093"/>
            <a:ext cx="8385514" cy="45719"/>
          </a:xfrm>
          <a:custGeom>
            <a:avLst/>
            <a:gdLst/>
            <a:ahLst/>
            <a:cxnLst/>
            <a:rect l="l" t="t" r="r" b="b"/>
            <a:pathLst>
              <a:path w="5017135">
                <a:moveTo>
                  <a:pt x="0" y="0"/>
                </a:moveTo>
                <a:lnTo>
                  <a:pt x="5016881" y="0"/>
                </a:lnTo>
              </a:path>
            </a:pathLst>
          </a:custGeom>
          <a:ln w="50800">
            <a:solidFill>
              <a:srgbClr val="F68D2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A6A6A6"/>
                </a:solidFill>
                <a:effectLst/>
                <a:uLnTx/>
                <a:uFillTx/>
                <a:latin typeface="Arial"/>
                <a:ea typeface="+mn-ea"/>
                <a:cs typeface="Arial"/>
              </a:rPr>
              <a:pPr marL="38100" marR="0" lvl="0" indent="0" algn="l" defTabSz="914400" rtl="0" eaLnBrk="1" fontAlgn="auto" latinLnBrk="0" hangingPunct="1">
                <a:lnSpc>
                  <a:spcPct val="100000"/>
                </a:lnSpc>
                <a:spcBef>
                  <a:spcPts val="0"/>
                </a:spcBef>
                <a:spcAft>
                  <a:spcPts val="0"/>
                </a:spcAft>
                <a:buClrTx/>
                <a:buSzTx/>
                <a:buFontTx/>
                <a:buNone/>
                <a:tabLst/>
                <a:defRPr/>
              </a:pPr>
              <a:t>18</a:t>
            </a:fld>
            <a:endParaRPr kumimoji="0" sz="1100" b="0" i="0" u="none" strike="noStrike" kern="1200" cap="none" spc="0" normalizeH="0" baseline="0" noProof="0" dirty="0">
              <a:ln>
                <a:noFill/>
              </a:ln>
              <a:solidFill>
                <a:srgbClr val="A6A6A6"/>
              </a:solidFill>
              <a:effectLst/>
              <a:uLnTx/>
              <a:uFillTx/>
              <a:latin typeface="Arial"/>
              <a:ea typeface="+mn-ea"/>
              <a:cs typeface="Arial"/>
            </a:endParaRPr>
          </a:p>
        </p:txBody>
      </p:sp>
      <p:sp>
        <p:nvSpPr>
          <p:cNvPr id="10" name="object 4">
            <a:extLst>
              <a:ext uri="{FF2B5EF4-FFF2-40B4-BE49-F238E27FC236}">
                <a16:creationId xmlns:a16="http://schemas.microsoft.com/office/drawing/2014/main" id="{3FC25DBA-DEAA-4FDE-B1FE-F72B8778F286}"/>
              </a:ext>
            </a:extLst>
          </p:cNvPr>
          <p:cNvSpPr txBox="1"/>
          <p:nvPr/>
        </p:nvSpPr>
        <p:spPr>
          <a:xfrm>
            <a:off x="894987" y="1916160"/>
            <a:ext cx="9275445" cy="4397999"/>
          </a:xfrm>
          <a:prstGeom prst="rect">
            <a:avLst/>
          </a:prstGeom>
        </p:spPr>
        <p:txBody>
          <a:bodyPr vert="horz" wrap="square" lIns="0" tIns="12065" rIns="0" bIns="0" rtlCol="0">
            <a:spAutoFit/>
          </a:bodyPr>
          <a:lstStyle/>
          <a:p>
            <a:pPr marL="584200" indent="-572135">
              <a:spcBef>
                <a:spcPts val="95"/>
              </a:spcBef>
              <a:buFont typeface="Wingdings"/>
              <a:buChar char=""/>
              <a:tabLst>
                <a:tab pos="583565" algn="l"/>
                <a:tab pos="584835" algn="l"/>
              </a:tabLst>
            </a:pPr>
            <a:r>
              <a:rPr sz="2800" spc="-5" dirty="0">
                <a:solidFill>
                  <a:srgbClr val="FFFFFF"/>
                </a:solidFill>
                <a:latin typeface="Arial"/>
                <a:cs typeface="Arial"/>
              </a:rPr>
              <a:t>Sel</a:t>
            </a:r>
            <a:r>
              <a:rPr sz="2800" dirty="0">
                <a:solidFill>
                  <a:srgbClr val="FFFFFF"/>
                </a:solidFill>
                <a:latin typeface="Arial"/>
                <a:cs typeface="Arial"/>
              </a:rPr>
              <a:t>e</a:t>
            </a:r>
            <a:r>
              <a:rPr sz="2800" spc="-5" dirty="0">
                <a:solidFill>
                  <a:srgbClr val="FFFFFF"/>
                </a:solidFill>
                <a:latin typeface="Arial"/>
                <a:cs typeface="Arial"/>
              </a:rPr>
              <a:t>ct</a:t>
            </a:r>
            <a:r>
              <a:rPr sz="2800" spc="-25" dirty="0">
                <a:solidFill>
                  <a:srgbClr val="FFFFFF"/>
                </a:solidFill>
                <a:latin typeface="Arial"/>
                <a:cs typeface="Arial"/>
              </a:rPr>
              <a:t> </a:t>
            </a:r>
            <a:r>
              <a:rPr lang="en-US" sz="2800" b="1" spc="-10" dirty="0">
                <a:solidFill>
                  <a:srgbClr val="D26809"/>
                </a:solidFill>
                <a:latin typeface="Arial"/>
                <a:cs typeface="Arial"/>
              </a:rPr>
              <a:t>Raise Hand </a:t>
            </a:r>
            <a:r>
              <a:rPr sz="2800" dirty="0">
                <a:solidFill>
                  <a:srgbClr val="FFFFFF"/>
                </a:solidFill>
                <a:latin typeface="Arial"/>
                <a:cs typeface="Arial"/>
              </a:rPr>
              <a:t>o</a:t>
            </a:r>
            <a:r>
              <a:rPr sz="2800" spc="-5" dirty="0">
                <a:solidFill>
                  <a:srgbClr val="FFFFFF"/>
                </a:solidFill>
                <a:latin typeface="Arial"/>
                <a:cs typeface="Arial"/>
              </a:rPr>
              <a:t>n</a:t>
            </a:r>
            <a:r>
              <a:rPr sz="2800" spc="5" dirty="0">
                <a:solidFill>
                  <a:srgbClr val="FFFFFF"/>
                </a:solidFill>
                <a:latin typeface="Arial"/>
                <a:cs typeface="Arial"/>
              </a:rPr>
              <a:t> </a:t>
            </a:r>
            <a:r>
              <a:rPr sz="2800" spc="-5" dirty="0">
                <a:solidFill>
                  <a:srgbClr val="FFFFFF"/>
                </a:solidFill>
                <a:latin typeface="Arial"/>
                <a:cs typeface="Arial"/>
              </a:rPr>
              <a:t>the</a:t>
            </a:r>
            <a:r>
              <a:rPr sz="2800" spc="-25" dirty="0">
                <a:solidFill>
                  <a:srgbClr val="FFFFFF"/>
                </a:solidFill>
                <a:latin typeface="Arial"/>
                <a:cs typeface="Arial"/>
              </a:rPr>
              <a:t> </a:t>
            </a:r>
            <a:r>
              <a:rPr lang="en-US" sz="2800" spc="-25" dirty="0">
                <a:solidFill>
                  <a:srgbClr val="FFFFFF"/>
                </a:solidFill>
                <a:latin typeface="Arial"/>
                <a:cs typeface="Arial"/>
              </a:rPr>
              <a:t>top </a:t>
            </a:r>
            <a:r>
              <a:rPr sz="2800" spc="-5" dirty="0">
                <a:solidFill>
                  <a:srgbClr val="FFFFFF"/>
                </a:solidFill>
                <a:latin typeface="Arial"/>
                <a:cs typeface="Arial"/>
              </a:rPr>
              <a:t>ri</a:t>
            </a:r>
            <a:r>
              <a:rPr sz="2800" spc="5" dirty="0">
                <a:solidFill>
                  <a:srgbClr val="FFFFFF"/>
                </a:solidFill>
                <a:latin typeface="Arial"/>
                <a:cs typeface="Arial"/>
              </a:rPr>
              <a:t>g</a:t>
            </a:r>
            <a:r>
              <a:rPr sz="2800" spc="-5" dirty="0">
                <a:solidFill>
                  <a:srgbClr val="FFFFFF"/>
                </a:solidFill>
                <a:latin typeface="Arial"/>
                <a:cs typeface="Arial"/>
              </a:rPr>
              <a:t>ht</a:t>
            </a:r>
            <a:r>
              <a:rPr sz="2800" spc="10" dirty="0">
                <a:solidFill>
                  <a:srgbClr val="FFFFFF"/>
                </a:solidFill>
                <a:latin typeface="Arial"/>
                <a:cs typeface="Arial"/>
              </a:rPr>
              <a:t> </a:t>
            </a:r>
            <a:r>
              <a:rPr sz="2800" spc="-5" dirty="0">
                <a:solidFill>
                  <a:srgbClr val="FFFFFF"/>
                </a:solidFill>
                <a:latin typeface="Arial"/>
                <a:cs typeface="Arial"/>
              </a:rPr>
              <a:t>of</a:t>
            </a:r>
            <a:r>
              <a:rPr sz="2800" spc="5" dirty="0">
                <a:solidFill>
                  <a:srgbClr val="FFFFFF"/>
                </a:solidFill>
                <a:latin typeface="Arial"/>
                <a:cs typeface="Arial"/>
              </a:rPr>
              <a:t> </a:t>
            </a:r>
            <a:r>
              <a:rPr sz="2800" spc="-5" dirty="0">
                <a:solidFill>
                  <a:srgbClr val="FFFFFF"/>
                </a:solidFill>
                <a:latin typeface="Arial"/>
                <a:cs typeface="Arial"/>
              </a:rPr>
              <a:t>the</a:t>
            </a:r>
            <a:r>
              <a:rPr sz="2800" spc="-10" dirty="0">
                <a:solidFill>
                  <a:srgbClr val="FFFFFF"/>
                </a:solidFill>
                <a:latin typeface="Arial"/>
                <a:cs typeface="Arial"/>
              </a:rPr>
              <a:t> </a:t>
            </a:r>
            <a:r>
              <a:rPr sz="2800" spc="-5" dirty="0">
                <a:solidFill>
                  <a:srgbClr val="FFFFFF"/>
                </a:solidFill>
                <a:latin typeface="Arial"/>
                <a:cs typeface="Arial"/>
              </a:rPr>
              <a:t>s</a:t>
            </a:r>
            <a:r>
              <a:rPr sz="2800" dirty="0">
                <a:solidFill>
                  <a:srgbClr val="FFFFFF"/>
                </a:solidFill>
                <a:latin typeface="Arial"/>
                <a:cs typeface="Arial"/>
              </a:rPr>
              <a:t>c</a:t>
            </a:r>
            <a:r>
              <a:rPr sz="2800" spc="-5" dirty="0">
                <a:solidFill>
                  <a:srgbClr val="FFFFFF"/>
                </a:solidFill>
                <a:latin typeface="Arial"/>
                <a:cs typeface="Arial"/>
              </a:rPr>
              <a:t>r</a:t>
            </a:r>
            <a:r>
              <a:rPr sz="2800" dirty="0">
                <a:solidFill>
                  <a:srgbClr val="FFFFFF"/>
                </a:solidFill>
                <a:latin typeface="Arial"/>
                <a:cs typeface="Arial"/>
              </a:rPr>
              <a:t>e</a:t>
            </a:r>
            <a:r>
              <a:rPr sz="2800" spc="-5" dirty="0">
                <a:solidFill>
                  <a:srgbClr val="FFFFFF"/>
                </a:solidFill>
                <a:latin typeface="Arial"/>
                <a:cs typeface="Arial"/>
              </a:rPr>
              <a:t>e</a:t>
            </a:r>
            <a:r>
              <a:rPr sz="2800" dirty="0">
                <a:solidFill>
                  <a:srgbClr val="FFFFFF"/>
                </a:solidFill>
                <a:latin typeface="Arial"/>
                <a:cs typeface="Arial"/>
              </a:rPr>
              <a:t>n</a:t>
            </a:r>
            <a:r>
              <a:rPr lang="en-US" sz="2800" dirty="0">
                <a:solidFill>
                  <a:srgbClr val="FFFFFF"/>
                </a:solidFill>
                <a:latin typeface="Arial"/>
                <a:cs typeface="Arial"/>
              </a:rPr>
              <a:t> under </a:t>
            </a:r>
            <a:r>
              <a:rPr lang="en-US" sz="2800" b="1" dirty="0">
                <a:solidFill>
                  <a:schemeClr val="accent6">
                    <a:lumMod val="75000"/>
                  </a:schemeClr>
                </a:solidFill>
                <a:latin typeface="Arial"/>
                <a:cs typeface="Arial"/>
              </a:rPr>
              <a:t>Reactions		</a:t>
            </a:r>
            <a:r>
              <a:rPr lang="en-US" sz="2800" dirty="0">
                <a:solidFill>
                  <a:schemeClr val="bg1"/>
                </a:solidFill>
                <a:latin typeface="Arial"/>
                <a:cs typeface="Arial"/>
              </a:rPr>
              <a:t>or drop a line in the </a:t>
            </a:r>
            <a:r>
              <a:rPr lang="en-US" sz="2800" b="1" dirty="0">
                <a:solidFill>
                  <a:schemeClr val="accent6">
                    <a:lumMod val="75000"/>
                  </a:schemeClr>
                </a:solidFill>
                <a:latin typeface="Arial"/>
                <a:cs typeface="Arial"/>
              </a:rPr>
              <a:t>Chat</a:t>
            </a:r>
            <a:endParaRPr lang="en-US" sz="2800" spc="-5" dirty="0">
              <a:solidFill>
                <a:srgbClr val="FFFFFF"/>
              </a:solidFill>
              <a:latin typeface="Arial"/>
              <a:cs typeface="Arial"/>
            </a:endParaRPr>
          </a:p>
          <a:p>
            <a:pPr marL="12065">
              <a:spcBef>
                <a:spcPts val="95"/>
              </a:spcBef>
              <a:tabLst>
                <a:tab pos="583565" algn="l"/>
                <a:tab pos="584835" algn="l"/>
              </a:tabLst>
            </a:pPr>
            <a:endParaRPr sz="2800" dirty="0">
              <a:solidFill>
                <a:schemeClr val="accent6">
                  <a:lumMod val="75000"/>
                </a:schemeClr>
              </a:solidFill>
              <a:latin typeface="Arial"/>
              <a:cs typeface="Arial"/>
            </a:endParaRPr>
          </a:p>
          <a:p>
            <a:pPr marL="584200" marR="5080" indent="-572135">
              <a:lnSpc>
                <a:spcPct val="150000"/>
              </a:lnSpc>
              <a:spcBef>
                <a:spcPts val="375"/>
              </a:spcBef>
              <a:buFont typeface="Wingdings"/>
              <a:buChar char=""/>
              <a:tabLst>
                <a:tab pos="583565" algn="l"/>
                <a:tab pos="584835" algn="l"/>
              </a:tabLst>
            </a:pPr>
            <a:r>
              <a:rPr lang="en-US" sz="2800" spc="-80" dirty="0">
                <a:solidFill>
                  <a:srgbClr val="FFFFFF"/>
                </a:solidFill>
                <a:latin typeface="Arial"/>
                <a:cs typeface="Arial"/>
              </a:rPr>
              <a:t>When your name is called, please provide your question/comment.</a:t>
            </a:r>
          </a:p>
          <a:p>
            <a:pPr marL="12065" marR="5080">
              <a:lnSpc>
                <a:spcPct val="150000"/>
              </a:lnSpc>
              <a:spcBef>
                <a:spcPts val="375"/>
              </a:spcBef>
              <a:tabLst>
                <a:tab pos="583565" algn="l"/>
                <a:tab pos="584835" algn="l"/>
              </a:tabLst>
            </a:pPr>
            <a:endParaRPr sz="2800" dirty="0">
              <a:solidFill>
                <a:prstClr val="black"/>
              </a:solidFill>
              <a:latin typeface="Arial"/>
              <a:cs typeface="Arial"/>
            </a:endParaRPr>
          </a:p>
          <a:p>
            <a:pPr>
              <a:spcBef>
                <a:spcPts val="40"/>
              </a:spcBef>
            </a:pPr>
            <a:endParaRPr sz="3150" dirty="0">
              <a:solidFill>
                <a:prstClr val="black"/>
              </a:solidFill>
              <a:latin typeface="Arial"/>
              <a:cs typeface="Arial"/>
            </a:endParaRPr>
          </a:p>
          <a:p>
            <a:pPr marL="667385" algn="ctr"/>
            <a:r>
              <a:rPr sz="3600" b="1" u="sng" spc="-30" dirty="0">
                <a:solidFill>
                  <a:prstClr val="white"/>
                </a:solidFill>
                <a:uFill>
                  <a:solidFill>
                    <a:srgbClr val="FFFFFF"/>
                  </a:solidFill>
                </a:uFill>
                <a:latin typeface="Arial"/>
                <a:cs typeface="Arial"/>
                <a:hlinkClick r:id="rId4">
                  <a:extLst>
                    <a:ext uri="{A12FA001-AC4F-418D-AE19-62706E023703}">
                      <ahyp:hlinkClr xmlns:ahyp="http://schemas.microsoft.com/office/drawing/2018/hyperlinkcolor" val="tx"/>
                    </a:ext>
                  </a:extLst>
                </a:hlinkClick>
              </a:rPr>
              <a:t>WWW.ENGAGEHOUSTON.ORG</a:t>
            </a:r>
            <a:endParaRPr sz="3600" u="sng" dirty="0">
              <a:solidFill>
                <a:prstClr val="white"/>
              </a:solidFill>
              <a:latin typeface="Arial"/>
              <a:cs typeface="Arial"/>
            </a:endParaRPr>
          </a:p>
        </p:txBody>
      </p:sp>
      <p:pic>
        <p:nvPicPr>
          <p:cNvPr id="13" name="Picture 12">
            <a:extLst>
              <a:ext uri="{FF2B5EF4-FFF2-40B4-BE49-F238E27FC236}">
                <a16:creationId xmlns:a16="http://schemas.microsoft.com/office/drawing/2014/main" id="{666E6671-C6EF-4528-8E17-4FB95806060B}"/>
              </a:ext>
            </a:extLst>
          </p:cNvPr>
          <p:cNvPicPr>
            <a:picLocks noChangeAspect="1"/>
          </p:cNvPicPr>
          <p:nvPr/>
        </p:nvPicPr>
        <p:blipFill>
          <a:blip r:embed="rId5"/>
          <a:stretch>
            <a:fillRect/>
          </a:stretch>
        </p:blipFill>
        <p:spPr>
          <a:xfrm>
            <a:off x="3295669" y="2362015"/>
            <a:ext cx="947857" cy="848826"/>
          </a:xfrm>
          <a:prstGeom prst="rect">
            <a:avLst/>
          </a:prstGeom>
        </p:spPr>
      </p:pic>
      <p:pic>
        <p:nvPicPr>
          <p:cNvPr id="15" name="Picture 14">
            <a:extLst>
              <a:ext uri="{FF2B5EF4-FFF2-40B4-BE49-F238E27FC236}">
                <a16:creationId xmlns:a16="http://schemas.microsoft.com/office/drawing/2014/main" id="{55226C0A-9C38-407D-8BDA-82A38108E30F}"/>
              </a:ext>
            </a:extLst>
          </p:cNvPr>
          <p:cNvPicPr>
            <a:picLocks noChangeAspect="1"/>
          </p:cNvPicPr>
          <p:nvPr/>
        </p:nvPicPr>
        <p:blipFill>
          <a:blip r:embed="rId6"/>
          <a:stretch>
            <a:fillRect/>
          </a:stretch>
        </p:blipFill>
        <p:spPr>
          <a:xfrm>
            <a:off x="8607160" y="2421283"/>
            <a:ext cx="1060211" cy="9883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2722" y="0"/>
            <a:ext cx="8795058" cy="3547493"/>
          </a:xfrm>
        </p:spPr>
        <p:txBody>
          <a:bodyPr lIns="91440" tIns="45720" rIns="91440" bIns="45720" anchor="b"/>
          <a:lstStyle/>
          <a:p>
            <a:r>
              <a:rPr lang="en-US">
                <a:latin typeface="Arial Black"/>
              </a:rPr>
              <a:t>Community development block grant-mitigation</a:t>
            </a:r>
            <a:br>
              <a:rPr lang="en-US">
                <a:latin typeface="Arial Black"/>
              </a:rPr>
            </a:br>
            <a:r>
              <a:rPr lang="en-US">
                <a:latin typeface="Arial Black"/>
              </a:rPr>
              <a:t>Advisory Committee meeting</a:t>
            </a:r>
            <a:endParaRPr lang="en-US"/>
          </a:p>
        </p:txBody>
      </p:sp>
      <p:sp>
        <p:nvSpPr>
          <p:cNvPr id="3" name="Subtitle 2">
            <a:extLst>
              <a:ext uri="{FF2B5EF4-FFF2-40B4-BE49-F238E27FC236}">
                <a16:creationId xmlns:a16="http://schemas.microsoft.com/office/drawing/2014/main" id="{88023D6A-D054-D09B-E91B-791DBAF739F3}"/>
              </a:ext>
            </a:extLst>
          </p:cNvPr>
          <p:cNvSpPr>
            <a:spLocks noGrp="1"/>
          </p:cNvSpPr>
          <p:nvPr>
            <p:ph type="subTitle" idx="1"/>
          </p:nvPr>
        </p:nvSpPr>
        <p:spPr/>
        <p:txBody>
          <a:bodyPr lIns="91440" tIns="45720" rIns="91440" bIns="45720" anchor="t">
            <a:normAutofit/>
          </a:bodyPr>
          <a:lstStyle/>
          <a:p>
            <a:r>
              <a:rPr lang="en-US">
                <a:cs typeface="Arial"/>
              </a:rPr>
              <a:t>Tiffani Lawson </a:t>
            </a:r>
          </a:p>
          <a:p>
            <a:r>
              <a:rPr lang="en-US">
                <a:cs typeface="Arial"/>
              </a:rPr>
              <a:t>Capital Projects</a:t>
            </a:r>
          </a:p>
        </p:txBody>
      </p:sp>
    </p:spTree>
    <p:extLst>
      <p:ext uri="{BB962C8B-B14F-4D97-AF65-F5344CB8AC3E}">
        <p14:creationId xmlns:p14="http://schemas.microsoft.com/office/powerpoint/2010/main" val="55711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Acknowledgments  </a:t>
            </a:r>
            <a:br>
              <a:rPr lang="en-US" sz="4400">
                <a:latin typeface="Arial Black" panose="020B0A04020102020204" pitchFamily="34" charset="0"/>
              </a:rPr>
            </a:br>
            <a:br>
              <a:rPr lang="en-US" sz="4400">
                <a:latin typeface="Arial Black" panose="020B0A04020102020204" pitchFamily="34" charset="0"/>
              </a:rPr>
            </a:br>
            <a:br>
              <a:rPr lang="en-US" sz="4400">
                <a:latin typeface="Arial Black" panose="020B0A04020102020204" pitchFamily="34" charset="0"/>
              </a:rPr>
            </a:br>
            <a:endParaRPr lang="en-US" sz="4400">
              <a:latin typeface="Arial Black" panose="020B0A04020102020204" pitchFamily="34" charset="0"/>
            </a:endParaRPr>
          </a:p>
        </p:txBody>
      </p:sp>
      <p:sp>
        <p:nvSpPr>
          <p:cNvPr id="3" name="Text Placeholder 2"/>
          <p:cNvSpPr>
            <a:spLocks noGrp="1"/>
          </p:cNvSpPr>
          <p:nvPr>
            <p:ph type="body" idx="1"/>
          </p:nvPr>
        </p:nvSpPr>
        <p:spPr>
          <a:xfrm>
            <a:off x="831850" y="2090196"/>
            <a:ext cx="11020624" cy="3587590"/>
          </a:xfrm>
        </p:spPr>
        <p:txBody>
          <a:bodyPr/>
          <a:lstStyle/>
          <a:p>
            <a:pPr marL="457200" indent="-457200">
              <a:buFont typeface="Arial" panose="020B0604020202020204" pitchFamily="34" charset="0"/>
              <a:buChar char="–"/>
            </a:pPr>
            <a:r>
              <a:rPr lang="en-US" sz="3200"/>
              <a:t>Council Members &amp; Staff</a:t>
            </a:r>
          </a:p>
          <a:p>
            <a:pPr marL="457200" indent="-457200">
              <a:buFont typeface="Arial" panose="020B0604020202020204" pitchFamily="34" charset="0"/>
              <a:buChar char="–"/>
            </a:pPr>
            <a:r>
              <a:rPr lang="en-US" sz="3200"/>
              <a:t>Housing &amp; Community Development Department </a:t>
            </a:r>
          </a:p>
          <a:p>
            <a:pPr marL="457200" indent="-457200">
              <a:buFont typeface="Arial" panose="020B0604020202020204" pitchFamily="34" charset="0"/>
              <a:buChar char="–"/>
            </a:pPr>
            <a:r>
              <a:rPr lang="en-US" sz="3200"/>
              <a:t>Planning Department</a:t>
            </a:r>
          </a:p>
          <a:p>
            <a:pPr marL="457200" indent="-457200">
              <a:buFont typeface="Arial" panose="020B0604020202020204" pitchFamily="34" charset="0"/>
              <a:buChar char="–"/>
            </a:pPr>
            <a:r>
              <a:rPr lang="en-US" sz="3200"/>
              <a:t>Houston Public Works </a:t>
            </a:r>
          </a:p>
          <a:p>
            <a:pPr marL="457200" indent="-457200">
              <a:buFont typeface="Arial" panose="020B0604020202020204" pitchFamily="34" charset="0"/>
              <a:buChar char="–"/>
            </a:pPr>
            <a:r>
              <a:rPr lang="en-US" sz="3200"/>
              <a:t>Advisory Committee </a:t>
            </a:r>
          </a:p>
        </p:txBody>
      </p:sp>
    </p:spTree>
    <p:extLst>
      <p:ext uri="{BB962C8B-B14F-4D97-AF65-F5344CB8AC3E}">
        <p14:creationId xmlns:p14="http://schemas.microsoft.com/office/powerpoint/2010/main" val="53854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LET’S TALK ABOUT </a:t>
            </a:r>
            <a:br>
              <a:rPr lang="en-US" sz="4400">
                <a:latin typeface="Arial Black" panose="020B0A04020102020204" pitchFamily="34" charset="0"/>
              </a:rPr>
            </a:br>
            <a:br>
              <a:rPr lang="en-US" sz="4400">
                <a:latin typeface="Arial Black" panose="020B0A04020102020204" pitchFamily="34" charset="0"/>
              </a:rPr>
            </a:br>
            <a:br>
              <a:rPr lang="en-US" sz="4400">
                <a:latin typeface="Arial Black" panose="020B0A04020102020204" pitchFamily="34" charset="0"/>
              </a:rPr>
            </a:br>
            <a:endParaRPr lang="en-US" sz="4400">
              <a:latin typeface="Arial Black" panose="020B0A04020102020204" pitchFamily="34" charset="0"/>
            </a:endParaRPr>
          </a:p>
        </p:txBody>
      </p:sp>
      <p:sp>
        <p:nvSpPr>
          <p:cNvPr id="3" name="Text Placeholder 2"/>
          <p:cNvSpPr>
            <a:spLocks noGrp="1"/>
          </p:cNvSpPr>
          <p:nvPr>
            <p:ph type="body" idx="1"/>
          </p:nvPr>
        </p:nvSpPr>
        <p:spPr>
          <a:xfrm>
            <a:off x="831850" y="2090196"/>
            <a:ext cx="11020624" cy="1500187"/>
          </a:xfrm>
        </p:spPr>
        <p:txBody>
          <a:bodyPr/>
          <a:lstStyle/>
          <a:p>
            <a:pPr marL="457200" indent="-457200">
              <a:buFont typeface="Arial" panose="020B0604020202020204" pitchFamily="34" charset="0"/>
              <a:buChar char="–"/>
            </a:pPr>
            <a:r>
              <a:rPr lang="en-US" sz="3200"/>
              <a:t>what is CDBG-MIT</a:t>
            </a:r>
          </a:p>
          <a:p>
            <a:pPr marL="457200" indent="-457200">
              <a:buFont typeface="Arial" panose="020B0604020202020204" pitchFamily="34" charset="0"/>
              <a:buChar char="–"/>
            </a:pPr>
            <a:r>
              <a:rPr lang="en-US" sz="3200"/>
              <a:t>the requirements</a:t>
            </a:r>
          </a:p>
          <a:p>
            <a:pPr marL="457200" indent="-457200">
              <a:buFont typeface="Arial" panose="020B0604020202020204" pitchFamily="34" charset="0"/>
              <a:buChar char="–"/>
            </a:pPr>
            <a:r>
              <a:rPr lang="en-US" sz="3200"/>
              <a:t>projects updates</a:t>
            </a:r>
            <a:br>
              <a:rPr lang="en-US" sz="3200"/>
            </a:br>
            <a:endParaRPr lang="en-US" sz="3200"/>
          </a:p>
        </p:txBody>
      </p:sp>
    </p:spTree>
    <p:extLst>
      <p:ext uri="{BB962C8B-B14F-4D97-AF65-F5344CB8AC3E}">
        <p14:creationId xmlns:p14="http://schemas.microsoft.com/office/powerpoint/2010/main" val="66158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Please hold all questions </a:t>
            </a:r>
          </a:p>
        </p:txBody>
      </p:sp>
    </p:spTree>
    <p:extLst>
      <p:ext uri="{BB962C8B-B14F-4D97-AF65-F5344CB8AC3E}">
        <p14:creationId xmlns:p14="http://schemas.microsoft.com/office/powerpoint/2010/main" val="67854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lIns="91440" tIns="45720" rIns="91440" bIns="45720" anchor="b">
            <a:noAutofit/>
          </a:bodyPr>
          <a:lstStyle/>
          <a:p>
            <a:r>
              <a:rPr lang="en-US">
                <a:latin typeface="Arial Black"/>
              </a:rPr>
              <a:t>CDBG-MIT Essentials </a:t>
            </a:r>
          </a:p>
          <a:p>
            <a:r>
              <a:rPr lang="en-US" sz="2400" cap="none">
                <a:latin typeface="Arial Black"/>
              </a:rPr>
              <a:t>How We Got Here</a:t>
            </a:r>
            <a:endParaRPr lang="en-US" sz="2400" cap="none"/>
          </a:p>
        </p:txBody>
      </p:sp>
      <p:sp>
        <p:nvSpPr>
          <p:cNvPr id="10" name="Text Placeholder 9"/>
          <p:cNvSpPr>
            <a:spLocks noGrp="1"/>
          </p:cNvSpPr>
          <p:nvPr>
            <p:ph type="body" sz="quarter" idx="16"/>
          </p:nvPr>
        </p:nvSpPr>
        <p:spPr>
          <a:xfrm>
            <a:off x="5103805" y="2034002"/>
            <a:ext cx="7505837" cy="638085"/>
          </a:xfrm>
        </p:spPr>
        <p:txBody>
          <a:bodyPr lIns="91440" tIns="45720" rIns="91440" bIns="45720" anchor="t"/>
          <a:lstStyle/>
          <a:p>
            <a:pPr algn="l"/>
            <a:br>
              <a:rPr lang="en-US" sz="1200" b="1" dirty="0">
                <a:ea typeface="+mn-lt"/>
                <a:cs typeface="+mn-lt"/>
              </a:rPr>
            </a:br>
            <a:br>
              <a:rPr lang="en-US" sz="1200" b="1" dirty="0">
                <a:ea typeface="+mn-lt"/>
                <a:cs typeface="+mn-lt"/>
              </a:rPr>
            </a:br>
            <a:br>
              <a:rPr lang="en-US" sz="1200" b="1" dirty="0">
                <a:ea typeface="+mn-lt"/>
                <a:cs typeface="+mn-lt"/>
              </a:rPr>
            </a:br>
            <a:r>
              <a:rPr lang="en-US" sz="1600" b="1" dirty="0">
                <a:ea typeface="+mn-lt"/>
                <a:cs typeface="+mn-lt"/>
              </a:rPr>
              <a:t>Need Assessment Development using the City’s Hazard Mitigation Plan</a:t>
            </a:r>
            <a:br>
              <a:rPr lang="en-US" sz="1600" b="1" dirty="0">
                <a:ea typeface="+mn-lt"/>
                <a:cs typeface="+mn-lt"/>
              </a:rPr>
            </a:br>
            <a:br>
              <a:rPr lang="en-US" sz="1600" dirty="0">
                <a:ea typeface="+mn-lt"/>
                <a:cs typeface="+mn-lt"/>
              </a:rPr>
            </a:br>
            <a:br>
              <a:rPr lang="en-US" sz="1600" dirty="0">
                <a:ea typeface="+mn-lt"/>
                <a:cs typeface="+mn-lt"/>
              </a:rPr>
            </a:br>
            <a:r>
              <a:rPr lang="en-US" sz="1600" b="1" dirty="0">
                <a:ea typeface="+mn-lt"/>
                <a:cs typeface="+mn-lt"/>
              </a:rPr>
              <a:t>The City Submitted the Action Plan to HUD</a:t>
            </a:r>
            <a:br>
              <a:rPr lang="en-US" sz="1600" b="1" dirty="0">
                <a:ea typeface="+mn-lt"/>
                <a:cs typeface="+mn-lt"/>
              </a:rPr>
            </a:br>
            <a:r>
              <a:rPr lang="en-US" sz="1600" dirty="0">
                <a:ea typeface="+mn-lt"/>
                <a:cs typeface="+mn-lt"/>
              </a:rPr>
              <a:t> </a:t>
            </a:r>
            <a:br>
              <a:rPr lang="en-US" sz="1600" dirty="0">
                <a:ea typeface="+mn-lt"/>
                <a:cs typeface="+mn-lt"/>
              </a:rPr>
            </a:br>
            <a:br>
              <a:rPr lang="en-US" sz="1600" dirty="0">
                <a:ea typeface="+mn-lt"/>
                <a:cs typeface="+mn-lt"/>
              </a:rPr>
            </a:br>
            <a:r>
              <a:rPr lang="en-US" sz="1600" b="1">
                <a:ea typeface="+mn-lt"/>
                <a:cs typeface="+mn-lt"/>
              </a:rPr>
              <a:t>HUD</a:t>
            </a:r>
            <a:r>
              <a:rPr lang="en-US" sz="1600" b="1" dirty="0">
                <a:ea typeface="+mn-lt"/>
                <a:cs typeface="+mn-lt"/>
              </a:rPr>
              <a:t> Approved the City's Action Plan </a:t>
            </a:r>
            <a:br>
              <a:rPr lang="en-US" sz="1600" dirty="0">
                <a:ea typeface="+mn-lt"/>
                <a:cs typeface="+mn-lt"/>
              </a:rPr>
            </a:br>
            <a:endParaRPr lang="en-US" sz="1600" dirty="0">
              <a:cs typeface="Arial" panose="020B0604020202020204"/>
            </a:endParaRPr>
          </a:p>
        </p:txBody>
      </p:sp>
      <p:sp>
        <p:nvSpPr>
          <p:cNvPr id="11" name="Rectangle 10">
            <a:extLst>
              <a:ext uri="{FF2B5EF4-FFF2-40B4-BE49-F238E27FC236}">
                <a16:creationId xmlns:a16="http://schemas.microsoft.com/office/drawing/2014/main" id="{572D5B89-9BE9-E894-B8FC-775010FC99A6}"/>
              </a:ext>
            </a:extLst>
          </p:cNvPr>
          <p:cNvSpPr/>
          <p:nvPr/>
        </p:nvSpPr>
        <p:spPr>
          <a:xfrm>
            <a:off x="8184420" y="5584397"/>
            <a:ext cx="2424853" cy="583859"/>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8DC8DF2D-A3E5-EAAB-0BE4-25105D8A9278}"/>
              </a:ext>
            </a:extLst>
          </p:cNvPr>
          <p:cNvSpPr/>
          <p:nvPr/>
        </p:nvSpPr>
        <p:spPr>
          <a:xfrm>
            <a:off x="10340837" y="4580782"/>
            <a:ext cx="1158951" cy="1189156"/>
          </a:xfrm>
          <a:prstGeom prst="ellipse">
            <a:avLst/>
          </a:prstGeom>
          <a:solidFill>
            <a:srgbClr val="FECE1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9B8728CD-FA76-9FFA-BA7A-3CE543731F87}"/>
              </a:ext>
            </a:extLst>
          </p:cNvPr>
          <p:cNvSpPr txBox="1"/>
          <p:nvPr/>
        </p:nvSpPr>
        <p:spPr>
          <a:xfrm>
            <a:off x="10374824" y="4869543"/>
            <a:ext cx="11708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 </a:t>
            </a:r>
            <a:r>
              <a:rPr lang="en-US" b="1" dirty="0">
                <a:cs typeface="Arial"/>
              </a:rPr>
              <a:t> $61.8 </a:t>
            </a:r>
            <a:br>
              <a:rPr lang="en-US" b="1" dirty="0">
                <a:cs typeface="Arial"/>
              </a:rPr>
            </a:br>
            <a:r>
              <a:rPr lang="en-US" b="1" dirty="0">
                <a:cs typeface="Arial"/>
              </a:rPr>
              <a:t>MILLION</a:t>
            </a:r>
          </a:p>
        </p:txBody>
      </p:sp>
      <p:sp>
        <p:nvSpPr>
          <p:cNvPr id="16" name="TextBox 15">
            <a:extLst>
              <a:ext uri="{FF2B5EF4-FFF2-40B4-BE49-F238E27FC236}">
                <a16:creationId xmlns:a16="http://schemas.microsoft.com/office/drawing/2014/main" id="{54FD058A-1B34-B796-6923-F4BF67C14BCE}"/>
              </a:ext>
            </a:extLst>
          </p:cNvPr>
          <p:cNvSpPr txBox="1"/>
          <p:nvPr/>
        </p:nvSpPr>
        <p:spPr>
          <a:xfrm>
            <a:off x="8663715" y="553707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Allocation </a:t>
            </a:r>
            <a:br>
              <a:rPr lang="en-US" b="1" dirty="0">
                <a:cs typeface="Arial"/>
              </a:rPr>
            </a:br>
            <a:r>
              <a:rPr lang="en-US" b="1" dirty="0">
                <a:cs typeface="Arial"/>
              </a:rPr>
              <a:t>Amount: </a:t>
            </a:r>
          </a:p>
        </p:txBody>
      </p:sp>
      <p:pic>
        <p:nvPicPr>
          <p:cNvPr id="17" name="Picture 17">
            <a:extLst>
              <a:ext uri="{FF2B5EF4-FFF2-40B4-BE49-F238E27FC236}">
                <a16:creationId xmlns:a16="http://schemas.microsoft.com/office/drawing/2014/main" id="{805EDCC4-7822-2879-662B-DB6670334F16}"/>
              </a:ext>
            </a:extLst>
          </p:cNvPr>
          <p:cNvPicPr>
            <a:picLocks noChangeAspect="1"/>
          </p:cNvPicPr>
          <p:nvPr/>
        </p:nvPicPr>
        <p:blipFill>
          <a:blip r:embed="rId3"/>
          <a:stretch>
            <a:fillRect/>
          </a:stretch>
        </p:blipFill>
        <p:spPr>
          <a:xfrm>
            <a:off x="379029" y="1338039"/>
            <a:ext cx="4252403" cy="4654388"/>
          </a:xfrm>
          <a:prstGeom prst="rect">
            <a:avLst/>
          </a:prstGeom>
        </p:spPr>
      </p:pic>
    </p:spTree>
    <p:extLst>
      <p:ext uri="{BB962C8B-B14F-4D97-AF65-F5344CB8AC3E}">
        <p14:creationId xmlns:p14="http://schemas.microsoft.com/office/powerpoint/2010/main" val="97937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2481A8-C5F8-C88B-E531-81F2F1D6EF13}"/>
              </a:ext>
            </a:extLst>
          </p:cNvPr>
          <p:cNvSpPr txBox="1"/>
          <p:nvPr/>
        </p:nvSpPr>
        <p:spPr>
          <a:xfrm>
            <a:off x="244091" y="2180957"/>
            <a:ext cx="5694437" cy="252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dirty="0">
                <a:ea typeface="+mn-lt"/>
                <a:cs typeface="+mn-lt"/>
              </a:rPr>
              <a:t>Funds must be spent within 12 years</a:t>
            </a:r>
          </a:p>
          <a:p>
            <a:pPr>
              <a:spcBef>
                <a:spcPct val="20000"/>
              </a:spcBef>
            </a:pPr>
            <a:endParaRPr lang="en-US" dirty="0">
              <a:ea typeface="+mn-lt"/>
              <a:cs typeface="+mn-lt"/>
            </a:endParaRPr>
          </a:p>
          <a:p>
            <a:pPr marL="285750" indent="-285750">
              <a:spcBef>
                <a:spcPct val="20000"/>
              </a:spcBef>
              <a:buFont typeface="Arial"/>
              <a:buChar char="•"/>
            </a:pPr>
            <a:r>
              <a:rPr lang="en-US" dirty="0">
                <a:ea typeface="+mn-lt"/>
                <a:cs typeface="+mn-lt"/>
              </a:rPr>
              <a:t>Half of funds must be expended during the first half (six years) of the grant</a:t>
            </a:r>
          </a:p>
          <a:p>
            <a:pPr>
              <a:spcBef>
                <a:spcPct val="20000"/>
              </a:spcBef>
            </a:pPr>
            <a:endParaRPr lang="en-US" dirty="0">
              <a:ea typeface="+mn-lt"/>
              <a:cs typeface="+mn-lt"/>
            </a:endParaRPr>
          </a:p>
          <a:p>
            <a:pPr marL="285750" indent="-285750">
              <a:spcBef>
                <a:spcPct val="20000"/>
              </a:spcBef>
              <a:buFont typeface="Arial"/>
              <a:buChar char="•"/>
            </a:pPr>
            <a:r>
              <a:rPr lang="en-US" dirty="0">
                <a:ea typeface="+mn-lt"/>
                <a:cs typeface="+mn-lt"/>
              </a:rPr>
              <a:t>At least 50% of funding must benefit low- and moderate- income (LMI) communities</a:t>
            </a:r>
            <a:endParaRPr lang="en-US" dirty="0"/>
          </a:p>
          <a:p>
            <a:pPr algn="l"/>
            <a:endParaRPr lang="en-US" dirty="0"/>
          </a:p>
        </p:txBody>
      </p:sp>
      <p:sp>
        <p:nvSpPr>
          <p:cNvPr id="11" name="TextBox 10">
            <a:extLst>
              <a:ext uri="{FF2B5EF4-FFF2-40B4-BE49-F238E27FC236}">
                <a16:creationId xmlns:a16="http://schemas.microsoft.com/office/drawing/2014/main" id="{ED6E2878-C43F-F78F-ECE5-6419B26DB8BE}"/>
              </a:ext>
            </a:extLst>
          </p:cNvPr>
          <p:cNvSpPr txBox="1"/>
          <p:nvPr/>
        </p:nvSpPr>
        <p:spPr>
          <a:xfrm>
            <a:off x="646037" y="3436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sp>
        <p:nvSpPr>
          <p:cNvPr id="13" name="Text Placeholder 8">
            <a:extLst>
              <a:ext uri="{FF2B5EF4-FFF2-40B4-BE49-F238E27FC236}">
                <a16:creationId xmlns:a16="http://schemas.microsoft.com/office/drawing/2014/main" id="{90748C8F-E322-BFD4-05B4-C06D5E472C5F}"/>
              </a:ext>
            </a:extLst>
          </p:cNvPr>
          <p:cNvSpPr txBox="1">
            <a:spLocks/>
          </p:cNvSpPr>
          <p:nvPr/>
        </p:nvSpPr>
        <p:spPr>
          <a:xfrm>
            <a:off x="491068" y="892233"/>
            <a:ext cx="4757906" cy="700005"/>
          </a:xfrm>
          <a:prstGeom prst="rect">
            <a:avLst/>
          </a:prstGeom>
        </p:spPr>
        <p:txBody>
          <a:bodyPr lIns="91440" tIns="45720" rIns="91440" bIns="4572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Black"/>
              </a:rPr>
              <a:t>Grant Requirements:</a:t>
            </a:r>
          </a:p>
        </p:txBody>
      </p:sp>
      <p:pic>
        <p:nvPicPr>
          <p:cNvPr id="4" name="Picture 3">
            <a:extLst>
              <a:ext uri="{FF2B5EF4-FFF2-40B4-BE49-F238E27FC236}">
                <a16:creationId xmlns:a16="http://schemas.microsoft.com/office/drawing/2014/main" id="{F8310E91-A78E-4EE0-8E84-4442351AE8E9}"/>
              </a:ext>
            </a:extLst>
          </p:cNvPr>
          <p:cNvPicPr>
            <a:picLocks noChangeAspect="1"/>
          </p:cNvPicPr>
          <p:nvPr/>
        </p:nvPicPr>
        <p:blipFill>
          <a:blip r:embed="rId3"/>
          <a:stretch>
            <a:fillRect/>
          </a:stretch>
        </p:blipFill>
        <p:spPr>
          <a:xfrm>
            <a:off x="6929901" y="1138776"/>
            <a:ext cx="5018007" cy="4208435"/>
          </a:xfrm>
          <a:prstGeom prst="rect">
            <a:avLst/>
          </a:prstGeom>
        </p:spPr>
      </p:pic>
    </p:spTree>
    <p:extLst>
      <p:ext uri="{BB962C8B-B14F-4D97-AF65-F5344CB8AC3E}">
        <p14:creationId xmlns:p14="http://schemas.microsoft.com/office/powerpoint/2010/main" val="122207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D6E2878-C43F-F78F-ECE5-6419B26DB8BE}"/>
              </a:ext>
            </a:extLst>
          </p:cNvPr>
          <p:cNvSpPr txBox="1"/>
          <p:nvPr/>
        </p:nvSpPr>
        <p:spPr>
          <a:xfrm>
            <a:off x="646037" y="3436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sp>
        <p:nvSpPr>
          <p:cNvPr id="7" name="TextBox 6">
            <a:extLst>
              <a:ext uri="{FF2B5EF4-FFF2-40B4-BE49-F238E27FC236}">
                <a16:creationId xmlns:a16="http://schemas.microsoft.com/office/drawing/2014/main" id="{24D1F2B6-B5D7-42E0-9104-8CD3DDD3F6F2}"/>
              </a:ext>
            </a:extLst>
          </p:cNvPr>
          <p:cNvSpPr txBox="1"/>
          <p:nvPr/>
        </p:nvSpPr>
        <p:spPr>
          <a:xfrm>
            <a:off x="323328" y="1739798"/>
            <a:ext cx="6097554" cy="2739211"/>
          </a:xfrm>
          <a:prstGeom prst="rect">
            <a:avLst/>
          </a:prstGeom>
          <a:noFill/>
        </p:spPr>
        <p:txBody>
          <a:bodyPr wrap="square">
            <a:spAutoFit/>
          </a:bodyPr>
          <a:lstStyle/>
          <a:p>
            <a:pPr marL="285750" marR="0" lvl="0" indent="-28575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1D5F"/>
                </a:solidFill>
                <a:effectLst/>
                <a:uLnTx/>
                <a:uFillTx/>
                <a:latin typeface="Arial" panose="020B0604020202020204"/>
                <a:ea typeface="+mn-lt"/>
                <a:cs typeface="Arial" panose="020B0604020202020204"/>
              </a:rPr>
              <a:t>Citizen Advisory Committee:</a:t>
            </a:r>
          </a:p>
          <a:p>
            <a:pPr marL="800100" marR="0" lvl="1"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Provide increased transparency in the implementation of CDBG–MIT funds</a:t>
            </a:r>
          </a:p>
          <a:p>
            <a:pPr marL="800100" marR="0" lvl="1"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Solicit and respond to public comment and input regarding mitigation activities</a:t>
            </a:r>
          </a:p>
          <a:p>
            <a:pPr marL="800100" marR="0" lvl="1"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Serve as an ongoing public forum to continuously inform CDBG–MIT projects and programs</a:t>
            </a:r>
            <a:endParaRPr kumimoji="0" lang="en-US" sz="2000" b="0" i="0" u="none" strike="noStrike" kern="1200" cap="none" spc="0" normalizeH="0" baseline="0" noProof="0" dirty="0">
              <a:ln>
                <a:noFill/>
              </a:ln>
              <a:solidFill>
                <a:srgbClr val="000000"/>
              </a:solidFill>
              <a:effectLst/>
              <a:uLnTx/>
              <a:uFillTx/>
              <a:latin typeface="Arial" panose="020B0604020202020204"/>
            </a:endParaRPr>
          </a:p>
        </p:txBody>
      </p:sp>
      <p:sp>
        <p:nvSpPr>
          <p:cNvPr id="4" name="Text Placeholder 3">
            <a:extLst>
              <a:ext uri="{FF2B5EF4-FFF2-40B4-BE49-F238E27FC236}">
                <a16:creationId xmlns:a16="http://schemas.microsoft.com/office/drawing/2014/main" id="{C907E339-8F1B-42A8-AE1D-39E124C4067C}"/>
              </a:ext>
            </a:extLst>
          </p:cNvPr>
          <p:cNvSpPr>
            <a:spLocks noGrp="1"/>
          </p:cNvSpPr>
          <p:nvPr>
            <p:ph type="body" sz="quarter" idx="14"/>
          </p:nvPr>
        </p:nvSpPr>
        <p:spPr>
          <a:xfrm>
            <a:off x="7193280" y="2887466"/>
            <a:ext cx="4998720" cy="1600200"/>
          </a:xfrm>
        </p:spPr>
        <p:txBody>
          <a:bodyPr/>
          <a:lstStyle/>
          <a:p>
            <a:pPr marL="285750" marR="0" lvl="0" indent="-28575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1" u="none" strike="noStrike" kern="1200" cap="none" spc="0" normalizeH="0" baseline="0" noProof="0" dirty="0">
                <a:ln>
                  <a:noFill/>
                </a:ln>
                <a:effectLst/>
                <a:uLnTx/>
                <a:uFillTx/>
                <a:latin typeface="Arial" panose="020B0604020202020204"/>
                <a:ea typeface="+mn-lt"/>
                <a:cs typeface="Arial" panose="020B0604020202020204"/>
              </a:rPr>
              <a:t>Why </a:t>
            </a:r>
            <a:r>
              <a:rPr kumimoji="0" lang="en-US" sz="2000" b="0" i="0" u="none" strike="noStrike" kern="1200" cap="none" spc="0" normalizeH="0" baseline="0" noProof="0" dirty="0">
                <a:ln>
                  <a:noFill/>
                </a:ln>
                <a:effectLst/>
                <a:uLnTx/>
                <a:uFillTx/>
                <a:latin typeface="Arial" panose="020B0604020202020204"/>
                <a:ea typeface="+mn-lt"/>
                <a:cs typeface="Arial" panose="020B0604020202020204"/>
              </a:rPr>
              <a:t>you’re important:</a:t>
            </a:r>
          </a:p>
          <a:p>
            <a:pPr marL="914400" marR="0" lvl="1" indent="-45720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solidFill>
                <a:effectLst/>
                <a:uLnTx/>
                <a:uFillTx/>
                <a:latin typeface="Arial" panose="020B0604020202020204"/>
                <a:ea typeface="+mn-lt"/>
                <a:cs typeface="Arial" panose="020B0604020202020204"/>
              </a:rPr>
              <a:t>Build partnerships with the community</a:t>
            </a:r>
          </a:p>
          <a:p>
            <a:pPr marL="914400" marR="0" lvl="1" indent="-45720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solidFill>
                <a:effectLst/>
                <a:uLnTx/>
                <a:uFillTx/>
                <a:latin typeface="Arial" panose="020B0604020202020204"/>
                <a:ea typeface="+mn-lt"/>
                <a:cs typeface="Arial" panose="020B0604020202020204"/>
              </a:rPr>
              <a:t>Inform us of key community perspectives</a:t>
            </a:r>
          </a:p>
          <a:p>
            <a:pPr marL="914400" marR="0" lvl="1" indent="-457200" algn="l" defTabSz="9144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solidFill>
                <a:effectLst/>
                <a:uLnTx/>
                <a:uFillTx/>
                <a:latin typeface="Arial" panose="020B0604020202020204"/>
                <a:ea typeface="+mn-lt"/>
                <a:cs typeface="Arial" panose="020B0604020202020204"/>
              </a:rPr>
              <a:t>Help us understand those perspectives</a:t>
            </a:r>
            <a:endParaRPr kumimoji="0" lang="en-US" sz="2000" b="0" i="0" u="none" strike="noStrike" kern="1200" cap="none" spc="0" normalizeH="0" baseline="0" noProof="0" dirty="0">
              <a:ln>
                <a:noFill/>
              </a:ln>
              <a:solidFill>
                <a:schemeClr val="bg1"/>
              </a:solidFill>
              <a:effectLst/>
              <a:uLnTx/>
              <a:uFillTx/>
              <a:latin typeface="Arial" panose="020B0604020202020204"/>
            </a:endParaRPr>
          </a:p>
          <a:p>
            <a:endParaRPr lang="en-US" dirty="0"/>
          </a:p>
        </p:txBody>
      </p:sp>
      <p:pic>
        <p:nvPicPr>
          <p:cNvPr id="5" name="Picture 4">
            <a:extLst>
              <a:ext uri="{FF2B5EF4-FFF2-40B4-BE49-F238E27FC236}">
                <a16:creationId xmlns:a16="http://schemas.microsoft.com/office/drawing/2014/main" id="{337D5854-AD09-459F-AB52-72B5FDE39A60}"/>
              </a:ext>
            </a:extLst>
          </p:cNvPr>
          <p:cNvPicPr>
            <a:picLocks noChangeAspect="1"/>
          </p:cNvPicPr>
          <p:nvPr/>
        </p:nvPicPr>
        <p:blipFill>
          <a:blip r:embed="rId3"/>
          <a:stretch>
            <a:fillRect/>
          </a:stretch>
        </p:blipFill>
        <p:spPr>
          <a:xfrm>
            <a:off x="323328" y="283182"/>
            <a:ext cx="11351736" cy="859611"/>
          </a:xfrm>
          <a:prstGeom prst="rect">
            <a:avLst/>
          </a:prstGeom>
        </p:spPr>
      </p:pic>
    </p:spTree>
    <p:extLst>
      <p:ext uri="{BB962C8B-B14F-4D97-AF65-F5344CB8AC3E}">
        <p14:creationId xmlns:p14="http://schemas.microsoft.com/office/powerpoint/2010/main" val="242352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1">
            <a:extLst>
              <a:ext uri="{FF2B5EF4-FFF2-40B4-BE49-F238E27FC236}">
                <a16:creationId xmlns:a16="http://schemas.microsoft.com/office/drawing/2014/main" id="{DC2CD065-536F-4412-949C-882BEA8EB99B}"/>
              </a:ext>
            </a:extLst>
          </p:cNvPr>
          <p:cNvSpPr>
            <a:spLocks noGrp="1"/>
          </p:cNvSpPr>
          <p:nvPr>
            <p:ph type="body" sz="quarter" idx="12"/>
          </p:nvPr>
        </p:nvSpPr>
        <p:spPr>
          <a:xfrm>
            <a:off x="491068" y="329953"/>
            <a:ext cx="11192573" cy="700005"/>
          </a:xfrm>
        </p:spPr>
        <p:txBody>
          <a:bodyPr lIns="91440" tIns="45720" rIns="91440" bIns="45720" anchor="t"/>
          <a:lstStyle/>
          <a:p>
            <a:r>
              <a:rPr lang="en-US">
                <a:latin typeface="Arial Black"/>
              </a:rPr>
              <a:t>Cdbg-mit</a:t>
            </a:r>
            <a:r>
              <a:rPr lang="en-US" dirty="0">
                <a:latin typeface="Arial Black"/>
              </a:rPr>
              <a:t> program City of Houston areas</a:t>
            </a:r>
            <a:endParaRPr lang="en-US" sz="3200" dirty="0">
              <a:latin typeface="Arial Black"/>
            </a:endParaRPr>
          </a:p>
        </p:txBody>
      </p:sp>
      <p:pic>
        <p:nvPicPr>
          <p:cNvPr id="5" name="Picture 4">
            <a:extLst>
              <a:ext uri="{FF2B5EF4-FFF2-40B4-BE49-F238E27FC236}">
                <a16:creationId xmlns:a16="http://schemas.microsoft.com/office/drawing/2014/main" id="{8E085DCD-7126-4A41-B18A-BE4806E02EA0}"/>
              </a:ext>
            </a:extLst>
          </p:cNvPr>
          <p:cNvPicPr>
            <a:picLocks noChangeAspect="1"/>
          </p:cNvPicPr>
          <p:nvPr/>
        </p:nvPicPr>
        <p:blipFill>
          <a:blip r:embed="rId3"/>
          <a:stretch>
            <a:fillRect/>
          </a:stretch>
        </p:blipFill>
        <p:spPr>
          <a:xfrm>
            <a:off x="2277034" y="807922"/>
            <a:ext cx="7820683" cy="5880325"/>
          </a:xfrm>
          <a:prstGeom prst="rect">
            <a:avLst/>
          </a:prstGeom>
        </p:spPr>
      </p:pic>
    </p:spTree>
    <p:extLst>
      <p:ext uri="{BB962C8B-B14F-4D97-AF65-F5344CB8AC3E}">
        <p14:creationId xmlns:p14="http://schemas.microsoft.com/office/powerpoint/2010/main" val="13595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Houston Public Works 1">
      <a:dk1>
        <a:srgbClr val="000000"/>
      </a:dk1>
      <a:lt1>
        <a:srgbClr val="FFFFFF"/>
      </a:lt1>
      <a:dk2>
        <a:srgbClr val="001D5F"/>
      </a:dk2>
      <a:lt2>
        <a:srgbClr val="FEFFFF"/>
      </a:lt2>
      <a:accent1>
        <a:srgbClr val="F68D2E"/>
      </a:accent1>
      <a:accent2>
        <a:srgbClr val="688096"/>
      </a:accent2>
      <a:accent3>
        <a:srgbClr val="00C1D4"/>
      </a:accent3>
      <a:accent4>
        <a:srgbClr val="535659"/>
      </a:accent4>
      <a:accent5>
        <a:srgbClr val="A8D04C"/>
      </a:accent5>
      <a:accent6>
        <a:srgbClr val="FFDE00"/>
      </a:accent6>
      <a:hlink>
        <a:srgbClr val="00C1D5"/>
      </a:hlink>
      <a:folHlink>
        <a:srgbClr val="00C1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0408_HPW_PPTTemplate" id="{6B28E140-5B09-EB4E-958B-7B6C5C226E36}" vid="{4CA1D771-FF60-A443-8B65-216C92AD7E0C}"/>
    </a:ext>
  </a:extLst>
</a:theme>
</file>

<file path=ppt/theme/theme2.xml><?xml version="1.0" encoding="utf-8"?>
<a:theme xmlns:a="http://schemas.openxmlformats.org/drawingml/2006/main" name="2_Office Theme">
  <a:themeElements>
    <a:clrScheme name="Houston Public Works 1">
      <a:dk1>
        <a:srgbClr val="000000"/>
      </a:dk1>
      <a:lt1>
        <a:srgbClr val="FFFFFF"/>
      </a:lt1>
      <a:dk2>
        <a:srgbClr val="001D5F"/>
      </a:dk2>
      <a:lt2>
        <a:srgbClr val="FEFFFF"/>
      </a:lt2>
      <a:accent1>
        <a:srgbClr val="F68D2E"/>
      </a:accent1>
      <a:accent2>
        <a:srgbClr val="688096"/>
      </a:accent2>
      <a:accent3>
        <a:srgbClr val="00C1D4"/>
      </a:accent3>
      <a:accent4>
        <a:srgbClr val="535659"/>
      </a:accent4>
      <a:accent5>
        <a:srgbClr val="A8D04C"/>
      </a:accent5>
      <a:accent6>
        <a:srgbClr val="FFDE00"/>
      </a:accent6>
      <a:hlink>
        <a:srgbClr val="00C1D5"/>
      </a:hlink>
      <a:folHlink>
        <a:srgbClr val="00C1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0408_HPW_PPTTemplate" id="{6B28E140-5B09-EB4E-958B-7B6C5C226E36}" vid="{4CA1D771-FF60-A443-8B65-216C92AD7E0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1027ED9B70564A9D4F222CC633E241" ma:contentTypeVersion="14" ma:contentTypeDescription="Create a new document." ma:contentTypeScope="" ma:versionID="513a0c14f667382b7aee23ff1047b5a9">
  <xsd:schema xmlns:xsd="http://www.w3.org/2001/XMLSchema" xmlns:xs="http://www.w3.org/2001/XMLSchema" xmlns:p="http://schemas.microsoft.com/office/2006/metadata/properties" xmlns:ns2="8fcc82d2-5694-4fa8-af75-791a2089f1ff" xmlns:ns3="42bfe891-f24d-4b09-ae78-926dfeb5e375" targetNamespace="http://schemas.microsoft.com/office/2006/metadata/properties" ma:root="true" ma:fieldsID="f555147b657540acdaf5dee792867f88" ns2:_="" ns3:_="">
    <xsd:import namespace="8fcc82d2-5694-4fa8-af75-791a2089f1ff"/>
    <xsd:import namespace="42bfe891-f24d-4b09-ae78-926dfeb5e3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cc82d2-5694-4fa8-af75-791a2089f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bfe891-f24d-4b09-ae78-926dfeb5e37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f069720-8306-48b7-8d7d-9d428d6a8b45}" ma:internalName="TaxCatchAll" ma:showField="CatchAllData" ma:web="42bfe891-f24d-4b09-ae78-926dfeb5e3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cc82d2-5694-4fa8-af75-791a2089f1ff">
      <Terms xmlns="http://schemas.microsoft.com/office/infopath/2007/PartnerControls"/>
    </lcf76f155ced4ddcb4097134ff3c332f>
    <TaxCatchAll xmlns="42bfe891-f24d-4b09-ae78-926dfeb5e375" xsi:nil="true"/>
  </documentManagement>
</p:properties>
</file>

<file path=customXml/itemProps1.xml><?xml version="1.0" encoding="utf-8"?>
<ds:datastoreItem xmlns:ds="http://schemas.openxmlformats.org/officeDocument/2006/customXml" ds:itemID="{818EC380-B74F-4B95-961B-CBC48A27E019}"/>
</file>

<file path=customXml/itemProps2.xml><?xml version="1.0" encoding="utf-8"?>
<ds:datastoreItem xmlns:ds="http://schemas.openxmlformats.org/officeDocument/2006/customXml" ds:itemID="{3072E463-0A4B-4CA6-A4E3-C598784D3342}"/>
</file>

<file path=customXml/itemProps3.xml><?xml version="1.0" encoding="utf-8"?>
<ds:datastoreItem xmlns:ds="http://schemas.openxmlformats.org/officeDocument/2006/customXml" ds:itemID="{3A4F75A5-6E16-4A1A-9F5A-564C7C6BB3FF}"/>
</file>

<file path=docProps/app.xml><?xml version="1.0" encoding="utf-8"?>
<Properties xmlns="http://schemas.openxmlformats.org/officeDocument/2006/extended-properties" xmlns:vt="http://schemas.openxmlformats.org/officeDocument/2006/docPropsVTypes">
  <Template>2019_0408v2_HPW_PPTTemplate</Template>
  <TotalTime>1710</TotalTime>
  <Words>1564</Words>
  <Application>Microsoft Office PowerPoint</Application>
  <PresentationFormat>Widescreen</PresentationFormat>
  <Paragraphs>122</Paragraphs>
  <Slides>18</Slides>
  <Notes>18</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.AppleSystemUIFont</vt:lpstr>
      <vt:lpstr>Arial</vt:lpstr>
      <vt:lpstr>Arial Black</vt:lpstr>
      <vt:lpstr>Avenir Book</vt:lpstr>
      <vt:lpstr>Calibri</vt:lpstr>
      <vt:lpstr>Lucida Grande</vt:lpstr>
      <vt:lpstr>Segoe UI</vt:lpstr>
      <vt:lpstr>SF Pro Text</vt:lpstr>
      <vt:lpstr>Tw Cen MT</vt:lpstr>
      <vt:lpstr>Wingdings</vt:lpstr>
      <vt:lpstr>Office Theme</vt:lpstr>
      <vt:lpstr>2_Office Theme</vt:lpstr>
      <vt:lpstr>1_Office Theme</vt:lpstr>
      <vt:lpstr>3_Office Theme</vt:lpstr>
      <vt:lpstr>PowerPoint Presentation</vt:lpstr>
      <vt:lpstr>Community development block grant-mitigation Advisory Committee meeting</vt:lpstr>
      <vt:lpstr>Acknowledgments     </vt:lpstr>
      <vt:lpstr>LET’S TALK ABOUT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Page</vt:lpstr>
      <vt:lpstr>CDBG-MIT ADVISORY COMMITTEE</vt:lpstr>
      <vt:lpstr>PowerPoint Presentation</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Reed, Alanna - HPW</dc:creator>
  <cp:lastModifiedBy>Cannon, Afolake - HPW</cp:lastModifiedBy>
  <cp:revision>32</cp:revision>
  <dcterms:created xsi:type="dcterms:W3CDTF">2019-04-10T23:04:21Z</dcterms:created>
  <dcterms:modified xsi:type="dcterms:W3CDTF">2023-01-31T23:47:07Z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0x010100311027ED9B70564A9D4F222CC633E241</vt:lpwstr>
  </property>
</Properties>
</file>