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56" r:id="rId2"/>
    <p:sldId id="260" r:id="rId3"/>
    <p:sldId id="286" r:id="rId4"/>
    <p:sldId id="285" r:id="rId5"/>
    <p:sldId id="264" r:id="rId6"/>
    <p:sldId id="287" r:id="rId7"/>
    <p:sldId id="288" r:id="rId8"/>
    <p:sldId id="262" r:id="rId9"/>
    <p:sldId id="284" r:id="rId10"/>
    <p:sldId id="2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51EDC2-3205-4A55-BE0A-4968FF2CEA0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9977C4-57B8-4C6D-AD74-2E33DF30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fortunate to have professional support provided by Central Houston and SWA. </a:t>
            </a:r>
          </a:p>
          <a:p>
            <a:endParaRPr lang="en-US" dirty="0"/>
          </a:p>
          <a:p>
            <a:r>
              <a:rPr lang="en-US" dirty="0"/>
              <a:t>The planning process is designed to meet TXDOTs timeline shown earlier. </a:t>
            </a:r>
          </a:p>
          <a:p>
            <a:endParaRPr lang="en-US" dirty="0"/>
          </a:p>
          <a:p>
            <a:r>
              <a:rPr lang="en-US" dirty="0"/>
              <a:t>The timeline shown on your screen illustrates 5 key milestones in the process: </a:t>
            </a:r>
          </a:p>
          <a:p>
            <a:endParaRPr lang="en-US" dirty="0"/>
          </a:p>
          <a:p>
            <a:r>
              <a:rPr lang="en-US" dirty="0"/>
              <a:t>Stakeholder visioning</a:t>
            </a:r>
          </a:p>
          <a:p>
            <a:r>
              <a:rPr lang="en-US" dirty="0"/>
              <a:t>Public Charrette to determine programming needs</a:t>
            </a:r>
          </a:p>
          <a:p>
            <a:r>
              <a:rPr lang="en-US" dirty="0"/>
              <a:t>Stakeholder concept development </a:t>
            </a:r>
          </a:p>
          <a:p>
            <a:r>
              <a:rPr lang="en-US" dirty="0"/>
              <a:t>Public open house to get feedback on the concept</a:t>
            </a:r>
          </a:p>
          <a:p>
            <a:r>
              <a:rPr lang="en-US" dirty="0"/>
              <a:t>Submit design details to TXDOT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9D10B-928A-4E54-AE02-419067F1E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4D11-98B1-4B8F-A86D-BEA9BB1E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8E65-247C-4D14-847F-645C19A7E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8F0B-99FB-4AB4-B418-1654C37B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8380-506E-4EC5-8E72-1E0128BE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ADCC8-751E-431A-B8F9-F22EC929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A95E-ABBF-4451-888C-2CA6B8DC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409C6-9438-4535-9C7E-8D0E3D10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B0EA-E27D-49FD-8011-3E48920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BDDD-3771-427C-83FB-F86F8228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CCE42-EC6F-4776-983F-0AAB86C6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EBF98-754B-49D0-9CB7-AE9DEA725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2ADA8-AA0C-4578-9F2A-89C7029E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E5A7C-B70E-47C7-9D58-366FC8F1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65FD-E91D-4A4F-B56F-6E1A7F6B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DD2D-010E-40D2-A8D0-07AD8F8D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E0BB-76E2-4FB7-9330-176E6AEA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D7CAF-A8AF-4A30-9797-E1E96EC6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A848-E7AD-4789-8C30-3F72D162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C33-E216-4ED8-A616-F06B1800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5CF16-88EE-4017-B5FB-75C1EBAB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5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86AB-2418-4E0F-A3F9-AA3ACECA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0037-08A0-4B7D-99A0-31916975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9D37-D08D-4F9B-AE21-EF3800BC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773A-3C70-45EC-8471-99BC1B4E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5E6-ED36-4F46-95D1-028995A7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AEFA-65B2-453B-83DA-32E30CCB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A50B-37CA-41A6-BC42-960775A4D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F5117-699D-4127-A8AE-1766E5937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DCEA6-390C-4202-B5AA-C9F36DAC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7EDC5-B68F-4C2A-A6C4-44E0976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82A08-DED9-451A-B8C5-97C4E99B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E138-B44C-49E9-BA5D-6A0DC6D6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C6D9-1988-4494-8122-EC44EFD0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3E49-A3F0-4CE7-B1EB-B9C01831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9488B-DFBE-4CEF-A918-EEEC7B023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D4B48-8452-4CF8-AD0E-93F7784D1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5B2AB-11D6-47E9-B61E-8699FD0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7F57B-1952-4EE3-A8BB-4AB58BD2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5FFD1-DA70-466C-A4ED-DD4D7B6A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06BA-C4BE-4FEA-BCAA-65A69F78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3EDFA-EF31-45A5-9989-F5EF08EE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4D94C-9C1C-4B43-BD4D-476B5DB3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D69E4-745C-4E92-80C1-DFD47FF4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6FAB3-586A-4EF0-8599-EBCCAEAB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676F1-F84B-49A1-AC2E-292DF465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D5575-E63A-4C43-8369-F9C47194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4060-CE32-4760-AF1E-02E7918D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10F4-4D91-4247-A0CE-F110C2F4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EABC4-DCDC-4168-B555-131D100A0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782EA-7199-4DAF-8BF2-B741F70D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33EA-5FCD-4A5F-A4DE-3D3B7003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62724-289E-47DC-8B7C-177557C3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8ECD-96FD-4B67-9057-E8B7096C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8AB38-20C0-49CA-9050-9B36B3F76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51DFE-95EE-4FC1-B701-EAD3304CB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5C9F1-E0FD-47E3-84F4-A4D485F4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99E7B-831A-4D10-99BE-C87C3111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A165B-0D2A-447D-8CC2-C67A8B2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03EF7-B35D-4C2D-B0F1-9EF24106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0E65C-AE59-4C2B-88BE-4829E0A4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7334C-40C7-4107-8691-5743FDCDB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8CE5-D5AE-4D0A-9FFC-BCA646CEECB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40F53-4B4B-4C3E-AFFB-F4D984747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3E54-BA45-428A-A599-014C125A5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5225-BA61-4BED-8DE3-723EEC4BE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25E6-3C90-414B-9FF5-3DD4AE9C5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NHHIP Segments 1 &amp; 2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Facilitation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43633-143B-42AC-8666-716FA47A4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844085"/>
            <a:ext cx="6111817" cy="165576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Managed by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City of Houston Planning and Development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FAAB2-64AC-40D7-B349-D03323C2D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70" y="4811056"/>
            <a:ext cx="3437860" cy="13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Joint City/TxDOT public meetings 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June 20</a:t>
            </a:r>
            <a:r>
              <a:rPr lang="en-US" baseline="30000" dirty="0">
                <a:latin typeface="Franklin Gothic Book" panose="020B0503020102020204" pitchFamily="34" charset="0"/>
              </a:rPr>
              <a:t>th</a:t>
            </a:r>
            <a:r>
              <a:rPr lang="en-US" dirty="0">
                <a:latin typeface="Franklin Gothic Book" panose="020B0503020102020204" pitchFamily="34" charset="0"/>
              </a:rPr>
              <a:t>, 6:00 – 8:00 p.m., Harris County Department of Education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June 26</a:t>
            </a:r>
            <a:r>
              <a:rPr lang="en-US" baseline="30000" dirty="0">
                <a:latin typeface="Franklin Gothic Book" panose="020B0503020102020204" pitchFamily="34" charset="0"/>
              </a:rPr>
              <a:t>th</a:t>
            </a:r>
            <a:r>
              <a:rPr lang="en-US" dirty="0">
                <a:latin typeface="Franklin Gothic Book" panose="020B0503020102020204" pitchFamily="34" charset="0"/>
              </a:rPr>
              <a:t>, 6:00 – 8:00 p.m. Acres Home Multi Service Center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City to host stakeholder meetings </a:t>
            </a:r>
          </a:p>
          <a:p>
            <a:pPr lvl="1"/>
            <a:r>
              <a:rPr lang="en-US" dirty="0" err="1">
                <a:latin typeface="Franklin Gothic Book" panose="020B0503020102020204" pitchFamily="34" charset="0"/>
              </a:rPr>
              <a:t>Greenspoint</a:t>
            </a:r>
            <a:r>
              <a:rPr lang="en-US" dirty="0">
                <a:latin typeface="Franklin Gothic Book" panose="020B0503020102020204" pitchFamily="34" charset="0"/>
              </a:rPr>
              <a:t> /North Houston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Independence Heights/Northline/Acres Home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First Ward/Near Northside/Heights </a:t>
            </a:r>
          </a:p>
        </p:txBody>
      </p:sp>
    </p:spTree>
    <p:extLst>
      <p:ext uri="{BB962C8B-B14F-4D97-AF65-F5344CB8AC3E}">
        <p14:creationId xmlns:p14="http://schemas.microsoft.com/office/powerpoint/2010/main" val="20459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To provide an additional forum for stakeholders along Segments 1 and 2 similar to the process that occurred for Segment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To analyze comments and bring opportunities to the Mayor’s Steering Committee.</a:t>
            </a:r>
          </a:p>
        </p:txBody>
      </p:sp>
    </p:spTree>
    <p:extLst>
      <p:ext uri="{BB962C8B-B14F-4D97-AF65-F5344CB8AC3E}">
        <p14:creationId xmlns:p14="http://schemas.microsoft.com/office/powerpoint/2010/main" val="325217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The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Franklin Gothic Book" panose="020B0503020102020204" pitchFamily="34" charset="0"/>
              </a:rPr>
              <a:t>A coordinated list of opportunities to improve the North Houston Highway Improvement Project (NHHIP).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0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Public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Segment 3 led by Central Houston, Inc. in 2018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Segments 1 &amp; 2 to be led by City of Houston Planning &amp; Development in 2019</a:t>
            </a:r>
          </a:p>
        </p:txBody>
      </p:sp>
    </p:spTree>
    <p:extLst>
      <p:ext uri="{BB962C8B-B14F-4D97-AF65-F5344CB8AC3E}">
        <p14:creationId xmlns:p14="http://schemas.microsoft.com/office/powerpoint/2010/main" val="37713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How this fits into TxDOT’s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Review over 2,500 comments collected by TxDOT since 2017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Map comments to help prioritize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Include feedback from TxDOT neighborhood meetings: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Community Impacts Tech Report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Cumulative Impacts Tech Report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Convene stakeholders to identify additional opportunities 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Include TxDOT and technical advisors in discussions to determine feasibility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Provide analysis to Mayor’s Steering Committee for presentation to TxDOT</a:t>
            </a:r>
          </a:p>
        </p:txBody>
      </p:sp>
    </p:spTree>
    <p:extLst>
      <p:ext uri="{BB962C8B-B14F-4D97-AF65-F5344CB8AC3E}">
        <p14:creationId xmlns:p14="http://schemas.microsoft.com/office/powerpoint/2010/main" val="389239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2B92978C-89E8-430A-A591-F8A0FC0C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09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0DDD70-99B1-46C4-89DD-37800AFC5EA4}"/>
              </a:ext>
            </a:extLst>
          </p:cNvPr>
          <p:cNvSpPr/>
          <p:nvPr/>
        </p:nvSpPr>
        <p:spPr>
          <a:xfrm>
            <a:off x="3049348" y="2684998"/>
            <a:ext cx="1572698" cy="886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BBF5A-4DAE-4502-8448-48B6D35BAD51}"/>
              </a:ext>
            </a:extLst>
          </p:cNvPr>
          <p:cNvSpPr txBox="1"/>
          <p:nvPr/>
        </p:nvSpPr>
        <p:spPr>
          <a:xfrm>
            <a:off x="2970302" y="2658666"/>
            <a:ext cx="173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Segments 1 &amp; 2 Facilitation Group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C1D6CF-CDF3-4E97-ADB2-00653FE19C31}"/>
              </a:ext>
            </a:extLst>
          </p:cNvPr>
          <p:cNvSpPr/>
          <p:nvPr/>
        </p:nvSpPr>
        <p:spPr>
          <a:xfrm>
            <a:off x="5066724" y="2681953"/>
            <a:ext cx="1654130" cy="889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40610A-32E4-46E6-AB8D-B25FF5C3536C}"/>
              </a:ext>
            </a:extLst>
          </p:cNvPr>
          <p:cNvSpPr txBox="1"/>
          <p:nvPr/>
        </p:nvSpPr>
        <p:spPr>
          <a:xfrm>
            <a:off x="5066724" y="2681944"/>
            <a:ext cx="1654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Segments 1 &amp; 2</a:t>
            </a:r>
          </a:p>
          <a:p>
            <a:pPr algn="ctr"/>
            <a:r>
              <a:rPr lang="en-US" dirty="0">
                <a:latin typeface="Franklin Gothic Demi Cond" panose="020B0706030402020204" pitchFamily="34" charset="0"/>
              </a:rPr>
              <a:t>Public Meetings</a:t>
            </a:r>
          </a:p>
          <a:p>
            <a:pPr algn="ctr"/>
            <a:r>
              <a:rPr lang="en-US" sz="1600" i="1" dirty="0">
                <a:latin typeface="Franklin Gothic Book" panose="020B0503020102020204" pitchFamily="34" charset="0"/>
              </a:rPr>
              <a:t>June, Sept. 2019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F5D97C08-BBFD-4CA4-BCBB-EDA789850A81}"/>
              </a:ext>
            </a:extLst>
          </p:cNvPr>
          <p:cNvSpPr/>
          <p:nvPr/>
        </p:nvSpPr>
        <p:spPr>
          <a:xfrm rot="5400000">
            <a:off x="4735715" y="2913324"/>
            <a:ext cx="238612" cy="423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65A0AE5-1EAE-4F68-A7A4-5AD322A79294}"/>
              </a:ext>
            </a:extLst>
          </p:cNvPr>
          <p:cNvSpPr/>
          <p:nvPr/>
        </p:nvSpPr>
        <p:spPr>
          <a:xfrm rot="10800000">
            <a:off x="3737180" y="3594976"/>
            <a:ext cx="197034" cy="59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AA6876-EE3A-48AC-8DDE-F3931C96B58C}"/>
              </a:ext>
            </a:extLst>
          </p:cNvPr>
          <p:cNvSpPr txBox="1"/>
          <p:nvPr/>
        </p:nvSpPr>
        <p:spPr>
          <a:xfrm>
            <a:off x="2440109" y="4824772"/>
            <a:ext cx="2849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Demi Cond" panose="020B0706030402020204" pitchFamily="34" charset="0"/>
              </a:rPr>
              <a:t>Segments 1 &amp; 2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Stakeholder Meetings</a:t>
            </a:r>
          </a:p>
          <a:p>
            <a:pPr algn="ctr"/>
            <a:r>
              <a:rPr lang="en-US" sz="1600" i="1" dirty="0">
                <a:latin typeface="Franklin Gothic Book" panose="020B0503020102020204" pitchFamily="34" charset="0"/>
              </a:rPr>
              <a:t>Summer 2019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607453-7E15-4635-801C-3AFDC9E34871}"/>
              </a:ext>
            </a:extLst>
          </p:cNvPr>
          <p:cNvSpPr/>
          <p:nvPr/>
        </p:nvSpPr>
        <p:spPr>
          <a:xfrm>
            <a:off x="1981454" y="1208809"/>
            <a:ext cx="1263741" cy="886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24FA52-2944-4055-BBBD-22A1659C0F60}"/>
              </a:ext>
            </a:extLst>
          </p:cNvPr>
          <p:cNvSpPr txBox="1"/>
          <p:nvPr/>
        </p:nvSpPr>
        <p:spPr>
          <a:xfrm>
            <a:off x="1981454" y="1172170"/>
            <a:ext cx="126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Mayor’s Steering Committee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9DD0F3-10E2-47C9-BFBB-2EED82FB43B7}"/>
              </a:ext>
            </a:extLst>
          </p:cNvPr>
          <p:cNvSpPr/>
          <p:nvPr/>
        </p:nvSpPr>
        <p:spPr>
          <a:xfrm>
            <a:off x="998231" y="4210786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2D401E-E8A7-40DD-B2F4-2846B079B7E3}"/>
              </a:ext>
            </a:extLst>
          </p:cNvPr>
          <p:cNvSpPr txBox="1"/>
          <p:nvPr/>
        </p:nvSpPr>
        <p:spPr>
          <a:xfrm>
            <a:off x="-113346" y="4824772"/>
            <a:ext cx="2849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Demi Cond" panose="020B0706030402020204" pitchFamily="34" charset="0"/>
              </a:rPr>
              <a:t>Segment 3 </a:t>
            </a:r>
            <a:br>
              <a:rPr lang="en-US" sz="2000" dirty="0">
                <a:latin typeface="Franklin Gothic Demi Cond" panose="020B0706030402020204" pitchFamily="34" charset="0"/>
              </a:rPr>
            </a:br>
            <a:r>
              <a:rPr lang="en-US" sz="2000" dirty="0">
                <a:latin typeface="Franklin Gothic Demi Cond" panose="020B0706030402020204" pitchFamily="34" charset="0"/>
              </a:rPr>
              <a:t>Stakeholder Meetings</a:t>
            </a:r>
          </a:p>
          <a:p>
            <a:pPr algn="ctr"/>
            <a:r>
              <a:rPr lang="en-US" sz="1600" i="1" dirty="0">
                <a:latin typeface="Franklin Gothic Book" panose="020B0503020102020204" pitchFamily="34" charset="0"/>
              </a:rPr>
              <a:t>Summer 2018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114771-3D80-4AAC-B88B-0AA8D1D5B65E}"/>
              </a:ext>
            </a:extLst>
          </p:cNvPr>
          <p:cNvSpPr/>
          <p:nvPr/>
        </p:nvSpPr>
        <p:spPr>
          <a:xfrm>
            <a:off x="1781865" y="4210785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9F1D81-CDB1-4CA4-8F0F-C68D30C0937C}"/>
              </a:ext>
            </a:extLst>
          </p:cNvPr>
          <p:cNvSpPr/>
          <p:nvPr/>
        </p:nvSpPr>
        <p:spPr>
          <a:xfrm>
            <a:off x="238803" y="4220972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2B89C38E-AC87-40ED-B96C-0CB925BE33B2}"/>
              </a:ext>
            </a:extLst>
          </p:cNvPr>
          <p:cNvSpPr/>
          <p:nvPr/>
        </p:nvSpPr>
        <p:spPr>
          <a:xfrm rot="13462110">
            <a:off x="1564737" y="1995416"/>
            <a:ext cx="206416" cy="71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FA83B-9526-4516-8E8C-4BE169E9CEE4}"/>
              </a:ext>
            </a:extLst>
          </p:cNvPr>
          <p:cNvSpPr txBox="1"/>
          <p:nvPr/>
        </p:nvSpPr>
        <p:spPr>
          <a:xfrm>
            <a:off x="484442" y="2684998"/>
            <a:ext cx="16541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Segment 3</a:t>
            </a:r>
          </a:p>
          <a:p>
            <a:pPr algn="ctr"/>
            <a:r>
              <a:rPr lang="en-US" dirty="0">
                <a:latin typeface="Franklin Gothic Demi Cond" panose="020B0706030402020204" pitchFamily="34" charset="0"/>
              </a:rPr>
              <a:t>Public Meetings</a:t>
            </a:r>
          </a:p>
          <a:p>
            <a:pPr algn="ctr"/>
            <a:r>
              <a:rPr lang="en-US" sz="1600" i="1" dirty="0">
                <a:latin typeface="Franklin Gothic Book" panose="020B0503020102020204" pitchFamily="34" charset="0"/>
              </a:rPr>
              <a:t>Summer 2018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B86991-AF66-450C-94EC-44EEECC9A9CE}"/>
              </a:ext>
            </a:extLst>
          </p:cNvPr>
          <p:cNvSpPr/>
          <p:nvPr/>
        </p:nvSpPr>
        <p:spPr>
          <a:xfrm>
            <a:off x="473806" y="2670364"/>
            <a:ext cx="1654130" cy="886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BB05AB4-5864-471F-BE04-79FB2B5EA58B}"/>
              </a:ext>
            </a:extLst>
          </p:cNvPr>
          <p:cNvSpPr/>
          <p:nvPr/>
        </p:nvSpPr>
        <p:spPr>
          <a:xfrm rot="10800000">
            <a:off x="1203993" y="3594975"/>
            <a:ext cx="197033" cy="590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40876E-A628-4061-8C16-9B38F4C6C6D5}"/>
              </a:ext>
            </a:extLst>
          </p:cNvPr>
          <p:cNvSpPr/>
          <p:nvPr/>
        </p:nvSpPr>
        <p:spPr>
          <a:xfrm>
            <a:off x="3560683" y="4210786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972CA1-7025-4993-84E4-8BF60AC43CEE}"/>
              </a:ext>
            </a:extLst>
          </p:cNvPr>
          <p:cNvSpPr/>
          <p:nvPr/>
        </p:nvSpPr>
        <p:spPr>
          <a:xfrm>
            <a:off x="4344317" y="4210785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A5CBAF-01A4-4BF9-B77A-71D041ADD021}"/>
              </a:ext>
            </a:extLst>
          </p:cNvPr>
          <p:cNvSpPr/>
          <p:nvPr/>
        </p:nvSpPr>
        <p:spPr>
          <a:xfrm>
            <a:off x="2801255" y="4220972"/>
            <a:ext cx="608559" cy="5622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E8086E01-4AED-414A-865D-FC1C7EDB99B0}"/>
              </a:ext>
            </a:extLst>
          </p:cNvPr>
          <p:cNvSpPr/>
          <p:nvPr/>
        </p:nvSpPr>
        <p:spPr>
          <a:xfrm rot="8022767">
            <a:off x="3469025" y="2008767"/>
            <a:ext cx="200887" cy="71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6FE7350-76C9-48D5-B465-71C1DCE4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59" y="87686"/>
            <a:ext cx="5308541" cy="6806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Franklin Gothic Demi Cond" panose="020B0706030402020204" pitchFamily="34" charset="0"/>
              </a:rPr>
              <a:t>Mayor’s Steering Committee</a:t>
            </a:r>
          </a:p>
          <a:p>
            <a:pPr marL="0" indent="0">
              <a:buNone/>
            </a:pPr>
            <a:r>
              <a:rPr lang="en-US" sz="2600" i="1" dirty="0">
                <a:latin typeface="Franklin Gothic Book" panose="020B0503020102020204" pitchFamily="34" charset="0"/>
              </a:rPr>
              <a:t>Technical advisory committee to oversee City’s role in NHHIP</a:t>
            </a:r>
          </a:p>
          <a:p>
            <a:pPr marL="0" indent="0">
              <a:buNone/>
            </a:pPr>
            <a:r>
              <a:rPr lang="en-US" sz="3000" dirty="0">
                <a:latin typeface="Franklin Gothic Demi Cond" panose="020B0706030402020204" pitchFamily="34" charset="0"/>
              </a:rPr>
              <a:t>Facilitation Group</a:t>
            </a:r>
          </a:p>
          <a:p>
            <a:pPr marL="0" indent="0">
              <a:buNone/>
            </a:pPr>
            <a:r>
              <a:rPr lang="en-US" sz="2600" i="1" dirty="0">
                <a:latin typeface="Franklin Gothic Book" panose="020B0503020102020204" pitchFamily="34" charset="0"/>
              </a:rPr>
              <a:t>Community leaders and organizations to guide engagement process</a:t>
            </a:r>
          </a:p>
          <a:p>
            <a:pPr marL="0" indent="0">
              <a:buNone/>
            </a:pPr>
            <a:r>
              <a:rPr lang="en-US" sz="3000" dirty="0">
                <a:latin typeface="Franklin Gothic Demi Cond" panose="020B0706030402020204" pitchFamily="34" charset="0"/>
              </a:rPr>
              <a:t>Stakeholder Meetings</a:t>
            </a:r>
          </a:p>
          <a:p>
            <a:pPr marL="0" indent="0">
              <a:buNone/>
            </a:pPr>
            <a:r>
              <a:rPr lang="en-US" sz="2600" i="1" dirty="0">
                <a:latin typeface="Franklin Gothic Book" panose="020B0503020102020204" pitchFamily="34" charset="0"/>
              </a:rPr>
              <a:t>Focused around issue- or location-based topics and open to all interested stakeholders including residents, businesses and organizations</a:t>
            </a:r>
          </a:p>
          <a:p>
            <a:pPr marL="0" indent="0">
              <a:buNone/>
            </a:pPr>
            <a:r>
              <a:rPr lang="en-US" sz="3000" dirty="0">
                <a:latin typeface="Franklin Gothic Demi Cond" panose="020B0706030402020204" pitchFamily="34" charset="0"/>
              </a:rPr>
              <a:t>Public Meetings</a:t>
            </a:r>
          </a:p>
          <a:p>
            <a:pPr marL="0" indent="0">
              <a:buNone/>
            </a:pPr>
            <a:r>
              <a:rPr lang="en-US" sz="2600" i="1" dirty="0">
                <a:latin typeface="Franklin Gothic Book" panose="020B0503020102020204" pitchFamily="34" charset="0"/>
              </a:rPr>
              <a:t>Held twice in June and twice in September (total of four)</a:t>
            </a:r>
          </a:p>
          <a:p>
            <a:pPr marL="0" indent="0">
              <a:buNone/>
            </a:pPr>
            <a:r>
              <a:rPr lang="en-US" sz="3000" dirty="0">
                <a:latin typeface="Franklin Gothic Demi Cond" panose="020B0706030402020204" pitchFamily="34" charset="0"/>
              </a:rPr>
              <a:t>Planning &amp; Development Department</a:t>
            </a:r>
          </a:p>
          <a:p>
            <a:pPr marL="0" indent="0">
              <a:buNone/>
            </a:pPr>
            <a:r>
              <a:rPr lang="en-US" sz="2600" i="1" dirty="0">
                <a:latin typeface="Franklin Gothic Book" panose="020B0503020102020204" pitchFamily="34" charset="0"/>
              </a:rPr>
              <a:t>Interagency coordination and logistical support</a:t>
            </a:r>
          </a:p>
        </p:txBody>
      </p:sp>
    </p:spTree>
    <p:extLst>
      <p:ext uri="{BB962C8B-B14F-4D97-AF65-F5344CB8AC3E}">
        <p14:creationId xmlns:p14="http://schemas.microsoft.com/office/powerpoint/2010/main" val="282127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 descr="Image result for independence heights redevelopment council logo">
            <a:extLst>
              <a:ext uri="{FF2B5EF4-FFF2-40B4-BE49-F238E27FC236}">
                <a16:creationId xmlns:a16="http://schemas.microsoft.com/office/drawing/2014/main" id="{F702EC6D-994B-4EF3-BF1D-0519128E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754" y="2685425"/>
            <a:ext cx="3259103" cy="21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gency Logo">
            <a:extLst>
              <a:ext uri="{FF2B5EF4-FFF2-40B4-BE49-F238E27FC236}">
                <a16:creationId xmlns:a16="http://schemas.microsoft.com/office/drawing/2014/main" id="{1C723194-620A-49AE-949C-68A03ED3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14" y="748593"/>
            <a:ext cx="2844387" cy="28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mage result for scenic houston logo">
            <a:extLst>
              <a:ext uri="{FF2B5EF4-FFF2-40B4-BE49-F238E27FC236}">
                <a16:creationId xmlns:a16="http://schemas.microsoft.com/office/drawing/2014/main" id="{02EB5896-1721-4C67-8208-17D87130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4" y="2396434"/>
            <a:ext cx="2706576" cy="27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entral Houston, Inc. (CHI) logo">
            <a:extLst>
              <a:ext uri="{FF2B5EF4-FFF2-40B4-BE49-F238E27FC236}">
                <a16:creationId xmlns:a16="http://schemas.microsoft.com/office/drawing/2014/main" id="{AA402C0E-698C-41E5-AC98-A7889726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71" y="483890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70C7F-E47F-4931-A6F2-8E17C63C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Facilitation Group Members</a:t>
            </a:r>
          </a:p>
        </p:txBody>
      </p:sp>
      <p:pic>
        <p:nvPicPr>
          <p:cNvPr id="1026" name="Picture 2" descr="Image result for aarp houston logo">
            <a:extLst>
              <a:ext uri="{FF2B5EF4-FFF2-40B4-BE49-F238E27FC236}">
                <a16:creationId xmlns:a16="http://schemas.microsoft.com/office/drawing/2014/main" id="{969FF02D-7B4A-42BB-BC1E-232E1C89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1" y="1308951"/>
            <a:ext cx="1660924" cy="16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link houston">
            <a:extLst>
              <a:ext uri="{FF2B5EF4-FFF2-40B4-BE49-F238E27FC236}">
                <a16:creationId xmlns:a16="http://schemas.microsoft.com/office/drawing/2014/main" id="{16CB13A7-2358-48A2-BAD4-27324634C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3213" y="27958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link houston">
            <a:extLst>
              <a:ext uri="{FF2B5EF4-FFF2-40B4-BE49-F238E27FC236}">
                <a16:creationId xmlns:a16="http://schemas.microsoft.com/office/drawing/2014/main" id="{A3806DF8-C995-49E2-AC90-2F7B4467D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95613" y="29482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Image result for buffalo bayou partnership">
            <a:extLst>
              <a:ext uri="{FF2B5EF4-FFF2-40B4-BE49-F238E27FC236}">
                <a16:creationId xmlns:a16="http://schemas.microsoft.com/office/drawing/2014/main" id="{0505BFB1-CE6D-4959-A785-40E4A752D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2088" y="2395538"/>
            <a:ext cx="16478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uffalo bayou partnership">
            <a:extLst>
              <a:ext uri="{FF2B5EF4-FFF2-40B4-BE49-F238E27FC236}">
                <a16:creationId xmlns:a16="http://schemas.microsoft.com/office/drawing/2014/main" id="{92EFB4AE-D7DD-4672-8BC4-C10864E7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4" y="2876492"/>
            <a:ext cx="1163582" cy="14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reater northside management district">
            <a:extLst>
              <a:ext uri="{FF2B5EF4-FFF2-40B4-BE49-F238E27FC236}">
                <a16:creationId xmlns:a16="http://schemas.microsoft.com/office/drawing/2014/main" id="{4DE3793A-2C3F-4E03-853C-F6C61D5B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51" y="5227917"/>
            <a:ext cx="1280828" cy="11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txdot logo">
            <a:extLst>
              <a:ext uri="{FF2B5EF4-FFF2-40B4-BE49-F238E27FC236}">
                <a16:creationId xmlns:a16="http://schemas.microsoft.com/office/drawing/2014/main" id="{673C51BB-9FA9-48FF-AA8E-C87B5B0A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95" y="5352351"/>
            <a:ext cx="20955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houston metro logo">
            <a:extLst>
              <a:ext uri="{FF2B5EF4-FFF2-40B4-BE49-F238E27FC236}">
                <a16:creationId xmlns:a16="http://schemas.microsoft.com/office/drawing/2014/main" id="{49E38493-EE43-415B-8310-34D7D547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90" y="4617101"/>
            <a:ext cx="2799304" cy="4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0880DC-86BA-4A9E-BCD8-1DC0B467E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3" y="5227917"/>
            <a:ext cx="1234251" cy="1299704"/>
          </a:xfrm>
          <a:prstGeom prst="rect">
            <a:avLst/>
          </a:prstGeom>
        </p:spPr>
      </p:pic>
      <p:pic>
        <p:nvPicPr>
          <p:cNvPr id="1056" name="Picture 32" descr="No photo description available.">
            <a:extLst>
              <a:ext uri="{FF2B5EF4-FFF2-40B4-BE49-F238E27FC236}">
                <a16:creationId xmlns:a16="http://schemas.microsoft.com/office/drawing/2014/main" id="{4B8E2261-CD14-442F-BF39-2B28D766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28" y="5315482"/>
            <a:ext cx="1087409" cy="10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No photo description available.">
            <a:extLst>
              <a:ext uri="{FF2B5EF4-FFF2-40B4-BE49-F238E27FC236}">
                <a16:creationId xmlns:a16="http://schemas.microsoft.com/office/drawing/2014/main" id="{0933BBE6-3C88-41F5-BE26-AD2C441F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04" y="5298727"/>
            <a:ext cx="1175852" cy="11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harris county logo">
            <a:extLst>
              <a:ext uri="{FF2B5EF4-FFF2-40B4-BE49-F238E27FC236}">
                <a16:creationId xmlns:a16="http://schemas.microsoft.com/office/drawing/2014/main" id="{3271519A-2CDF-4A4D-B9FE-EC9FCD4C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8" y="5287705"/>
            <a:ext cx="1183211" cy="120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may contain: text">
            <a:extLst>
              <a:ext uri="{FF2B5EF4-FFF2-40B4-BE49-F238E27FC236}">
                <a16:creationId xmlns:a16="http://schemas.microsoft.com/office/drawing/2014/main" id="{F3DE41F4-9A3E-4485-8C0F-3051DD6B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53" y="2868098"/>
            <a:ext cx="1506363" cy="15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elated image">
            <a:extLst>
              <a:ext uri="{FF2B5EF4-FFF2-40B4-BE49-F238E27FC236}">
                <a16:creationId xmlns:a16="http://schemas.microsoft.com/office/drawing/2014/main" id="{A87EA72E-E1CA-4F59-BC69-DE9695A7E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1" y="4364112"/>
            <a:ext cx="3546405" cy="8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mage result for super neighborhood logo houston">
            <a:extLst>
              <a:ext uri="{FF2B5EF4-FFF2-40B4-BE49-F238E27FC236}">
                <a16:creationId xmlns:a16="http://schemas.microsoft.com/office/drawing/2014/main" id="{4BC10DB0-89CF-4809-BB47-E9882466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10" y="1643453"/>
            <a:ext cx="2885689" cy="11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Related image">
            <a:extLst>
              <a:ext uri="{FF2B5EF4-FFF2-40B4-BE49-F238E27FC236}">
                <a16:creationId xmlns:a16="http://schemas.microsoft.com/office/drawing/2014/main" id="{73CBEC39-9735-4FA3-825D-4071372D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83" y="1667467"/>
            <a:ext cx="2032988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ir alliance houston">
            <a:extLst>
              <a:ext uri="{FF2B5EF4-FFF2-40B4-BE49-F238E27FC236}">
                <a16:creationId xmlns:a16="http://schemas.microsoft.com/office/drawing/2014/main" id="{D43EBCF9-1862-4A4B-9480-0A810D31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2" y="1644245"/>
            <a:ext cx="1296140" cy="12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ouston parks board logo">
            <a:extLst>
              <a:ext uri="{FF2B5EF4-FFF2-40B4-BE49-F238E27FC236}">
                <a16:creationId xmlns:a16="http://schemas.microsoft.com/office/drawing/2014/main" id="{E46B75BD-4DBC-437F-813A-716B2448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79" y="2796461"/>
            <a:ext cx="2007666" cy="15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Image result for north houston district logo">
            <a:extLst>
              <a:ext uri="{FF2B5EF4-FFF2-40B4-BE49-F238E27FC236}">
                <a16:creationId xmlns:a16="http://schemas.microsoft.com/office/drawing/2014/main" id="{BC31E193-F281-4332-82F6-745C158A9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57" y="4476353"/>
            <a:ext cx="3256243" cy="6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2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28E3-19C9-44B7-88B1-E099B13F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Facilitation Group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04F9-630B-47DB-90EF-88D1067A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Agree on issues to be resolved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Assist in researching potential alternatives and/or mitigation measures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Assist in bringing other stakeholders to the table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Assist in designing public meetings</a:t>
            </a:r>
          </a:p>
        </p:txBody>
      </p:sp>
    </p:spTree>
    <p:extLst>
      <p:ext uri="{BB962C8B-B14F-4D97-AF65-F5344CB8AC3E}">
        <p14:creationId xmlns:p14="http://schemas.microsoft.com/office/powerpoint/2010/main" val="55924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02DBA8-8528-45E8-B16E-D344C5E11F7C}"/>
              </a:ext>
            </a:extLst>
          </p:cNvPr>
          <p:cNvSpPr/>
          <p:nvPr/>
        </p:nvSpPr>
        <p:spPr>
          <a:xfrm>
            <a:off x="390753" y="2626600"/>
            <a:ext cx="1538168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Review/org comments; Facilitation Group (FG) </a:t>
            </a:r>
            <a:r>
              <a:rPr lang="en-US" sz="1600" dirty="0" err="1">
                <a:latin typeface="Franklin Gothic Book" panose="020B0503020102020204" pitchFamily="34" charset="0"/>
              </a:rPr>
              <a:t>mtg</a:t>
            </a:r>
            <a:r>
              <a:rPr lang="en-US" sz="1600" dirty="0">
                <a:latin typeface="Franklin Gothic Book" panose="020B0503020102020204" pitchFamily="34" charset="0"/>
              </a:rPr>
              <a:t> #1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8D8BA0-1837-489A-8EF0-FF1B0850BA80}"/>
              </a:ext>
            </a:extLst>
          </p:cNvPr>
          <p:cNvSpPr/>
          <p:nvPr/>
        </p:nvSpPr>
        <p:spPr>
          <a:xfrm>
            <a:off x="2047802" y="2638003"/>
            <a:ext cx="1687052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FG </a:t>
            </a:r>
            <a:r>
              <a:rPr lang="en-US" sz="1600" dirty="0" err="1">
                <a:latin typeface="Franklin Gothic Book" panose="020B0503020102020204" pitchFamily="34" charset="0"/>
              </a:rPr>
              <a:t>mtg</a:t>
            </a:r>
            <a:r>
              <a:rPr lang="en-US" sz="1600" dirty="0">
                <a:latin typeface="Franklin Gothic Book" panose="020B0503020102020204" pitchFamily="34" charset="0"/>
              </a:rPr>
              <a:t> #2 &amp; 3; Public Meeting #1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(2 locations)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883AF0-5495-4B5C-AFE9-753062702985}"/>
              </a:ext>
            </a:extLst>
          </p:cNvPr>
          <p:cNvSpPr/>
          <p:nvPr/>
        </p:nvSpPr>
        <p:spPr>
          <a:xfrm>
            <a:off x="3853735" y="2638003"/>
            <a:ext cx="2900169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FG and Stakeholder meetings </a:t>
            </a:r>
            <a:br>
              <a:rPr lang="en-US" sz="1600" dirty="0">
                <a:latin typeface="Franklin Gothic Book" panose="020B0503020102020204" pitchFamily="34" charset="0"/>
              </a:rPr>
            </a:br>
            <a:r>
              <a:rPr lang="en-US" sz="1600" dirty="0">
                <a:latin typeface="Franklin Gothic Book" panose="020B0503020102020204" pitchFamily="34" charset="0"/>
              </a:rPr>
              <a:t>TBD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946C89-48AF-4388-96A2-A131EEBA864B}"/>
              </a:ext>
            </a:extLst>
          </p:cNvPr>
          <p:cNvSpPr/>
          <p:nvPr/>
        </p:nvSpPr>
        <p:spPr>
          <a:xfrm>
            <a:off x="6872785" y="2638003"/>
            <a:ext cx="1371491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Public 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Meeting #2</a:t>
            </a:r>
          </a:p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(2 locations)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0C687C-B358-40C9-8366-629F409C5B95}"/>
              </a:ext>
            </a:extLst>
          </p:cNvPr>
          <p:cNvSpPr/>
          <p:nvPr/>
        </p:nvSpPr>
        <p:spPr>
          <a:xfrm>
            <a:off x="9754665" y="2663437"/>
            <a:ext cx="1928642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City of Houston delivers recommendations to TxDOT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17F46E-9B16-466C-85D1-96B5267A4525}"/>
              </a:ext>
            </a:extLst>
          </p:cNvPr>
          <p:cNvCxnSpPr>
            <a:cxnSpLocks/>
          </p:cNvCxnSpPr>
          <p:nvPr/>
        </p:nvCxnSpPr>
        <p:spPr>
          <a:xfrm flipV="1">
            <a:off x="838200" y="4189730"/>
            <a:ext cx="10929487" cy="22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6BFBD2-F7B2-4B99-828D-8A4721171E3F}"/>
              </a:ext>
            </a:extLst>
          </p:cNvPr>
          <p:cNvCxnSpPr>
            <a:cxnSpLocks/>
          </p:cNvCxnSpPr>
          <p:nvPr/>
        </p:nvCxnSpPr>
        <p:spPr>
          <a:xfrm>
            <a:off x="838200" y="4216430"/>
            <a:ext cx="0" cy="400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8D639-63D0-4CAB-B301-FA9DA5A29692}"/>
              </a:ext>
            </a:extLst>
          </p:cNvPr>
          <p:cNvCxnSpPr>
            <a:cxnSpLocks/>
          </p:cNvCxnSpPr>
          <p:nvPr/>
        </p:nvCxnSpPr>
        <p:spPr>
          <a:xfrm>
            <a:off x="2089701" y="4203354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B581E5-BF67-4559-9929-E352D485EC01}"/>
              </a:ext>
            </a:extLst>
          </p:cNvPr>
          <p:cNvCxnSpPr>
            <a:cxnSpLocks/>
          </p:cNvCxnSpPr>
          <p:nvPr/>
        </p:nvCxnSpPr>
        <p:spPr>
          <a:xfrm>
            <a:off x="3460834" y="4203354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470DF-E7A5-40B1-BB42-710DC029088F}"/>
              </a:ext>
            </a:extLst>
          </p:cNvPr>
          <p:cNvCxnSpPr>
            <a:cxnSpLocks/>
          </p:cNvCxnSpPr>
          <p:nvPr/>
        </p:nvCxnSpPr>
        <p:spPr>
          <a:xfrm>
            <a:off x="4739610" y="4203354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53A6A4-8144-457E-98B4-2779F96DEE01}"/>
              </a:ext>
            </a:extLst>
          </p:cNvPr>
          <p:cNvSpPr txBox="1"/>
          <p:nvPr/>
        </p:nvSpPr>
        <p:spPr>
          <a:xfrm>
            <a:off x="331512" y="4765697"/>
            <a:ext cx="116308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   April             May                June             July               August             Sept.              Oct.                       Nov. </a:t>
            </a:r>
          </a:p>
          <a:p>
            <a:pPr algn="ctr"/>
            <a:endParaRPr lang="en-US" sz="4000" i="1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4000" i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           2019 </a:t>
            </a:r>
            <a:r>
              <a:rPr lang="en-US" sz="2400" dirty="0">
                <a:solidFill>
                  <a:schemeClr val="accent1"/>
                </a:solidFill>
                <a:latin typeface="Franklin Gothic Demi Cond" panose="020B0706030402020204" pitchFamily="34" charset="0"/>
              </a:rPr>
              <a:t>           	</a:t>
            </a:r>
            <a:r>
              <a:rPr lang="en-US" sz="2400" b="1" dirty="0">
                <a:solidFill>
                  <a:schemeClr val="accent1"/>
                </a:solidFill>
              </a:rPr>
              <a:t>            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01CE85-F9EE-4D7D-965C-D83EBF93D021}"/>
              </a:ext>
            </a:extLst>
          </p:cNvPr>
          <p:cNvCxnSpPr>
            <a:cxnSpLocks/>
          </p:cNvCxnSpPr>
          <p:nvPr/>
        </p:nvCxnSpPr>
        <p:spPr>
          <a:xfrm>
            <a:off x="6196178" y="4203354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855F7-058D-40F5-ADC3-0C308545C345}"/>
              </a:ext>
            </a:extLst>
          </p:cNvPr>
          <p:cNvCxnSpPr>
            <a:cxnSpLocks/>
          </p:cNvCxnSpPr>
          <p:nvPr/>
        </p:nvCxnSpPr>
        <p:spPr>
          <a:xfrm>
            <a:off x="7615529" y="4212640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EA1BAB-8EC3-4E5C-A88C-73D558C97387}"/>
              </a:ext>
            </a:extLst>
          </p:cNvPr>
          <p:cNvCxnSpPr>
            <a:cxnSpLocks/>
          </p:cNvCxnSpPr>
          <p:nvPr/>
        </p:nvCxnSpPr>
        <p:spPr>
          <a:xfrm>
            <a:off x="9055952" y="4212640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B1F598-65A2-47B0-B535-FB1653DC93F7}"/>
              </a:ext>
            </a:extLst>
          </p:cNvPr>
          <p:cNvCxnSpPr>
            <a:cxnSpLocks/>
          </p:cNvCxnSpPr>
          <p:nvPr/>
        </p:nvCxnSpPr>
        <p:spPr>
          <a:xfrm>
            <a:off x="10794048" y="4189730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E0C95F1-37AE-4E6C-88A5-C87EAE9EDA11}"/>
              </a:ext>
            </a:extLst>
          </p:cNvPr>
          <p:cNvSpPr txBox="1">
            <a:spLocks/>
          </p:cNvSpPr>
          <p:nvPr/>
        </p:nvSpPr>
        <p:spPr>
          <a:xfrm>
            <a:off x="838200" y="517525"/>
            <a:ext cx="10929487" cy="1606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Segments 1 &amp; 2 Public Engagement Timeline</a:t>
            </a:r>
            <a:br>
              <a:rPr lang="en-US" sz="12300" dirty="0">
                <a:ln w="0"/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br>
              <a:rPr lang="en-US" sz="6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6200" i="1" dirty="0">
                <a:ln w="0"/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Based on Final EIS released late 2019 and Record of Decision released early 2020</a:t>
            </a:r>
            <a:endParaRPr lang="en-US" sz="7400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4CD629-A4A4-45DE-B636-6EE69E9C3A95}"/>
              </a:ext>
            </a:extLst>
          </p:cNvPr>
          <p:cNvSpPr/>
          <p:nvPr/>
        </p:nvSpPr>
        <p:spPr>
          <a:xfrm>
            <a:off x="8363157" y="2638003"/>
            <a:ext cx="1272627" cy="12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ranklin Gothic Book" panose="020B0503020102020204" pitchFamily="34" charset="0"/>
              </a:rPr>
              <a:t>Analysis provided to Mayor’s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91671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523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Demi Cond</vt:lpstr>
      <vt:lpstr>Office Theme</vt:lpstr>
      <vt:lpstr>NHHIP Segments 1 &amp; 2  Facilitation Group</vt:lpstr>
      <vt:lpstr>Goals</vt:lpstr>
      <vt:lpstr>The Result</vt:lpstr>
      <vt:lpstr>Public Engagement</vt:lpstr>
      <vt:lpstr>How this fits into TxDOT’s work</vt:lpstr>
      <vt:lpstr>PowerPoint Presentation</vt:lpstr>
      <vt:lpstr>Facilitation Group Members</vt:lpstr>
      <vt:lpstr>Facilitation Group Tasks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Houston Highway Improvement Project (NHHIP)</dc:title>
  <dc:creator>Eccles, Peter - PD</dc:creator>
  <cp:lastModifiedBy>Sedillo, Anna - PD</cp:lastModifiedBy>
  <cp:revision>44</cp:revision>
  <cp:lastPrinted>2019-06-12T21:03:44Z</cp:lastPrinted>
  <dcterms:created xsi:type="dcterms:W3CDTF">2019-04-19T18:38:35Z</dcterms:created>
  <dcterms:modified xsi:type="dcterms:W3CDTF">2020-09-23T18:02:55Z</dcterms:modified>
</cp:coreProperties>
</file>