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559" r:id="rId2"/>
    <p:sldId id="556" r:id="rId3"/>
    <p:sldId id="557" r:id="rId4"/>
    <p:sldId id="558" r:id="rId5"/>
    <p:sldId id="477" r:id="rId6"/>
    <p:sldId id="479" r:id="rId7"/>
    <p:sldId id="441" r:id="rId8"/>
    <p:sldId id="560" r:id="rId9"/>
    <p:sldId id="513" r:id="rId10"/>
    <p:sldId id="482" r:id="rId11"/>
    <p:sldId id="549" r:id="rId12"/>
    <p:sldId id="553" r:id="rId13"/>
    <p:sldId id="402" r:id="rId14"/>
    <p:sldId id="530" r:id="rId15"/>
    <p:sldId id="428" r:id="rId16"/>
    <p:sldId id="503" r:id="rId17"/>
    <p:sldId id="554" r:id="rId18"/>
    <p:sldId id="404" r:id="rId19"/>
    <p:sldId id="551" r:id="rId20"/>
    <p:sldId id="45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ublic Safety PPT" id="{35E0BBD9-4EAD-4DFA-856B-B73458530573}">
          <p14:sldIdLst>
            <p14:sldId id="559"/>
            <p14:sldId id="556"/>
            <p14:sldId id="557"/>
            <p14:sldId id="558"/>
            <p14:sldId id="477"/>
            <p14:sldId id="479"/>
            <p14:sldId id="441"/>
            <p14:sldId id="560"/>
            <p14:sldId id="513"/>
            <p14:sldId id="482"/>
            <p14:sldId id="549"/>
            <p14:sldId id="553"/>
            <p14:sldId id="402"/>
            <p14:sldId id="530"/>
            <p14:sldId id="428"/>
            <p14:sldId id="503"/>
            <p14:sldId id="554"/>
            <p14:sldId id="404"/>
            <p14:sldId id="551"/>
            <p14:sldId id="4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3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DBE47-7534-4BC4-AF42-65F81C6AE2A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E15611C-6555-420D-AEC7-37098CF3227E}">
      <dgm:prSet phldrT="[Text]"/>
      <dgm:spPr/>
      <dgm:t>
        <a:bodyPr/>
        <a:lstStyle/>
        <a:p>
          <a:r>
            <a:rPr lang="en-US" b="1" dirty="0"/>
            <a:t>December 2015</a:t>
          </a:r>
        </a:p>
        <a:p>
          <a:r>
            <a:rPr lang="en-US" dirty="0"/>
            <a:t>City Council Passes Amended ME Ordinance</a:t>
          </a:r>
        </a:p>
      </dgm:t>
    </dgm:pt>
    <dgm:pt modelId="{E0E7BED5-2B86-4C0B-BE71-53B1D89136E6}" type="parTrans" cxnId="{F1592007-349C-48E5-A7BE-56A8AAEB2F53}">
      <dgm:prSet/>
      <dgm:spPr/>
      <dgm:t>
        <a:bodyPr/>
        <a:lstStyle/>
        <a:p>
          <a:endParaRPr lang="en-US"/>
        </a:p>
      </dgm:t>
    </dgm:pt>
    <dgm:pt modelId="{42955B39-9DFA-4E6F-A2C1-53AEE86F9996}" type="sibTrans" cxnId="{F1592007-349C-48E5-A7BE-56A8AAEB2F53}">
      <dgm:prSet/>
      <dgm:spPr/>
      <dgm:t>
        <a:bodyPr/>
        <a:lstStyle/>
        <a:p>
          <a:endParaRPr lang="en-US"/>
        </a:p>
      </dgm:t>
    </dgm:pt>
    <dgm:pt modelId="{EF75CD63-D528-4C88-A39F-FDA9126AA129}">
      <dgm:prSet phldrT="[Text]"/>
      <dgm:spPr/>
      <dgm:t>
        <a:bodyPr/>
        <a:lstStyle/>
        <a:p>
          <a:r>
            <a:rPr lang="en-US" b="1" dirty="0"/>
            <a:t>Feb. - April 2016</a:t>
          </a:r>
        </a:p>
        <a:p>
          <a:r>
            <a:rPr lang="en-US" dirty="0"/>
            <a:t>Led Four Trainings for Total of 174 DRT Officers</a:t>
          </a:r>
        </a:p>
      </dgm:t>
    </dgm:pt>
    <dgm:pt modelId="{02867B63-42D2-40F1-9408-B431DA389C63}" type="parTrans" cxnId="{B3DE42C6-4649-48C0-9F46-C098FBAB60F1}">
      <dgm:prSet/>
      <dgm:spPr/>
      <dgm:t>
        <a:bodyPr/>
        <a:lstStyle/>
        <a:p>
          <a:endParaRPr lang="en-US"/>
        </a:p>
      </dgm:t>
    </dgm:pt>
    <dgm:pt modelId="{9F5F27C1-818B-4C74-BAF4-A14847F680FB}" type="sibTrans" cxnId="{B3DE42C6-4649-48C0-9F46-C098FBAB60F1}">
      <dgm:prSet/>
      <dgm:spPr/>
      <dgm:t>
        <a:bodyPr/>
        <a:lstStyle/>
        <a:p>
          <a:endParaRPr lang="en-US"/>
        </a:p>
      </dgm:t>
    </dgm:pt>
    <dgm:pt modelId="{5892CE72-3A4F-428D-B4D3-2695B15FA1C7}">
      <dgm:prSet phldrT="[Text]"/>
      <dgm:spPr/>
      <dgm:t>
        <a:bodyPr/>
        <a:lstStyle/>
        <a:p>
          <a:r>
            <a:rPr lang="en-US" b="1" dirty="0"/>
            <a:t>Oct. – Dec. 2017</a:t>
          </a:r>
        </a:p>
        <a:p>
          <a:r>
            <a:rPr lang="en-US" dirty="0"/>
            <a:t>DRT Inspects 141 Additional Locations, Issues 307 Citations</a:t>
          </a:r>
        </a:p>
      </dgm:t>
    </dgm:pt>
    <dgm:pt modelId="{9E63902F-28B1-4E11-B2E6-6BE6F6978DCA}" type="parTrans" cxnId="{2BD21B4D-A2BA-40EC-A72D-1ACDE38D234F}">
      <dgm:prSet/>
      <dgm:spPr/>
      <dgm:t>
        <a:bodyPr/>
        <a:lstStyle/>
        <a:p>
          <a:endParaRPr lang="en-US"/>
        </a:p>
      </dgm:t>
    </dgm:pt>
    <dgm:pt modelId="{D4B2376C-E020-42EE-92BC-A54DC73D3D86}" type="sibTrans" cxnId="{2BD21B4D-A2BA-40EC-A72D-1ACDE38D234F}">
      <dgm:prSet/>
      <dgm:spPr/>
      <dgm:t>
        <a:bodyPr/>
        <a:lstStyle/>
        <a:p>
          <a:endParaRPr lang="en-US"/>
        </a:p>
      </dgm:t>
    </dgm:pt>
    <dgm:pt modelId="{6A78E8EA-F8AD-4006-823F-E3335EF29F8D}">
      <dgm:prSet phldrT="[Text]"/>
      <dgm:spPr/>
      <dgm:t>
        <a:bodyPr/>
        <a:lstStyle/>
        <a:p>
          <a:r>
            <a:rPr lang="en-US" b="1" dirty="0"/>
            <a:t>Aug. 2016 - April 2017</a:t>
          </a:r>
        </a:p>
        <a:p>
          <a:r>
            <a:rPr lang="en-US" dirty="0"/>
            <a:t>DRT Inspects 220 Locations, Issues 603 Citations</a:t>
          </a:r>
        </a:p>
      </dgm:t>
    </dgm:pt>
    <dgm:pt modelId="{A439FA2F-7526-4A01-800C-69A4352F5CBD}" type="parTrans" cxnId="{31C7948F-FD38-4D63-B4C0-B95F48A17142}">
      <dgm:prSet/>
      <dgm:spPr/>
      <dgm:t>
        <a:bodyPr/>
        <a:lstStyle/>
        <a:p>
          <a:endParaRPr lang="en-US"/>
        </a:p>
      </dgm:t>
    </dgm:pt>
    <dgm:pt modelId="{C764EB29-3849-4059-948B-7FA47D1CCB0A}" type="sibTrans" cxnId="{31C7948F-FD38-4D63-B4C0-B95F48A17142}">
      <dgm:prSet/>
      <dgm:spPr/>
      <dgm:t>
        <a:bodyPr/>
        <a:lstStyle/>
        <a:p>
          <a:endParaRPr lang="en-US"/>
        </a:p>
      </dgm:t>
    </dgm:pt>
    <dgm:pt modelId="{2916A27E-803A-41E8-BDDF-1D6227922095}">
      <dgm:prSet phldrT="[Text]"/>
      <dgm:spPr/>
      <dgm:t>
        <a:bodyPr/>
        <a:lstStyle/>
        <a:p>
          <a:r>
            <a:rPr lang="en-US" b="1" dirty="0"/>
            <a:t>July 2016</a:t>
          </a:r>
        </a:p>
        <a:p>
          <a:r>
            <a:rPr lang="en-US" dirty="0"/>
            <a:t>Municipal Court Diversion Program Officially Launches</a:t>
          </a:r>
        </a:p>
      </dgm:t>
    </dgm:pt>
    <dgm:pt modelId="{1C4DDD64-6179-4045-848F-B1D3EF664892}" type="parTrans" cxnId="{DCE2AE07-58B0-4338-A151-5D816E0A2D48}">
      <dgm:prSet/>
      <dgm:spPr/>
      <dgm:t>
        <a:bodyPr/>
        <a:lstStyle/>
        <a:p>
          <a:endParaRPr lang="en-US"/>
        </a:p>
      </dgm:t>
    </dgm:pt>
    <dgm:pt modelId="{9A2AFE54-6F4C-4AD1-AD19-E87FAE923082}" type="sibTrans" cxnId="{DCE2AE07-58B0-4338-A151-5D816E0A2D48}">
      <dgm:prSet/>
      <dgm:spPr/>
      <dgm:t>
        <a:bodyPr/>
        <a:lstStyle/>
        <a:p>
          <a:endParaRPr lang="en-US"/>
        </a:p>
      </dgm:t>
    </dgm:pt>
    <dgm:pt modelId="{03B45067-217B-4FE1-BE4D-F547F6EF466F}">
      <dgm:prSet phldrT="[Text]"/>
      <dgm:spPr/>
      <dgm:t>
        <a:bodyPr/>
        <a:lstStyle/>
        <a:p>
          <a:r>
            <a:rPr lang="en-US" b="1" dirty="0"/>
            <a:t>March - June 2016</a:t>
          </a:r>
        </a:p>
        <a:p>
          <a:r>
            <a:rPr lang="en-US" dirty="0"/>
            <a:t>Development of Victim Outreach Materials for LE</a:t>
          </a:r>
        </a:p>
      </dgm:t>
    </dgm:pt>
    <dgm:pt modelId="{72A3E930-20C0-4882-87BB-C14F5674DC11}" type="parTrans" cxnId="{E84E7C48-4091-4F24-B11A-4A7088F9EC78}">
      <dgm:prSet/>
      <dgm:spPr/>
      <dgm:t>
        <a:bodyPr/>
        <a:lstStyle/>
        <a:p>
          <a:endParaRPr lang="en-US"/>
        </a:p>
      </dgm:t>
    </dgm:pt>
    <dgm:pt modelId="{A7704A26-37FB-434A-9DB6-61D617FFA247}" type="sibTrans" cxnId="{E84E7C48-4091-4F24-B11A-4A7088F9EC78}">
      <dgm:prSet/>
      <dgm:spPr/>
      <dgm:t>
        <a:bodyPr/>
        <a:lstStyle/>
        <a:p>
          <a:endParaRPr lang="en-US"/>
        </a:p>
      </dgm:t>
    </dgm:pt>
    <dgm:pt modelId="{C34212CB-E524-4FEB-9231-49D552A621AA}" type="pres">
      <dgm:prSet presAssocID="{C5DDBE47-7534-4BC4-AF42-65F81C6AE2A8}" presName="Name0" presStyleCnt="0">
        <dgm:presLayoutVars>
          <dgm:dir/>
          <dgm:resizeHandles val="exact"/>
        </dgm:presLayoutVars>
      </dgm:prSet>
      <dgm:spPr/>
    </dgm:pt>
    <dgm:pt modelId="{6D4C2B79-4574-43DB-BBA4-AFB94DDD503F}" type="pres">
      <dgm:prSet presAssocID="{C5DDBE47-7534-4BC4-AF42-65F81C6AE2A8}" presName="arrow" presStyleLbl="bgShp" presStyleIdx="0" presStyleCnt="1"/>
      <dgm:spPr/>
    </dgm:pt>
    <dgm:pt modelId="{29977174-8E81-45FD-BD26-444A16B792EA}" type="pres">
      <dgm:prSet presAssocID="{C5DDBE47-7534-4BC4-AF42-65F81C6AE2A8}" presName="points" presStyleCnt="0"/>
      <dgm:spPr/>
    </dgm:pt>
    <dgm:pt modelId="{B687DB21-2197-4883-8DC5-C6C5319B943E}" type="pres">
      <dgm:prSet presAssocID="{5E15611C-6555-420D-AEC7-37098CF3227E}" presName="compositeA" presStyleCnt="0"/>
      <dgm:spPr/>
    </dgm:pt>
    <dgm:pt modelId="{A6D1EE2C-B7E9-4812-8011-C6AF6BA4B4FE}" type="pres">
      <dgm:prSet presAssocID="{5E15611C-6555-420D-AEC7-37098CF3227E}" presName="textA" presStyleLbl="revTx" presStyleIdx="0" presStyleCnt="6">
        <dgm:presLayoutVars>
          <dgm:bulletEnabled val="1"/>
        </dgm:presLayoutVars>
      </dgm:prSet>
      <dgm:spPr/>
    </dgm:pt>
    <dgm:pt modelId="{4FDE34D5-88C9-41E6-AABA-70F75B6B428E}" type="pres">
      <dgm:prSet presAssocID="{5E15611C-6555-420D-AEC7-37098CF3227E}" presName="circleA" presStyleLbl="node1" presStyleIdx="0" presStyleCnt="6"/>
      <dgm:spPr/>
    </dgm:pt>
    <dgm:pt modelId="{D6D2D8EC-A065-449A-A04F-48AC5F27809E}" type="pres">
      <dgm:prSet presAssocID="{5E15611C-6555-420D-AEC7-37098CF3227E}" presName="spaceA" presStyleCnt="0"/>
      <dgm:spPr/>
    </dgm:pt>
    <dgm:pt modelId="{08249551-AB6E-4EF3-92AF-87B029C683DB}" type="pres">
      <dgm:prSet presAssocID="{42955B39-9DFA-4E6F-A2C1-53AEE86F9996}" presName="space" presStyleCnt="0"/>
      <dgm:spPr/>
    </dgm:pt>
    <dgm:pt modelId="{54F8BD44-06A0-4CB9-A602-8C1374990578}" type="pres">
      <dgm:prSet presAssocID="{EF75CD63-D528-4C88-A39F-FDA9126AA129}" presName="compositeB" presStyleCnt="0"/>
      <dgm:spPr/>
    </dgm:pt>
    <dgm:pt modelId="{9433E105-C5E0-40E0-B452-202EEE45EC77}" type="pres">
      <dgm:prSet presAssocID="{EF75CD63-D528-4C88-A39F-FDA9126AA129}" presName="textB" presStyleLbl="revTx" presStyleIdx="1" presStyleCnt="6">
        <dgm:presLayoutVars>
          <dgm:bulletEnabled val="1"/>
        </dgm:presLayoutVars>
      </dgm:prSet>
      <dgm:spPr/>
    </dgm:pt>
    <dgm:pt modelId="{DF4CD1EA-457C-4562-9B06-EA643B0DE92A}" type="pres">
      <dgm:prSet presAssocID="{EF75CD63-D528-4C88-A39F-FDA9126AA129}" presName="circleB" presStyleLbl="node1" presStyleIdx="1" presStyleCnt="6"/>
      <dgm:spPr/>
    </dgm:pt>
    <dgm:pt modelId="{F8299468-9BC0-4877-8E8B-1B8EACAB570B}" type="pres">
      <dgm:prSet presAssocID="{EF75CD63-D528-4C88-A39F-FDA9126AA129}" presName="spaceB" presStyleCnt="0"/>
      <dgm:spPr/>
    </dgm:pt>
    <dgm:pt modelId="{CE2D301B-7759-4DB4-9D2D-C5931A10F2DB}" type="pres">
      <dgm:prSet presAssocID="{9F5F27C1-818B-4C74-BAF4-A14847F680FB}" presName="space" presStyleCnt="0"/>
      <dgm:spPr/>
    </dgm:pt>
    <dgm:pt modelId="{6B557D46-95AF-455E-BB7C-EFA743420848}" type="pres">
      <dgm:prSet presAssocID="{03B45067-217B-4FE1-BE4D-F547F6EF466F}" presName="compositeA" presStyleCnt="0"/>
      <dgm:spPr/>
    </dgm:pt>
    <dgm:pt modelId="{17C24ABB-C103-4F9C-87D0-900E9BE16BE8}" type="pres">
      <dgm:prSet presAssocID="{03B45067-217B-4FE1-BE4D-F547F6EF466F}" presName="textA" presStyleLbl="revTx" presStyleIdx="2" presStyleCnt="6">
        <dgm:presLayoutVars>
          <dgm:bulletEnabled val="1"/>
        </dgm:presLayoutVars>
      </dgm:prSet>
      <dgm:spPr/>
    </dgm:pt>
    <dgm:pt modelId="{40DF9CDE-72BA-4FFB-AA8B-DDB4D8BB3B65}" type="pres">
      <dgm:prSet presAssocID="{03B45067-217B-4FE1-BE4D-F547F6EF466F}" presName="circleA" presStyleLbl="node1" presStyleIdx="2" presStyleCnt="6"/>
      <dgm:spPr/>
    </dgm:pt>
    <dgm:pt modelId="{7F7EF0A9-1F0D-45C6-BAEB-6E2822C0485B}" type="pres">
      <dgm:prSet presAssocID="{03B45067-217B-4FE1-BE4D-F547F6EF466F}" presName="spaceA" presStyleCnt="0"/>
      <dgm:spPr/>
    </dgm:pt>
    <dgm:pt modelId="{E8D8A820-2013-4B30-90FB-A5771B1BAEA0}" type="pres">
      <dgm:prSet presAssocID="{A7704A26-37FB-434A-9DB6-61D617FFA247}" presName="space" presStyleCnt="0"/>
      <dgm:spPr/>
    </dgm:pt>
    <dgm:pt modelId="{ED889ED7-7642-4515-AA96-E42C5A6CB2C1}" type="pres">
      <dgm:prSet presAssocID="{2916A27E-803A-41E8-BDDF-1D6227922095}" presName="compositeB" presStyleCnt="0"/>
      <dgm:spPr/>
    </dgm:pt>
    <dgm:pt modelId="{E98FC449-2FF7-4E16-AD7D-9E093BB34909}" type="pres">
      <dgm:prSet presAssocID="{2916A27E-803A-41E8-BDDF-1D6227922095}" presName="textB" presStyleLbl="revTx" presStyleIdx="3" presStyleCnt="6">
        <dgm:presLayoutVars>
          <dgm:bulletEnabled val="1"/>
        </dgm:presLayoutVars>
      </dgm:prSet>
      <dgm:spPr/>
    </dgm:pt>
    <dgm:pt modelId="{41FABD73-FDC6-466C-AFE0-C3AD466EE9C5}" type="pres">
      <dgm:prSet presAssocID="{2916A27E-803A-41E8-BDDF-1D6227922095}" presName="circleB" presStyleLbl="node1" presStyleIdx="3" presStyleCnt="6"/>
      <dgm:spPr/>
    </dgm:pt>
    <dgm:pt modelId="{70DD83D9-599E-4A0B-8F18-68206EB5D639}" type="pres">
      <dgm:prSet presAssocID="{2916A27E-803A-41E8-BDDF-1D6227922095}" presName="spaceB" presStyleCnt="0"/>
      <dgm:spPr/>
    </dgm:pt>
    <dgm:pt modelId="{EE60F059-04CE-4335-8D96-BE6C2CDB7F9C}" type="pres">
      <dgm:prSet presAssocID="{9A2AFE54-6F4C-4AD1-AD19-E87FAE923082}" presName="space" presStyleCnt="0"/>
      <dgm:spPr/>
    </dgm:pt>
    <dgm:pt modelId="{AC875D86-C272-4BCA-A0F3-8F4C6DC5E29B}" type="pres">
      <dgm:prSet presAssocID="{6A78E8EA-F8AD-4006-823F-E3335EF29F8D}" presName="compositeA" presStyleCnt="0"/>
      <dgm:spPr/>
    </dgm:pt>
    <dgm:pt modelId="{8938A735-9950-46C9-829F-409B83B1A604}" type="pres">
      <dgm:prSet presAssocID="{6A78E8EA-F8AD-4006-823F-E3335EF29F8D}" presName="textA" presStyleLbl="revTx" presStyleIdx="4" presStyleCnt="6" custScaleX="121927">
        <dgm:presLayoutVars>
          <dgm:bulletEnabled val="1"/>
        </dgm:presLayoutVars>
      </dgm:prSet>
      <dgm:spPr/>
    </dgm:pt>
    <dgm:pt modelId="{AE43547A-50A2-4E98-AA5B-F711F5666B89}" type="pres">
      <dgm:prSet presAssocID="{6A78E8EA-F8AD-4006-823F-E3335EF29F8D}" presName="circleA" presStyleLbl="node1" presStyleIdx="4" presStyleCnt="6"/>
      <dgm:spPr/>
    </dgm:pt>
    <dgm:pt modelId="{4FAF1974-658D-4019-8D54-04ADDEAE3DB1}" type="pres">
      <dgm:prSet presAssocID="{6A78E8EA-F8AD-4006-823F-E3335EF29F8D}" presName="spaceA" presStyleCnt="0"/>
      <dgm:spPr/>
    </dgm:pt>
    <dgm:pt modelId="{3D4D97AC-A847-4485-A807-A1326AA688F8}" type="pres">
      <dgm:prSet presAssocID="{C764EB29-3849-4059-948B-7FA47D1CCB0A}" presName="space" presStyleCnt="0"/>
      <dgm:spPr/>
    </dgm:pt>
    <dgm:pt modelId="{0EA2F1FE-DE1C-4903-A8BC-E8434AA45E06}" type="pres">
      <dgm:prSet presAssocID="{5892CE72-3A4F-428D-B4D3-2695B15FA1C7}" presName="compositeB" presStyleCnt="0"/>
      <dgm:spPr/>
    </dgm:pt>
    <dgm:pt modelId="{53E073B1-E976-4F59-95E9-EC61D43943C2}" type="pres">
      <dgm:prSet presAssocID="{5892CE72-3A4F-428D-B4D3-2695B15FA1C7}" presName="textB" presStyleLbl="revTx" presStyleIdx="5" presStyleCnt="6">
        <dgm:presLayoutVars>
          <dgm:bulletEnabled val="1"/>
        </dgm:presLayoutVars>
      </dgm:prSet>
      <dgm:spPr/>
    </dgm:pt>
    <dgm:pt modelId="{C9E5427C-0CB5-43E8-B122-1647470267AB}" type="pres">
      <dgm:prSet presAssocID="{5892CE72-3A4F-428D-B4D3-2695B15FA1C7}" presName="circleB" presStyleLbl="node1" presStyleIdx="5" presStyleCnt="6"/>
      <dgm:spPr/>
    </dgm:pt>
    <dgm:pt modelId="{B5BAF3BA-B766-4B9F-9EC3-C8F9E012C67E}" type="pres">
      <dgm:prSet presAssocID="{5892CE72-3A4F-428D-B4D3-2695B15FA1C7}" presName="spaceB" presStyleCnt="0"/>
      <dgm:spPr/>
    </dgm:pt>
  </dgm:ptLst>
  <dgm:cxnLst>
    <dgm:cxn modelId="{F1592007-349C-48E5-A7BE-56A8AAEB2F53}" srcId="{C5DDBE47-7534-4BC4-AF42-65F81C6AE2A8}" destId="{5E15611C-6555-420D-AEC7-37098CF3227E}" srcOrd="0" destOrd="0" parTransId="{E0E7BED5-2B86-4C0B-BE71-53B1D89136E6}" sibTransId="{42955B39-9DFA-4E6F-A2C1-53AEE86F9996}"/>
    <dgm:cxn modelId="{DCE2AE07-58B0-4338-A151-5D816E0A2D48}" srcId="{C5DDBE47-7534-4BC4-AF42-65F81C6AE2A8}" destId="{2916A27E-803A-41E8-BDDF-1D6227922095}" srcOrd="3" destOrd="0" parTransId="{1C4DDD64-6179-4045-848F-B1D3EF664892}" sibTransId="{9A2AFE54-6F4C-4AD1-AD19-E87FAE923082}"/>
    <dgm:cxn modelId="{CD7FED0B-A535-4876-B75A-81B558BF0771}" type="presOf" srcId="{6A78E8EA-F8AD-4006-823F-E3335EF29F8D}" destId="{8938A735-9950-46C9-829F-409B83B1A604}" srcOrd="0" destOrd="0" presId="urn:microsoft.com/office/officeart/2005/8/layout/hProcess11"/>
    <dgm:cxn modelId="{E84E7C48-4091-4F24-B11A-4A7088F9EC78}" srcId="{C5DDBE47-7534-4BC4-AF42-65F81C6AE2A8}" destId="{03B45067-217B-4FE1-BE4D-F547F6EF466F}" srcOrd="2" destOrd="0" parTransId="{72A3E930-20C0-4882-87BB-C14F5674DC11}" sibTransId="{A7704A26-37FB-434A-9DB6-61D617FFA247}"/>
    <dgm:cxn modelId="{C1E00F4B-3FF4-4827-9558-583FDC2684A5}" type="presOf" srcId="{5E15611C-6555-420D-AEC7-37098CF3227E}" destId="{A6D1EE2C-B7E9-4812-8011-C6AF6BA4B4FE}" srcOrd="0" destOrd="0" presId="urn:microsoft.com/office/officeart/2005/8/layout/hProcess11"/>
    <dgm:cxn modelId="{2BD21B4D-A2BA-40EC-A72D-1ACDE38D234F}" srcId="{C5DDBE47-7534-4BC4-AF42-65F81C6AE2A8}" destId="{5892CE72-3A4F-428D-B4D3-2695B15FA1C7}" srcOrd="5" destOrd="0" parTransId="{9E63902F-28B1-4E11-B2E6-6BE6F6978DCA}" sibTransId="{D4B2376C-E020-42EE-92BC-A54DC73D3D86}"/>
    <dgm:cxn modelId="{4D73954F-D4AA-453A-9AFC-FF916475912F}" type="presOf" srcId="{C5DDBE47-7534-4BC4-AF42-65F81C6AE2A8}" destId="{C34212CB-E524-4FEB-9231-49D552A621AA}" srcOrd="0" destOrd="0" presId="urn:microsoft.com/office/officeart/2005/8/layout/hProcess11"/>
    <dgm:cxn modelId="{31C7948F-FD38-4D63-B4C0-B95F48A17142}" srcId="{C5DDBE47-7534-4BC4-AF42-65F81C6AE2A8}" destId="{6A78E8EA-F8AD-4006-823F-E3335EF29F8D}" srcOrd="4" destOrd="0" parTransId="{A439FA2F-7526-4A01-800C-69A4352F5CBD}" sibTransId="{C764EB29-3849-4059-948B-7FA47D1CCB0A}"/>
    <dgm:cxn modelId="{AA0A04C5-11F8-4C1E-BFFE-77F583889069}" type="presOf" srcId="{EF75CD63-D528-4C88-A39F-FDA9126AA129}" destId="{9433E105-C5E0-40E0-B452-202EEE45EC77}" srcOrd="0" destOrd="0" presId="urn:microsoft.com/office/officeart/2005/8/layout/hProcess11"/>
    <dgm:cxn modelId="{B3DE42C6-4649-48C0-9F46-C098FBAB60F1}" srcId="{C5DDBE47-7534-4BC4-AF42-65F81C6AE2A8}" destId="{EF75CD63-D528-4C88-A39F-FDA9126AA129}" srcOrd="1" destOrd="0" parTransId="{02867B63-42D2-40F1-9408-B431DA389C63}" sibTransId="{9F5F27C1-818B-4C74-BAF4-A14847F680FB}"/>
    <dgm:cxn modelId="{DFE9D8D8-9491-4906-9547-2B8D25E201AF}" type="presOf" srcId="{5892CE72-3A4F-428D-B4D3-2695B15FA1C7}" destId="{53E073B1-E976-4F59-95E9-EC61D43943C2}" srcOrd="0" destOrd="0" presId="urn:microsoft.com/office/officeart/2005/8/layout/hProcess11"/>
    <dgm:cxn modelId="{A1C6C4F5-A72F-49B3-B8A7-702C0EB861F9}" type="presOf" srcId="{2916A27E-803A-41E8-BDDF-1D6227922095}" destId="{E98FC449-2FF7-4E16-AD7D-9E093BB34909}" srcOrd="0" destOrd="0" presId="urn:microsoft.com/office/officeart/2005/8/layout/hProcess11"/>
    <dgm:cxn modelId="{C1A5CDF5-C40D-45D3-B924-BA03092B1238}" type="presOf" srcId="{03B45067-217B-4FE1-BE4D-F547F6EF466F}" destId="{17C24ABB-C103-4F9C-87D0-900E9BE16BE8}" srcOrd="0" destOrd="0" presId="urn:microsoft.com/office/officeart/2005/8/layout/hProcess11"/>
    <dgm:cxn modelId="{41387C74-C1C0-4CEE-9249-120FA6F6EE85}" type="presParOf" srcId="{C34212CB-E524-4FEB-9231-49D552A621AA}" destId="{6D4C2B79-4574-43DB-BBA4-AFB94DDD503F}" srcOrd="0" destOrd="0" presId="urn:microsoft.com/office/officeart/2005/8/layout/hProcess11"/>
    <dgm:cxn modelId="{E2886FE8-764C-4240-B2B8-04BD3B28EAEA}" type="presParOf" srcId="{C34212CB-E524-4FEB-9231-49D552A621AA}" destId="{29977174-8E81-45FD-BD26-444A16B792EA}" srcOrd="1" destOrd="0" presId="urn:microsoft.com/office/officeart/2005/8/layout/hProcess11"/>
    <dgm:cxn modelId="{998ABE21-807D-4C44-9474-06D05D2311F3}" type="presParOf" srcId="{29977174-8E81-45FD-BD26-444A16B792EA}" destId="{B687DB21-2197-4883-8DC5-C6C5319B943E}" srcOrd="0" destOrd="0" presId="urn:microsoft.com/office/officeart/2005/8/layout/hProcess11"/>
    <dgm:cxn modelId="{9A749381-9249-4B97-908C-F5B479391122}" type="presParOf" srcId="{B687DB21-2197-4883-8DC5-C6C5319B943E}" destId="{A6D1EE2C-B7E9-4812-8011-C6AF6BA4B4FE}" srcOrd="0" destOrd="0" presId="urn:microsoft.com/office/officeart/2005/8/layout/hProcess11"/>
    <dgm:cxn modelId="{ADA8F31F-2AB3-4717-B5A9-F2323D341C0E}" type="presParOf" srcId="{B687DB21-2197-4883-8DC5-C6C5319B943E}" destId="{4FDE34D5-88C9-41E6-AABA-70F75B6B428E}" srcOrd="1" destOrd="0" presId="urn:microsoft.com/office/officeart/2005/8/layout/hProcess11"/>
    <dgm:cxn modelId="{5A55BCD9-4B9A-43BC-8153-46DEDAC91AB5}" type="presParOf" srcId="{B687DB21-2197-4883-8DC5-C6C5319B943E}" destId="{D6D2D8EC-A065-449A-A04F-48AC5F27809E}" srcOrd="2" destOrd="0" presId="urn:microsoft.com/office/officeart/2005/8/layout/hProcess11"/>
    <dgm:cxn modelId="{B12982A4-8519-401F-9F83-04AEE17CBAC8}" type="presParOf" srcId="{29977174-8E81-45FD-BD26-444A16B792EA}" destId="{08249551-AB6E-4EF3-92AF-87B029C683DB}" srcOrd="1" destOrd="0" presId="urn:microsoft.com/office/officeart/2005/8/layout/hProcess11"/>
    <dgm:cxn modelId="{AA9508BE-0D91-47BA-B1B2-4A6964557C1A}" type="presParOf" srcId="{29977174-8E81-45FD-BD26-444A16B792EA}" destId="{54F8BD44-06A0-4CB9-A602-8C1374990578}" srcOrd="2" destOrd="0" presId="urn:microsoft.com/office/officeart/2005/8/layout/hProcess11"/>
    <dgm:cxn modelId="{620141C2-D4B3-450C-9EC6-02E6CCF1A3C7}" type="presParOf" srcId="{54F8BD44-06A0-4CB9-A602-8C1374990578}" destId="{9433E105-C5E0-40E0-B452-202EEE45EC77}" srcOrd="0" destOrd="0" presId="urn:microsoft.com/office/officeart/2005/8/layout/hProcess11"/>
    <dgm:cxn modelId="{4889365E-6321-4D90-A2D6-6C33DA07F8CA}" type="presParOf" srcId="{54F8BD44-06A0-4CB9-A602-8C1374990578}" destId="{DF4CD1EA-457C-4562-9B06-EA643B0DE92A}" srcOrd="1" destOrd="0" presId="urn:microsoft.com/office/officeart/2005/8/layout/hProcess11"/>
    <dgm:cxn modelId="{9860DD8F-CD98-4B27-849C-3B454EFFD948}" type="presParOf" srcId="{54F8BD44-06A0-4CB9-A602-8C1374990578}" destId="{F8299468-9BC0-4877-8E8B-1B8EACAB570B}" srcOrd="2" destOrd="0" presId="urn:microsoft.com/office/officeart/2005/8/layout/hProcess11"/>
    <dgm:cxn modelId="{1A9CA910-0C2E-465B-9255-ACCF1C36AA65}" type="presParOf" srcId="{29977174-8E81-45FD-BD26-444A16B792EA}" destId="{CE2D301B-7759-4DB4-9D2D-C5931A10F2DB}" srcOrd="3" destOrd="0" presId="urn:microsoft.com/office/officeart/2005/8/layout/hProcess11"/>
    <dgm:cxn modelId="{BE0FF8A3-4E9E-4E07-9F3C-7D2E98A98CE4}" type="presParOf" srcId="{29977174-8E81-45FD-BD26-444A16B792EA}" destId="{6B557D46-95AF-455E-BB7C-EFA743420848}" srcOrd="4" destOrd="0" presId="urn:microsoft.com/office/officeart/2005/8/layout/hProcess11"/>
    <dgm:cxn modelId="{B36F4F2D-447E-4ADD-8CAA-0F71938D7B0F}" type="presParOf" srcId="{6B557D46-95AF-455E-BB7C-EFA743420848}" destId="{17C24ABB-C103-4F9C-87D0-900E9BE16BE8}" srcOrd="0" destOrd="0" presId="urn:microsoft.com/office/officeart/2005/8/layout/hProcess11"/>
    <dgm:cxn modelId="{811CFDA2-84A4-43D5-8B84-D7CC85B5D345}" type="presParOf" srcId="{6B557D46-95AF-455E-BB7C-EFA743420848}" destId="{40DF9CDE-72BA-4FFB-AA8B-DDB4D8BB3B65}" srcOrd="1" destOrd="0" presId="urn:microsoft.com/office/officeart/2005/8/layout/hProcess11"/>
    <dgm:cxn modelId="{7A06EB92-1227-43CB-8AED-EFA56D1D2E7A}" type="presParOf" srcId="{6B557D46-95AF-455E-BB7C-EFA743420848}" destId="{7F7EF0A9-1F0D-45C6-BAEB-6E2822C0485B}" srcOrd="2" destOrd="0" presId="urn:microsoft.com/office/officeart/2005/8/layout/hProcess11"/>
    <dgm:cxn modelId="{2CD7338F-15EC-41CA-AC4C-0362462C5125}" type="presParOf" srcId="{29977174-8E81-45FD-BD26-444A16B792EA}" destId="{E8D8A820-2013-4B30-90FB-A5771B1BAEA0}" srcOrd="5" destOrd="0" presId="urn:microsoft.com/office/officeart/2005/8/layout/hProcess11"/>
    <dgm:cxn modelId="{64F5E602-E82B-44D4-B85B-E612DCE721A7}" type="presParOf" srcId="{29977174-8E81-45FD-BD26-444A16B792EA}" destId="{ED889ED7-7642-4515-AA96-E42C5A6CB2C1}" srcOrd="6" destOrd="0" presId="urn:microsoft.com/office/officeart/2005/8/layout/hProcess11"/>
    <dgm:cxn modelId="{740D310D-945C-4389-ABFA-249BDE2F305C}" type="presParOf" srcId="{ED889ED7-7642-4515-AA96-E42C5A6CB2C1}" destId="{E98FC449-2FF7-4E16-AD7D-9E093BB34909}" srcOrd="0" destOrd="0" presId="urn:microsoft.com/office/officeart/2005/8/layout/hProcess11"/>
    <dgm:cxn modelId="{8E0B79D9-2E0B-4912-B37B-E0C75C019C4B}" type="presParOf" srcId="{ED889ED7-7642-4515-AA96-E42C5A6CB2C1}" destId="{41FABD73-FDC6-466C-AFE0-C3AD466EE9C5}" srcOrd="1" destOrd="0" presId="urn:microsoft.com/office/officeart/2005/8/layout/hProcess11"/>
    <dgm:cxn modelId="{DC2CBB9F-CEE2-4A0D-B579-260AD171535D}" type="presParOf" srcId="{ED889ED7-7642-4515-AA96-E42C5A6CB2C1}" destId="{70DD83D9-599E-4A0B-8F18-68206EB5D639}" srcOrd="2" destOrd="0" presId="urn:microsoft.com/office/officeart/2005/8/layout/hProcess11"/>
    <dgm:cxn modelId="{6F8E5487-AFA2-4EF3-BE1C-D5A1A7C72B4E}" type="presParOf" srcId="{29977174-8E81-45FD-BD26-444A16B792EA}" destId="{EE60F059-04CE-4335-8D96-BE6C2CDB7F9C}" srcOrd="7" destOrd="0" presId="urn:microsoft.com/office/officeart/2005/8/layout/hProcess11"/>
    <dgm:cxn modelId="{1AFA790C-62FB-45EA-84ED-FD511C999D30}" type="presParOf" srcId="{29977174-8E81-45FD-BD26-444A16B792EA}" destId="{AC875D86-C272-4BCA-A0F3-8F4C6DC5E29B}" srcOrd="8" destOrd="0" presId="urn:microsoft.com/office/officeart/2005/8/layout/hProcess11"/>
    <dgm:cxn modelId="{F6C9BE23-FC0E-499B-BBAD-E48B9BF58C66}" type="presParOf" srcId="{AC875D86-C272-4BCA-A0F3-8F4C6DC5E29B}" destId="{8938A735-9950-46C9-829F-409B83B1A604}" srcOrd="0" destOrd="0" presId="urn:microsoft.com/office/officeart/2005/8/layout/hProcess11"/>
    <dgm:cxn modelId="{273D3397-4E8B-40C9-B8F5-EAD3714F1803}" type="presParOf" srcId="{AC875D86-C272-4BCA-A0F3-8F4C6DC5E29B}" destId="{AE43547A-50A2-4E98-AA5B-F711F5666B89}" srcOrd="1" destOrd="0" presId="urn:microsoft.com/office/officeart/2005/8/layout/hProcess11"/>
    <dgm:cxn modelId="{4C60D801-8E59-4FEA-AB55-3AE5FF8F6848}" type="presParOf" srcId="{AC875D86-C272-4BCA-A0F3-8F4C6DC5E29B}" destId="{4FAF1974-658D-4019-8D54-04ADDEAE3DB1}" srcOrd="2" destOrd="0" presId="urn:microsoft.com/office/officeart/2005/8/layout/hProcess11"/>
    <dgm:cxn modelId="{D1ED19CD-34CA-4F89-B1E9-18A1E3FDDB60}" type="presParOf" srcId="{29977174-8E81-45FD-BD26-444A16B792EA}" destId="{3D4D97AC-A847-4485-A807-A1326AA688F8}" srcOrd="9" destOrd="0" presId="urn:microsoft.com/office/officeart/2005/8/layout/hProcess11"/>
    <dgm:cxn modelId="{5F59959A-1A13-4856-8457-43F44E2125E9}" type="presParOf" srcId="{29977174-8E81-45FD-BD26-444A16B792EA}" destId="{0EA2F1FE-DE1C-4903-A8BC-E8434AA45E06}" srcOrd="10" destOrd="0" presId="urn:microsoft.com/office/officeart/2005/8/layout/hProcess11"/>
    <dgm:cxn modelId="{4252A9E8-D8F9-4E0C-88F0-E42257D5957C}" type="presParOf" srcId="{0EA2F1FE-DE1C-4903-A8BC-E8434AA45E06}" destId="{53E073B1-E976-4F59-95E9-EC61D43943C2}" srcOrd="0" destOrd="0" presId="urn:microsoft.com/office/officeart/2005/8/layout/hProcess11"/>
    <dgm:cxn modelId="{55AF3516-D829-42F8-86C1-9C2D7B6C5D28}" type="presParOf" srcId="{0EA2F1FE-DE1C-4903-A8BC-E8434AA45E06}" destId="{C9E5427C-0CB5-43E8-B122-1647470267AB}" srcOrd="1" destOrd="0" presId="urn:microsoft.com/office/officeart/2005/8/layout/hProcess11"/>
    <dgm:cxn modelId="{A34EAEC6-C159-4F07-BE5D-FEAD861543BC}" type="presParOf" srcId="{0EA2F1FE-DE1C-4903-A8BC-E8434AA45E06}" destId="{B5BAF3BA-B766-4B9F-9EC3-C8F9E012C67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C2B79-4574-43DB-BBA4-AFB94DDD503F}">
      <dsp:nvSpPr>
        <dsp:cNvPr id="0" name=""/>
        <dsp:cNvSpPr/>
      </dsp:nvSpPr>
      <dsp:spPr>
        <a:xfrm>
          <a:off x="0" y="830580"/>
          <a:ext cx="8305800" cy="11074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1EE2C-B7E9-4812-8011-C6AF6BA4B4FE}">
      <dsp:nvSpPr>
        <dsp:cNvPr id="0" name=""/>
        <dsp:cNvSpPr/>
      </dsp:nvSpPr>
      <dsp:spPr>
        <a:xfrm>
          <a:off x="868" y="0"/>
          <a:ext cx="1155228" cy="110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December 2015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City Council Passes Amended ME Ordinance</a:t>
          </a:r>
        </a:p>
      </dsp:txBody>
      <dsp:txXfrm>
        <a:off x="868" y="0"/>
        <a:ext cx="1155228" cy="1107440"/>
      </dsp:txXfrm>
    </dsp:sp>
    <dsp:sp modelId="{4FDE34D5-88C9-41E6-AABA-70F75B6B428E}">
      <dsp:nvSpPr>
        <dsp:cNvPr id="0" name=""/>
        <dsp:cNvSpPr/>
      </dsp:nvSpPr>
      <dsp:spPr>
        <a:xfrm>
          <a:off x="440052" y="1245870"/>
          <a:ext cx="276860" cy="276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3E105-C5E0-40E0-B452-202EEE45EC77}">
      <dsp:nvSpPr>
        <dsp:cNvPr id="0" name=""/>
        <dsp:cNvSpPr/>
      </dsp:nvSpPr>
      <dsp:spPr>
        <a:xfrm>
          <a:off x="1213858" y="1661160"/>
          <a:ext cx="1155228" cy="110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Feb. - April 2016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Led Four Trainings for Total of 174 DRT Officers</a:t>
          </a:r>
        </a:p>
      </dsp:txBody>
      <dsp:txXfrm>
        <a:off x="1213858" y="1661160"/>
        <a:ext cx="1155228" cy="1107440"/>
      </dsp:txXfrm>
    </dsp:sp>
    <dsp:sp modelId="{DF4CD1EA-457C-4562-9B06-EA643B0DE92A}">
      <dsp:nvSpPr>
        <dsp:cNvPr id="0" name=""/>
        <dsp:cNvSpPr/>
      </dsp:nvSpPr>
      <dsp:spPr>
        <a:xfrm>
          <a:off x="1653042" y="1245870"/>
          <a:ext cx="276860" cy="276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24ABB-C103-4F9C-87D0-900E9BE16BE8}">
      <dsp:nvSpPr>
        <dsp:cNvPr id="0" name=""/>
        <dsp:cNvSpPr/>
      </dsp:nvSpPr>
      <dsp:spPr>
        <a:xfrm>
          <a:off x="2426847" y="0"/>
          <a:ext cx="1155228" cy="110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March - June 2016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Development of Victim Outreach Materials for LE</a:t>
          </a:r>
        </a:p>
      </dsp:txBody>
      <dsp:txXfrm>
        <a:off x="2426847" y="0"/>
        <a:ext cx="1155228" cy="1107440"/>
      </dsp:txXfrm>
    </dsp:sp>
    <dsp:sp modelId="{40DF9CDE-72BA-4FFB-AA8B-DDB4D8BB3B65}">
      <dsp:nvSpPr>
        <dsp:cNvPr id="0" name=""/>
        <dsp:cNvSpPr/>
      </dsp:nvSpPr>
      <dsp:spPr>
        <a:xfrm>
          <a:off x="2866031" y="1245870"/>
          <a:ext cx="276860" cy="276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FC449-2FF7-4E16-AD7D-9E093BB34909}">
      <dsp:nvSpPr>
        <dsp:cNvPr id="0" name=""/>
        <dsp:cNvSpPr/>
      </dsp:nvSpPr>
      <dsp:spPr>
        <a:xfrm>
          <a:off x="3639837" y="1661160"/>
          <a:ext cx="1155228" cy="110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July 2016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Municipal Court Diversion Program Officially Launches</a:t>
          </a:r>
        </a:p>
      </dsp:txBody>
      <dsp:txXfrm>
        <a:off x="3639837" y="1661160"/>
        <a:ext cx="1155228" cy="1107440"/>
      </dsp:txXfrm>
    </dsp:sp>
    <dsp:sp modelId="{41FABD73-FDC6-466C-AFE0-C3AD466EE9C5}">
      <dsp:nvSpPr>
        <dsp:cNvPr id="0" name=""/>
        <dsp:cNvSpPr/>
      </dsp:nvSpPr>
      <dsp:spPr>
        <a:xfrm>
          <a:off x="4079021" y="1245870"/>
          <a:ext cx="276860" cy="276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8A735-9950-46C9-829F-409B83B1A604}">
      <dsp:nvSpPr>
        <dsp:cNvPr id="0" name=""/>
        <dsp:cNvSpPr/>
      </dsp:nvSpPr>
      <dsp:spPr>
        <a:xfrm>
          <a:off x="4852826" y="0"/>
          <a:ext cx="1408534" cy="110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Aug. 2016 - April 2017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DRT Inspects 220 Locations, Issues 603 Citations</a:t>
          </a:r>
        </a:p>
      </dsp:txBody>
      <dsp:txXfrm>
        <a:off x="4852826" y="0"/>
        <a:ext cx="1408534" cy="1107440"/>
      </dsp:txXfrm>
    </dsp:sp>
    <dsp:sp modelId="{AE43547A-50A2-4E98-AA5B-F711F5666B89}">
      <dsp:nvSpPr>
        <dsp:cNvPr id="0" name=""/>
        <dsp:cNvSpPr/>
      </dsp:nvSpPr>
      <dsp:spPr>
        <a:xfrm>
          <a:off x="5418664" y="1245870"/>
          <a:ext cx="276860" cy="276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073B1-E976-4F59-95E9-EC61D43943C2}">
      <dsp:nvSpPr>
        <dsp:cNvPr id="0" name=""/>
        <dsp:cNvSpPr/>
      </dsp:nvSpPr>
      <dsp:spPr>
        <a:xfrm>
          <a:off x="6319123" y="1661160"/>
          <a:ext cx="1155228" cy="110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Oct. – Dec. 2017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DRT Inspects 141 Additional Locations, Issues 307 Citations</a:t>
          </a:r>
        </a:p>
      </dsp:txBody>
      <dsp:txXfrm>
        <a:off x="6319123" y="1661160"/>
        <a:ext cx="1155228" cy="1107440"/>
      </dsp:txXfrm>
    </dsp:sp>
    <dsp:sp modelId="{C9E5427C-0CB5-43E8-B122-1647470267AB}">
      <dsp:nvSpPr>
        <dsp:cNvPr id="0" name=""/>
        <dsp:cNvSpPr/>
      </dsp:nvSpPr>
      <dsp:spPr>
        <a:xfrm>
          <a:off x="6758307" y="1245870"/>
          <a:ext cx="276860" cy="276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3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3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r">
              <a:defRPr sz="1200"/>
            </a:lvl1pPr>
          </a:lstStyle>
          <a:p>
            <a:fld id="{F2190496-A076-430E-80E3-C64F39CCA21A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3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4663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r">
              <a:defRPr sz="1200"/>
            </a:lvl1pPr>
          </a:lstStyle>
          <a:p>
            <a:fld id="{08390A84-077C-408D-8FE3-FE2B81B62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7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229BF3C1-F0F2-4A5D-82B6-C5A1900570B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4BB16B79-1D7F-45E1-8056-096C5D78E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8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1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5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0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9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7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9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D0B-6D59-458F-8F33-CE628761A0BF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F29F-7BF7-4193-8F8C-01858242E2CB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C88-5112-49AA-A646-AA3C2E555A6B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2BD8-F09D-440B-B70C-B7D837649FA6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A4CB-54D5-464A-BD0A-846AC82273E3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E5FA-15A0-4C72-BC44-9C883DF1C5E8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CF1-D7A7-4FA9-B77E-201F21867832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99F8F-5268-4BE0-841D-041EB31BAE42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063E-7A34-499D-A898-7E033E8B22E8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5730-075D-471A-837F-9C86C9FCA0D1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E68-0E71-445E-A96B-3B1B643F0387}" type="datetime1">
              <a:rPr lang="en-US" smtClean="0"/>
              <a:t>11/28/2018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CDD0250-43B7-4456-8404-1E5473A8BC2D}" type="datetime1">
              <a:rPr lang="en-US" smtClean="0"/>
              <a:t>11/28/2018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156746\Desktop\CHAHT Mayor's Office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4165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C88680-AF4D-4F8E-A4FF-841CD020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AEE769-39B3-4119-92DD-50FAEB3B5FA1}"/>
              </a:ext>
            </a:extLst>
          </p:cNvPr>
          <p:cNvSpPr txBox="1">
            <a:spLocks/>
          </p:cNvSpPr>
          <p:nvPr/>
        </p:nvSpPr>
        <p:spPr>
          <a:xfrm>
            <a:off x="467995" y="42672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Update – Year 2</a:t>
            </a:r>
          </a:p>
          <a:p>
            <a:pPr algn="ctr"/>
            <a:endParaRPr lang="en-US" sz="10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Public Safety and Homeland Security Meeting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11/29/2018</a:t>
            </a:r>
          </a:p>
        </p:txBody>
      </p:sp>
    </p:spTree>
    <p:extLst>
      <p:ext uri="{BB962C8B-B14F-4D97-AF65-F5344CB8AC3E}">
        <p14:creationId xmlns:p14="http://schemas.microsoft.com/office/powerpoint/2010/main" val="124854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7680" y="5334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Associated Image: Disaster Response Palm Card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1st Version: English, French, Vietnamese, Mandarin, Tagalog, Thai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2nd Version: English, Spanish, Arabic, Urdu, Farsi, and Hindi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20724" y="1905000"/>
            <a:ext cx="6553912" cy="4343400"/>
            <a:chOff x="1048701" y="1143000"/>
            <a:chExt cx="6553912" cy="4343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01" y="1143000"/>
              <a:ext cx="3227463" cy="4343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150" y="1143000"/>
              <a:ext cx="3227463" cy="434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61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6164" y="2286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Associated Image: Demographic Maps Crossed to Identify Vulnerable Areas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87BC3-B3AF-4EAF-A8DF-591F7D622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76" y="3472533"/>
            <a:ext cx="1987635" cy="1547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E187E7-D9F4-4E5C-A144-3D6AA85CC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53" y="1550830"/>
            <a:ext cx="1989741" cy="1547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C6B83-A796-4041-B7B4-0EC0ED6D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" y="3472532"/>
            <a:ext cx="1985530" cy="1547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A4AB3D-821E-4B5D-B668-CEFB6CB76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83" y="1550830"/>
            <a:ext cx="1990343" cy="1547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8829BB-D00C-4025-B955-541F9718C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76" y="1550830"/>
            <a:ext cx="1987635" cy="154757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2945E81-731E-4A72-B04B-0D95E172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25" y="1237064"/>
            <a:ext cx="2391336" cy="389965"/>
          </a:xfrm>
        </p:spPr>
        <p:txBody>
          <a:bodyPr>
            <a:noAutofit/>
          </a:bodyPr>
          <a:lstStyle/>
          <a:p>
            <a:pPr marL="114300" indent="0" algn="ctr">
              <a:spcBef>
                <a:spcPts val="0"/>
              </a:spcBef>
              <a:buClr>
                <a:srgbClr val="F0A22E"/>
              </a:buClr>
              <a:buNone/>
            </a:pPr>
            <a:r>
              <a:rPr lang="en-US" sz="1300" b="1" dirty="0"/>
              <a:t>Female-Led Households</a:t>
            </a:r>
            <a:endParaRPr lang="en-US" sz="13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18C6ED-DB76-4DB8-83D7-1428C2103815}"/>
              </a:ext>
            </a:extLst>
          </p:cNvPr>
          <p:cNvSpPr txBox="1">
            <a:spLocks/>
          </p:cNvSpPr>
          <p:nvPr/>
        </p:nvSpPr>
        <p:spPr>
          <a:xfrm>
            <a:off x="5177611" y="1237064"/>
            <a:ext cx="239133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Bef>
                <a:spcPts val="0"/>
              </a:spcBef>
              <a:buClr>
                <a:srgbClr val="F0A22E"/>
              </a:buClr>
              <a:buFont typeface="Arial" pitchFamily="34" charset="0"/>
              <a:buNone/>
            </a:pPr>
            <a:r>
              <a:rPr lang="en-US" sz="1300" b="1" dirty="0"/>
              <a:t>Median Household Income</a:t>
            </a:r>
            <a:endParaRPr lang="en-US" sz="13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9330527-EC2B-4D98-9061-0055B38C28B4}"/>
              </a:ext>
            </a:extLst>
          </p:cNvPr>
          <p:cNvSpPr txBox="1">
            <a:spLocks/>
          </p:cNvSpPr>
          <p:nvPr/>
        </p:nvSpPr>
        <p:spPr>
          <a:xfrm>
            <a:off x="6153846" y="3158767"/>
            <a:ext cx="239133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Bef>
                <a:spcPts val="0"/>
              </a:spcBef>
              <a:buClr>
                <a:srgbClr val="F0A22E"/>
              </a:buClr>
              <a:buFont typeface="Arial" pitchFamily="34" charset="0"/>
              <a:buNone/>
            </a:pPr>
            <a:r>
              <a:rPr lang="en-US" sz="1300" b="1" dirty="0"/>
              <a:t>Structural Damage</a:t>
            </a:r>
            <a:endParaRPr lang="en-US" sz="13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51E3BD-4B9C-42BE-A76A-42A832064FFD}"/>
              </a:ext>
            </a:extLst>
          </p:cNvPr>
          <p:cNvSpPr txBox="1">
            <a:spLocks/>
          </p:cNvSpPr>
          <p:nvPr/>
        </p:nvSpPr>
        <p:spPr>
          <a:xfrm>
            <a:off x="3000855" y="1246031"/>
            <a:ext cx="239133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Bef>
                <a:spcPts val="0"/>
              </a:spcBef>
              <a:buClr>
                <a:srgbClr val="F0A22E"/>
              </a:buClr>
              <a:buFont typeface="Arial" pitchFamily="34" charset="0"/>
              <a:buNone/>
            </a:pPr>
            <a:r>
              <a:rPr lang="en-US" sz="1300" b="1" dirty="0"/>
              <a:t>Unemployment Rate</a:t>
            </a:r>
            <a:endParaRPr lang="en-US" sz="13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031AC61-B8C2-4AA4-9136-59954493ECA8}"/>
              </a:ext>
            </a:extLst>
          </p:cNvPr>
          <p:cNvSpPr txBox="1">
            <a:spLocks/>
          </p:cNvSpPr>
          <p:nvPr/>
        </p:nvSpPr>
        <p:spPr>
          <a:xfrm>
            <a:off x="-138738" y="3167733"/>
            <a:ext cx="239133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Bef>
                <a:spcPts val="0"/>
              </a:spcBef>
              <a:buClr>
                <a:srgbClr val="F0A22E"/>
              </a:buClr>
              <a:buFont typeface="Arial" pitchFamily="34" charset="0"/>
              <a:buNone/>
            </a:pPr>
            <a:r>
              <a:rPr lang="en-US" sz="1300" b="1" dirty="0"/>
              <a:t>No HS Diploma</a:t>
            </a:r>
            <a:endParaRPr lang="en-US" sz="13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EBB973-F522-4ABD-B6C7-442402167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08" y="3639375"/>
            <a:ext cx="4117634" cy="3143809"/>
          </a:xfrm>
          <a:prstGeom prst="rect">
            <a:avLst/>
          </a:prstGeom>
        </p:spPr>
      </p:pic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CCBC2D2-A388-4EFE-8CEB-CC37A30F75D5}"/>
              </a:ext>
            </a:extLst>
          </p:cNvPr>
          <p:cNvCxnSpPr>
            <a:cxnSpLocks/>
            <a:stCxn id="8" idx="2"/>
            <a:endCxn id="23" idx="1"/>
          </p:cNvCxnSpPr>
          <p:nvPr/>
        </p:nvCxnSpPr>
        <p:spPr>
          <a:xfrm rot="16200000" flipH="1">
            <a:off x="1501733" y="4575305"/>
            <a:ext cx="191172" cy="108077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EDC2643-2A2F-49A8-B839-487DA822F09E}"/>
              </a:ext>
            </a:extLst>
          </p:cNvPr>
          <p:cNvCxnSpPr>
            <a:cxnSpLocks/>
            <a:stCxn id="3" idx="2"/>
            <a:endCxn id="23" idx="3"/>
          </p:cNvCxnSpPr>
          <p:nvPr/>
        </p:nvCxnSpPr>
        <p:spPr>
          <a:xfrm rot="5400000">
            <a:off x="6704383" y="4571068"/>
            <a:ext cx="191171" cy="108925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11FAA97E-598B-4C17-84A0-A2B22021258A}"/>
              </a:ext>
            </a:extLst>
          </p:cNvPr>
          <p:cNvCxnSpPr>
            <a:cxnSpLocks/>
            <a:stCxn id="12" idx="2"/>
            <a:endCxn id="23" idx="0"/>
          </p:cNvCxnSpPr>
          <p:nvPr/>
        </p:nvCxnSpPr>
        <p:spPr>
          <a:xfrm rot="16200000" flipH="1">
            <a:off x="2816575" y="2259424"/>
            <a:ext cx="540969" cy="221893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46BCA7D1-D762-4409-806A-E85EF92157C9}"/>
              </a:ext>
            </a:extLst>
          </p:cNvPr>
          <p:cNvCxnSpPr>
            <a:cxnSpLocks/>
            <a:stCxn id="6" idx="2"/>
            <a:endCxn id="23" idx="0"/>
          </p:cNvCxnSpPr>
          <p:nvPr/>
        </p:nvCxnSpPr>
        <p:spPr>
          <a:xfrm rot="16200000" flipH="1">
            <a:off x="3926040" y="3368889"/>
            <a:ext cx="540969" cy="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6F8060D2-87B6-4961-9819-B2CDEFD5716B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 rot="5400000">
            <a:off x="5035656" y="2259275"/>
            <a:ext cx="540969" cy="221923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59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0980" y="1238250"/>
            <a:ext cx="8310808" cy="4495800"/>
          </a:xfrm>
        </p:spPr>
        <p:txBody>
          <a:bodyPr>
            <a:noAutofit/>
          </a:bodyPr>
          <a:lstStyle/>
          <a:p>
            <a:pPr lvl="1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</a:pPr>
            <a:r>
              <a:rPr lang="en-US" sz="1500" b="1" dirty="0"/>
              <a:t>Establish Screenings Within Existing Systems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Screened over 1,000 homeless youth ages 18-24, have intersecting vulnerabilities.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Instituted screenings in public health spaces.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Refer people with high indicators to City of Houston anti-trafficking case managers. </a:t>
            </a:r>
            <a:br>
              <a:rPr lang="en-US" sz="1500" dirty="0"/>
            </a:br>
            <a:endParaRPr lang="en-US" sz="1500" dirty="0"/>
          </a:p>
          <a:p>
            <a:pPr lvl="1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</a:pPr>
            <a:r>
              <a:rPr lang="en-US" sz="1500" b="1" dirty="0"/>
              <a:t>Shelter Collaborative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Filled emergency shelter gap for clients that partner agencies encounter in crisis.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Shelter collaborative has expanded, houses 2 City case managers at shelter space.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167 placements stayed 4,665 nights from all agencies. 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City case managers served 63 clients, provided 1,145 kinds of services in 5 months.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Of the 63, positive outcomes include 3 clients moving into apartments, 3 obtaining housing through CA, 4 securing employment, and 2 continuing their education.</a:t>
            </a:r>
            <a:br>
              <a:rPr lang="en-US" sz="1500" dirty="0"/>
            </a:br>
            <a:endParaRPr lang="en-US" sz="1500" dirty="0"/>
          </a:p>
          <a:p>
            <a:pPr lvl="1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</a:pPr>
            <a:r>
              <a:rPr lang="en-US" sz="1500" b="1" dirty="0"/>
              <a:t>Systems Approach at Hospital-Level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Filled mental health needs, placed Psychology Fellow and CM at County Psychiatric Unit.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Fellow received 125 referrals, 77 screened positively, all offered services.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en-US" sz="1500" dirty="0"/>
              <a:t>This public health approach is unique and compliments the traditional LE paradigm.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1BEE87-DC20-459D-A854-E97ABA013FF7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Cross System Screening, Shelter, and Psych.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42C276-881D-482D-8F0C-CA765BDDC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B9CFEE-9193-4C63-8B71-157CC98E1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3" y="1288426"/>
            <a:ext cx="8238753" cy="4234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BB99EF-6A4C-4E2D-8800-2A28E4CC2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14C698-8C60-4CF5-982A-5D0C5348A0AD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Associated Image – Coordinated Screening and Services Platform</a:t>
            </a:r>
          </a:p>
        </p:txBody>
      </p:sp>
    </p:spTree>
    <p:extLst>
      <p:ext uri="{BB962C8B-B14F-4D97-AF65-F5344CB8AC3E}">
        <p14:creationId xmlns:p14="http://schemas.microsoft.com/office/powerpoint/2010/main" val="285890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514AA4-1624-43D6-A48C-95FC8914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16254"/>
            <a:ext cx="3771900" cy="4932146"/>
          </a:xfrm>
        </p:spPr>
        <p:txBody>
          <a:bodyPr>
            <a:noAutofit/>
          </a:bodyPr>
          <a:lstStyle/>
          <a:p>
            <a:endParaRPr lang="en-US" sz="1550" dirty="0">
              <a:solidFill>
                <a:prstClr val="black"/>
              </a:solidFill>
            </a:endParaRPr>
          </a:p>
          <a:p>
            <a:endParaRPr lang="en-US" sz="1550" dirty="0">
              <a:solidFill>
                <a:prstClr val="black"/>
              </a:solidFill>
            </a:endParaRPr>
          </a:p>
          <a:p>
            <a:r>
              <a:rPr lang="en-US" sz="1550" dirty="0">
                <a:solidFill>
                  <a:prstClr val="black"/>
                </a:solidFill>
              </a:rPr>
              <a:t>Position is first-of-its kind in the U.S., embedded within municipal government with direct Mayor report.</a:t>
            </a:r>
          </a:p>
          <a:p>
            <a:pPr lvl="0">
              <a:buClr>
                <a:srgbClr val="F0A22E"/>
              </a:buClr>
            </a:pPr>
            <a:r>
              <a:rPr lang="en-US" sz="1550" dirty="0">
                <a:solidFill>
                  <a:prstClr val="black"/>
                </a:solidFill>
              </a:rPr>
              <a:t>Atlanta, Chicago, and Minneapolis have since added  Senior HT Fellows in their Mayor’s Offices. </a:t>
            </a:r>
          </a:p>
          <a:p>
            <a:pPr lvl="0">
              <a:buClr>
                <a:srgbClr val="F0A22E"/>
              </a:buClr>
            </a:pPr>
            <a:r>
              <a:rPr lang="en-US" sz="1550" dirty="0">
                <a:solidFill>
                  <a:prstClr val="black"/>
                </a:solidFill>
              </a:rPr>
              <a:t>Mayor Turner launching Ten/Ten muni-fellowships to 20 municipal leaders from 20 cities beginning January 2019.</a:t>
            </a:r>
          </a:p>
          <a:p>
            <a:pPr lvl="0">
              <a:buClr>
                <a:srgbClr val="F0A22E"/>
              </a:buClr>
            </a:pPr>
            <a:r>
              <a:rPr lang="en-US" sz="1550" dirty="0">
                <a:solidFill>
                  <a:prstClr val="black"/>
                </a:solidFill>
              </a:rPr>
              <a:t>2 day immersion, presentations, workshops, breakout sessions covering Houston’s Municipal response. </a:t>
            </a:r>
          </a:p>
          <a:p>
            <a:pPr lvl="0">
              <a:buClr>
                <a:srgbClr val="F0A22E"/>
              </a:buClr>
            </a:pPr>
            <a:r>
              <a:rPr lang="en-US" sz="1550" dirty="0">
                <a:solidFill>
                  <a:prstClr val="black"/>
                </a:solidFill>
              </a:rPr>
              <a:t>Private funder covering airfare and hotel, city attendees cover food and ground transportation.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5DA01E-EBF1-4878-B0E2-457A07008BF9}"/>
              </a:ext>
            </a:extLst>
          </p:cNvPr>
          <p:cNvSpPr txBox="1">
            <a:spLocks/>
          </p:cNvSpPr>
          <p:nvPr/>
        </p:nvSpPr>
        <p:spPr>
          <a:xfrm>
            <a:off x="457200" y="239741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Building Response Capacity of Municipalities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E69BD-5E39-4AC9-B6BD-014B0D302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267200" cy="55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2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6436" y="152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Social Media Anti-Luring Campaign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81000" y="1524000"/>
            <a:ext cx="7762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79CC6-C475-479B-93A9-1784870D5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" y="1189413"/>
            <a:ext cx="8330491" cy="371913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84CFC3-24A6-4C24-8B56-E8FB7A645856}"/>
              </a:ext>
            </a:extLst>
          </p:cNvPr>
          <p:cNvSpPr txBox="1">
            <a:spLocks/>
          </p:cNvSpPr>
          <p:nvPr/>
        </p:nvSpPr>
        <p:spPr>
          <a:xfrm>
            <a:off x="380711" y="4800600"/>
            <a:ext cx="7848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48"/>
              </a:spcBef>
              <a:buClr>
                <a:srgbClr val="F0A22E"/>
              </a:buClr>
            </a:pPr>
            <a:r>
              <a:rPr lang="en-US" sz="1500" dirty="0"/>
              <a:t>Generated 3.8 million impressions, 12 posts for caregivers ages 35-55 and 12 posts for youth ages 12-24.</a:t>
            </a:r>
          </a:p>
          <a:p>
            <a:pPr>
              <a:spcBef>
                <a:spcPts val="348"/>
              </a:spcBef>
              <a:buClr>
                <a:srgbClr val="F0A22E"/>
              </a:buClr>
            </a:pPr>
            <a:r>
              <a:rPr lang="en-US" sz="1500" dirty="0"/>
              <a:t>Coordinated campaign posts with 21 local and national partners.</a:t>
            </a:r>
          </a:p>
          <a:p>
            <a:pPr>
              <a:spcBef>
                <a:spcPts val="348"/>
              </a:spcBef>
              <a:buClr>
                <a:srgbClr val="F0A22E"/>
              </a:buClr>
            </a:pPr>
            <a:endParaRPr lang="en-US" sz="1800" dirty="0"/>
          </a:p>
          <a:p>
            <a:pPr>
              <a:spcBef>
                <a:spcPts val="0"/>
              </a:spcBef>
              <a:buClr>
                <a:srgbClr val="F0A22E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687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6436" y="152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Social Media Anti-Luring Campaign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81000" y="1524000"/>
            <a:ext cx="7762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0E971-F1C5-4877-A008-CC3AA0FCB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" y="1189413"/>
            <a:ext cx="8330491" cy="41699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88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1BEE87-DC20-459D-A854-E97ABA013FF7}"/>
              </a:ext>
            </a:extLst>
          </p:cNvPr>
          <p:cNvSpPr txBox="1">
            <a:spLocks/>
          </p:cNvSpPr>
          <p:nvPr/>
        </p:nvSpPr>
        <p:spPr>
          <a:xfrm>
            <a:off x="388620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Joint Mayor’s Office and HPD Initiative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Massage Establishment Continuum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AF223E8-66D4-4CD3-ADFD-BB162A7DE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833884"/>
              </p:ext>
            </p:extLst>
          </p:nvPr>
        </p:nvGraphicFramePr>
        <p:xfrm>
          <a:off x="76200" y="3733800"/>
          <a:ext cx="83058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8E4361-5C67-4129-9AE7-59AD0EBF7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763164" cy="4114800"/>
          </a:xfrm>
        </p:spPr>
        <p:txBody>
          <a:bodyPr>
            <a:noAutofit/>
          </a:bodyPr>
          <a:lstStyle/>
          <a:p>
            <a:pPr lvl="1">
              <a:buClr>
                <a:schemeClr val="accent1"/>
              </a:buClr>
            </a:pPr>
            <a:r>
              <a:rPr lang="en-US" sz="1600" dirty="0"/>
              <a:t>Amended municipal ordinance governing massage establishments to expand definition and include all establishments that advertise sex for sale.</a:t>
            </a:r>
          </a:p>
          <a:p>
            <a:pPr lvl="1">
              <a:buClr>
                <a:schemeClr val="accent1"/>
              </a:buClr>
            </a:pPr>
            <a:r>
              <a:rPr lang="en-US" sz="1600" dirty="0"/>
              <a:t>Empowered DRT to canvas all IMBs in city during the year.</a:t>
            </a:r>
          </a:p>
          <a:p>
            <a:pPr lvl="1">
              <a:buClr>
                <a:schemeClr val="accent1"/>
              </a:buClr>
            </a:pPr>
            <a:r>
              <a:rPr lang="en-US" sz="1600" dirty="0"/>
              <a:t>Inspections shifted burden from potential victim to ticketing owner/operator of brothel.</a:t>
            </a:r>
          </a:p>
          <a:p>
            <a:pPr lvl="1">
              <a:buClr>
                <a:schemeClr val="accent1"/>
              </a:buClr>
            </a:pPr>
            <a:r>
              <a:rPr lang="en-US" sz="1600" dirty="0"/>
              <a:t>Lowered ads promoting sex for sale by parlors from 289, then 251, and to 228 after 2 canvasses.</a:t>
            </a:r>
          </a:p>
          <a:p>
            <a:pPr lvl="1">
              <a:buClr>
                <a:schemeClr val="accent1"/>
              </a:buClr>
            </a:pPr>
            <a:r>
              <a:rPr lang="en-US" sz="1600" dirty="0"/>
              <a:t>Implemented Municipal Court Diversion Program as screening touchpoint for potential victims of trafficking who are arrested for 1 of 4 different charges.</a:t>
            </a:r>
          </a:p>
        </p:txBody>
      </p:sp>
    </p:spTree>
    <p:extLst>
      <p:ext uri="{BB962C8B-B14F-4D97-AF65-F5344CB8AC3E}">
        <p14:creationId xmlns:p14="http://schemas.microsoft.com/office/powerpoint/2010/main" val="58448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8564" y="152400"/>
            <a:ext cx="7620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Reach of  Plan and Toolkit Downloads – 4/26/2017 to 3/31/2018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U.S. and International (by City)</a:t>
            </a:r>
          </a:p>
          <a:p>
            <a:pPr algn="ctr"/>
            <a:endParaRPr lang="en-US" sz="3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Total Number of Downloads: 260 downloads across 87 U.S. Cities in 30 U.S. States and 4 Countries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4D2B8-79BA-436F-A7E1-C75AF253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86" y="1752600"/>
            <a:ext cx="6613356" cy="5029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7488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76809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Costs and Opportunities: Financial Snapshot of FY2018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025E6-2552-4A20-A9FA-3E00C4764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1371600"/>
            <a:ext cx="7543800" cy="53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3" y="1362635"/>
            <a:ext cx="8179925" cy="42806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0A22E"/>
              </a:buClr>
            </a:pPr>
            <a:r>
              <a:rPr lang="en-US" sz="1600" b="1" dirty="0"/>
              <a:t>Harvey Background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Displaced persons may be more vulnerable to predators like human traffickers.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cs typeface="Times New Roman" panose="02020603050405020304" pitchFamily="18" charset="0"/>
              </a:rPr>
              <a:t>Mayor’s Office developed preventative short- and long-term responses.</a:t>
            </a:r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>
              <a:spcBef>
                <a:spcPts val="0"/>
              </a:spcBef>
            </a:pPr>
            <a:r>
              <a:rPr lang="en-US" sz="1600" b="1" dirty="0"/>
              <a:t>Short-Term</a:t>
            </a:r>
          </a:p>
          <a:p>
            <a:pPr lvl="1"/>
            <a:r>
              <a:rPr lang="en-US" sz="1600" dirty="0"/>
              <a:t>Educated residents at shelters on nexus between natural disasters and human trafficking through information in daily newsletters and on all hallway screens.</a:t>
            </a:r>
          </a:p>
          <a:p>
            <a:pPr lvl="1"/>
            <a:r>
              <a:rPr lang="en-US" sz="1600" dirty="0"/>
              <a:t>Anti-trafficking team of staff and volunteers went cot-to-cot at shelters to place notes in English and Spanish, warn residents about recruitment tactics by traffickers in shelter settings and/or online.</a:t>
            </a:r>
          </a:p>
          <a:p>
            <a:pPr lvl="1"/>
            <a:r>
              <a:rPr lang="en-US" sz="1600" dirty="0"/>
              <a:t>Information also warned about false job offers that may lead to labor trafficking.</a:t>
            </a:r>
          </a:p>
          <a:p>
            <a:pPr lvl="1"/>
            <a:r>
              <a:rPr lang="en-US" sz="1600" dirty="0"/>
              <a:t>Let displaced persons know help is available should they need it.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164" y="2286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Short- and Long-Term Disaster Response</a:t>
            </a: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92578-D510-41E5-8173-A5F288DE6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7" y="4800600"/>
            <a:ext cx="8292074" cy="14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00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5908" y="318913"/>
            <a:ext cx="7620000" cy="1828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311617" y="4726767"/>
            <a:ext cx="1868583" cy="827649"/>
            <a:chOff x="3440856" y="4679464"/>
            <a:chExt cx="1868583" cy="8276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582" y="4679464"/>
              <a:ext cx="561133" cy="4563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40856" y="5137781"/>
              <a:ext cx="1868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@houantitraffick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5217" y="4673100"/>
            <a:ext cx="1828800" cy="892284"/>
            <a:chOff x="1144456" y="4625797"/>
            <a:chExt cx="1828800" cy="8922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000000">
                    <a:alpha val="784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45" t="12985" r="14554" b="9015"/>
            <a:stretch/>
          </p:blipFill>
          <p:spPr>
            <a:xfrm>
              <a:off x="1798496" y="4625797"/>
              <a:ext cx="520721" cy="5641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44456" y="514874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@houantitraffick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38821" y="4705298"/>
            <a:ext cx="2742610" cy="828096"/>
            <a:chOff x="5368060" y="4657995"/>
            <a:chExt cx="2742610" cy="8280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700" y="4657995"/>
              <a:ext cx="499331" cy="49933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368060" y="5116759"/>
              <a:ext cx="2742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@cohantihumantrafficking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A33F877-FB6A-4112-8958-34ACD6597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22536"/>
              </p:ext>
            </p:extLst>
          </p:nvPr>
        </p:nvGraphicFramePr>
        <p:xfrm>
          <a:off x="1514922" y="1378246"/>
          <a:ext cx="5461972" cy="2748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61972">
                  <a:extLst>
                    <a:ext uri="{9D8B030D-6E8A-4147-A177-3AD203B41FA5}">
                      <a16:colId xmlns:a16="http://schemas.microsoft.com/office/drawing/2014/main" val="910951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Presented by: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9986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Minal Patel Davis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231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Special Advisor to the Mayor on Human Trafficking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600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Office of Mayor Sylvester Turner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098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Office: </a:t>
                      </a:r>
                      <a:r>
                        <a:rPr lang="en-US" sz="1600" dirty="0"/>
                        <a:t>(832) 393-0977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690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Cell: </a:t>
                      </a:r>
                      <a:r>
                        <a:rPr lang="en-US" sz="1600" dirty="0"/>
                        <a:t>(832) 596-9965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204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US" sz="1600" dirty="0"/>
                        <a:t>minal.davis@houstontx.gov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234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Website: </a:t>
                      </a:r>
                      <a:r>
                        <a:rPr lang="en-US" sz="1600" dirty="0"/>
                        <a:t>www.humantraffickinghouston.org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67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21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4" y="1362635"/>
            <a:ext cx="8106336" cy="46825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0A22E"/>
              </a:buClr>
            </a:pPr>
            <a:r>
              <a:rPr lang="en-US" sz="1600" b="1" dirty="0"/>
              <a:t>Long-Term</a:t>
            </a:r>
            <a:endParaRPr lang="en-US" sz="1600" dirty="0"/>
          </a:p>
          <a:p>
            <a:pPr lvl="1">
              <a:spcBef>
                <a:spcPts val="384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Redesigned Watch for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campaign to indicate nexus between natural disasters and potential rise in trafficking.</a:t>
            </a:r>
          </a:p>
          <a:p>
            <a:pPr lvl="1">
              <a:spcBef>
                <a:spcPts val="384"/>
              </a:spcBef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Finalized EO to ensure City engages in safe labor contracting practices.</a:t>
            </a:r>
          </a:p>
          <a:p>
            <a:pPr lvl="1">
              <a:spcBef>
                <a:spcPts val="384"/>
              </a:spcBef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long-term effort to educate corporations on Signal case and encourage oversight for their contracts.</a:t>
            </a:r>
          </a:p>
          <a:p>
            <a:pPr lvl="1">
              <a:spcBef>
                <a:spcPts val="384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involved Indian guest workers trafficked for their labor after Katrina through abuse of the H2B visa program.</a:t>
            </a:r>
          </a:p>
          <a:p>
            <a:pPr lvl="1">
              <a:spcBef>
                <a:spcPts val="384"/>
              </a:spcBef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DOS is on alert about visa fraud and potential investigations related to Harvey.</a:t>
            </a:r>
          </a:p>
          <a:p>
            <a:pPr lvl="1">
              <a:spcBef>
                <a:spcPts val="384"/>
              </a:spcBef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Proactively sent City’s list of contractors and subcontractors to DOS.</a:t>
            </a:r>
          </a:p>
          <a:p>
            <a:pPr lvl="1">
              <a:spcBef>
                <a:spcPts val="384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 forum to share information on H2B visa applicants with relevant consular offices so they can share with their citizens.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164" y="2286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Short- and Long-Term Disaster Response</a:t>
            </a: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9E17D-6A4B-4884-A082-D436EFA22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7" y="4800600"/>
            <a:ext cx="8292074" cy="14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4" y="1362635"/>
            <a:ext cx="8106336" cy="46825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0A22E"/>
              </a:buClr>
            </a:pPr>
            <a:r>
              <a:rPr lang="en-US" sz="1600" b="1" dirty="0"/>
              <a:t>Long-Term</a:t>
            </a:r>
            <a:endParaRPr lang="en-US" sz="1600" dirty="0"/>
          </a:p>
          <a:p>
            <a:pPr lvl="1">
              <a:spcBef>
                <a:spcPts val="384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Received significant grant from private law firm to boost capacity of partners engaged in direct outreach with vulnerable populations.</a:t>
            </a:r>
          </a:p>
          <a:p>
            <a:pPr lvl="1">
              <a:spcBef>
                <a:spcPts val="384"/>
              </a:spcBef>
            </a:pPr>
            <a:r>
              <a:rPr lang="en-US" sz="1600" b="1" dirty="0"/>
              <a:t>Translated cot note into multiple languages for outreach, costs reimbursed by federal OTIP office.</a:t>
            </a:r>
          </a:p>
          <a:p>
            <a:pPr lvl="1">
              <a:spcBef>
                <a:spcPts val="384"/>
              </a:spcBef>
            </a:pPr>
            <a:r>
              <a:rPr lang="en-US" sz="1600" b="1" dirty="0"/>
              <a:t>Provided outreach organizations with vulnerability map with priority outreach areas, based on cross of structural damage map with 4 demographic maps indicative of at-risk indicators.</a:t>
            </a:r>
          </a:p>
          <a:p>
            <a:pPr lvl="1">
              <a:spcBef>
                <a:spcPts val="384"/>
              </a:spcBef>
            </a:pPr>
            <a:r>
              <a:rPr lang="en-US" sz="1600" dirty="0"/>
              <a:t>Also provided lists of schools, churches and apartment complexes within each target area.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164" y="2286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Short- and Long-Term Disaster Response</a:t>
            </a: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B1746-399A-4284-8F54-5651ABB56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0778B-6937-438B-9415-9BAA5A50F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6" y="4067009"/>
            <a:ext cx="8292074" cy="14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9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6164" y="2286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Associated Image: Labor and Sex Trafficking Billboards</a:t>
            </a: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" y="1295400"/>
            <a:ext cx="7010400" cy="2002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8F12B4-CDAD-48DF-9FA8-AC5A96FBA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" y="3467100"/>
            <a:ext cx="7010400" cy="20029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581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6164" y="2286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Associated Image: Placement of Billboards</a:t>
            </a: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0"/>
          <a:stretch/>
        </p:blipFill>
        <p:spPr>
          <a:xfrm>
            <a:off x="-154293" y="1143000"/>
            <a:ext cx="868608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9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4" y="1362635"/>
            <a:ext cx="7848600" cy="42806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EO makes counter-human trafficking a priority issue in City purchasing decisions.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Declares that the City will use its purchasing power to conduct business with enterprises that are taking positive steps to root out human trafficking from their supply chains.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Leads by example by ensuring that City does not do business with dubious contractors.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Raises awareness of human trafficking and boosts corporate action.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Encourages contractors to proactively follow ethical employee labor and recruitment practices.</a:t>
            </a:r>
          </a:p>
          <a:p>
            <a:r>
              <a:rPr lang="en-US" sz="1600" b="1" dirty="0"/>
              <a:t>Part of every City contract after implementation date of 11/19/2017.</a:t>
            </a:r>
          </a:p>
          <a:p>
            <a:r>
              <a:rPr lang="en-US" sz="1600" dirty="0"/>
              <a:t>Allows for waivers in case companies we work with do not understand how to comply.</a:t>
            </a:r>
          </a:p>
          <a:p>
            <a:r>
              <a:rPr lang="en-US" sz="1600" b="1" dirty="0"/>
              <a:t>Gained national attention and coverage in Bloomberg Law’s White Collar Crime Report stating Houston was on the “Compliance Vanguard.”</a:t>
            </a:r>
          </a:p>
          <a:p>
            <a:r>
              <a:rPr lang="en-US" sz="1600" dirty="0"/>
              <a:t>Encouraging corporations to follow our example and take steps to address their supply chains and impact labor trafficking in their sphere of influence.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369936-742D-4AC6-A574-8AAD83031045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7620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City Departments – Procurement and Legal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Executive Order by Mayor Turner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762802-ED63-42FC-AB7C-A4D91BE48B6C}"/>
              </a:ext>
            </a:extLst>
          </p:cNvPr>
          <p:cNvGrpSpPr/>
          <p:nvPr/>
        </p:nvGrpSpPr>
        <p:grpSpPr>
          <a:xfrm>
            <a:off x="954799" y="5133799"/>
            <a:ext cx="6642729" cy="1305836"/>
            <a:chOff x="457199" y="5357431"/>
            <a:chExt cx="6642729" cy="13058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331A95-D01F-45D4-9794-A187F6BFB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99" y="5357431"/>
              <a:ext cx="1469065" cy="130583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05A3AD-273E-4928-83ED-11DE34722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6264" y="5710931"/>
              <a:ext cx="5173664" cy="598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58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C4A76E-7C5E-4E17-81AA-90579E2323C0}"/>
              </a:ext>
            </a:extLst>
          </p:cNvPr>
          <p:cNvSpPr txBox="1">
            <a:spLocks/>
          </p:cNvSpPr>
          <p:nvPr/>
        </p:nvSpPr>
        <p:spPr>
          <a:xfrm>
            <a:off x="380439" y="1349057"/>
            <a:ext cx="7848600" cy="279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0A22E"/>
              </a:buClr>
            </a:pPr>
            <a:r>
              <a:rPr lang="en-US" sz="1600" dirty="0"/>
              <a:t>Opportunity to advance discussion with corporate audience of how labor trafficking may affect their supply chains post-disaster.</a:t>
            </a:r>
          </a:p>
          <a:p>
            <a:pPr>
              <a:spcBef>
                <a:spcPts val="0"/>
              </a:spcBef>
              <a:buClr>
                <a:srgbClr val="F0A22E"/>
              </a:buClr>
            </a:pPr>
            <a:endParaRPr lang="en-US" sz="1000" dirty="0"/>
          </a:p>
          <a:p>
            <a:pPr>
              <a:spcBef>
                <a:spcPts val="0"/>
              </a:spcBef>
              <a:buClr>
                <a:srgbClr val="F0A22E"/>
              </a:buClr>
            </a:pPr>
            <a:r>
              <a:rPr lang="en-US" sz="1600" dirty="0"/>
              <a:t>Presentation goes into post-disaster risks, push and pull factors, 4 case studies drawn from post-Katrina LA that impacted construction, hospitality, and education sectors, advances intervention and prevention recommendations.</a:t>
            </a:r>
          </a:p>
          <a:p>
            <a:pPr>
              <a:spcBef>
                <a:spcPts val="0"/>
              </a:spcBef>
              <a:buClr>
                <a:srgbClr val="F0A22E"/>
              </a:buClr>
            </a:pPr>
            <a:endParaRPr lang="en-US" sz="1000" dirty="0"/>
          </a:p>
          <a:p>
            <a:pPr>
              <a:spcBef>
                <a:spcPts val="0"/>
              </a:spcBef>
              <a:buClr>
                <a:srgbClr val="F0A22E"/>
              </a:buClr>
            </a:pPr>
            <a:r>
              <a:rPr lang="en-US" sz="1600" dirty="0"/>
              <a:t>Frames trafficking in language relevant to businesses, traditional non-profit approach of speaking to businesses using victim narratives misses opportunity for systems dialogue.</a:t>
            </a:r>
          </a:p>
          <a:p>
            <a:pPr>
              <a:spcBef>
                <a:spcPts val="0"/>
              </a:spcBef>
              <a:buClr>
                <a:srgbClr val="F0A22E"/>
              </a:buClr>
            </a:pPr>
            <a:endParaRPr lang="en-US" sz="1000" dirty="0"/>
          </a:p>
          <a:p>
            <a:pPr>
              <a:spcBef>
                <a:spcPts val="0"/>
              </a:spcBef>
              <a:buClr>
                <a:srgbClr val="F0A22E"/>
              </a:buClr>
            </a:pPr>
            <a:r>
              <a:rPr lang="en-US" sz="1600" dirty="0"/>
              <a:t>Some corporate presentation sections below.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369936-742D-4AC6-A574-8AAD83031045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7620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Corporate Risk Mitigation Presentations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C7C235-D451-4D35-A1D0-027A53A6A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45" y="4637194"/>
            <a:ext cx="2579991" cy="1934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DB971F-A08E-4296-8CBD-303E00515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37197"/>
            <a:ext cx="2579991" cy="1934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C7FEF0-AB9F-42E4-A98A-CE094DBFD7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5" y="4637195"/>
            <a:ext cx="2579991" cy="1934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2DBF124-08BC-490F-AE5B-11716E85C33B}"/>
              </a:ext>
            </a:extLst>
          </p:cNvPr>
          <p:cNvSpPr txBox="1">
            <a:spLocks/>
          </p:cNvSpPr>
          <p:nvPr/>
        </p:nvSpPr>
        <p:spPr>
          <a:xfrm>
            <a:off x="451796" y="4146657"/>
            <a:ext cx="1837670" cy="490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Bef>
                <a:spcPts val="0"/>
              </a:spcBef>
              <a:buClr>
                <a:srgbClr val="F0A22E"/>
              </a:buClr>
              <a:buNone/>
            </a:pPr>
            <a:r>
              <a:rPr lang="en-US" sz="1300" b="1" dirty="0"/>
              <a:t>Post-Disaster Risks Push and Pull Factors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270D04C-9866-4651-8266-659DF4BE5234}"/>
              </a:ext>
            </a:extLst>
          </p:cNvPr>
          <p:cNvSpPr txBox="1">
            <a:spLocks/>
          </p:cNvSpPr>
          <p:nvPr/>
        </p:nvSpPr>
        <p:spPr>
          <a:xfrm>
            <a:off x="2851534" y="4251504"/>
            <a:ext cx="2820522" cy="49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Bef>
                <a:spcPts val="0"/>
              </a:spcBef>
              <a:buClr>
                <a:srgbClr val="F0A22E"/>
              </a:buClr>
              <a:buNone/>
            </a:pPr>
            <a:r>
              <a:rPr lang="en-US" sz="1300" b="1" dirty="0"/>
              <a:t>4 Post-Katrina Case Studies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42BA23-994C-40E5-BD85-65E1D6A6B1CF}"/>
              </a:ext>
            </a:extLst>
          </p:cNvPr>
          <p:cNvSpPr txBox="1">
            <a:spLocks/>
          </p:cNvSpPr>
          <p:nvPr/>
        </p:nvSpPr>
        <p:spPr>
          <a:xfrm>
            <a:off x="5667684" y="4146658"/>
            <a:ext cx="2480871" cy="49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Bef>
                <a:spcPts val="0"/>
              </a:spcBef>
              <a:buClr>
                <a:srgbClr val="F0A22E"/>
              </a:buClr>
              <a:buNone/>
            </a:pPr>
            <a:r>
              <a:rPr lang="en-US" sz="1300" b="1" dirty="0"/>
              <a:t>Intervention &amp; Prevention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2897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4" y="1362635"/>
            <a:ext cx="3534336" cy="51905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0A22E"/>
              </a:buClr>
            </a:pPr>
            <a:r>
              <a:rPr lang="en-US" sz="1500" dirty="0">
                <a:solidFill>
                  <a:prstClr val="black"/>
                </a:solidFill>
              </a:rPr>
              <a:t>2018 event engaged corporate leaders on trafficking as risk mitigation and compliance issue.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500" dirty="0"/>
              <a:t>Post Hurricane Harvey context and legal precedents set in wake after Katrina.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500" dirty="0"/>
              <a:t>Discussion of corporate response strategies, conscientious supply chain management, responsible sourcing, ethical recruitment.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500" dirty="0"/>
              <a:t>35 corporations attended.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500" dirty="0"/>
              <a:t>Speakers included:</a:t>
            </a:r>
          </a:p>
          <a:p>
            <a:pPr lvl="1">
              <a:spcBef>
                <a:spcPts val="0"/>
              </a:spcBef>
            </a:pPr>
            <a:r>
              <a:rPr lang="en-US" sz="1500" dirty="0"/>
              <a:t>Amy O’Neill, DOS Senior Advisor.</a:t>
            </a:r>
          </a:p>
          <a:p>
            <a:pPr lvl="1">
              <a:spcBef>
                <a:spcPts val="0"/>
              </a:spcBef>
            </a:pPr>
            <a:r>
              <a:rPr lang="en-US" sz="1500" dirty="0"/>
              <a:t>Dr. Shawn MacDonald, CEO, </a:t>
            </a:r>
            <a:r>
              <a:rPr lang="en-US" sz="1500" dirty="0" err="1"/>
              <a:t>Verité</a:t>
            </a:r>
            <a:r>
              <a:rPr lang="en-US" sz="15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1500" dirty="0"/>
              <a:t>Amol </a:t>
            </a:r>
            <a:r>
              <a:rPr lang="en-US" sz="1500" dirty="0" err="1"/>
              <a:t>Mehra</a:t>
            </a:r>
            <a:r>
              <a:rPr lang="en-US" sz="1500" dirty="0"/>
              <a:t>, Managing Director, Freedom Fund</a:t>
            </a:r>
          </a:p>
          <a:p>
            <a:pPr lvl="1">
              <a:spcBef>
                <a:spcPts val="0"/>
              </a:spcBef>
            </a:pPr>
            <a:r>
              <a:rPr lang="en-US" sz="1500" dirty="0"/>
              <a:t>Tu </a:t>
            </a:r>
            <a:r>
              <a:rPr lang="en-US" sz="1500" dirty="0" err="1"/>
              <a:t>Rinsche</a:t>
            </a:r>
            <a:r>
              <a:rPr lang="en-US" sz="1500" dirty="0"/>
              <a:t>, Director of Social Impact and Global Responsibility, Marriott</a:t>
            </a:r>
          </a:p>
          <a:p>
            <a:pPr lvl="1">
              <a:spcBef>
                <a:spcPts val="0"/>
              </a:spcBef>
            </a:pPr>
            <a:r>
              <a:rPr lang="en-US" sz="1500" dirty="0"/>
              <a:t>Kyle Wright, CEO, Stardust Fund.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164" y="2286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Mayor’s Office Events</a:t>
            </a:r>
            <a:endParaRPr lang="en-US" sz="2000" b="1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DBB61-3D24-4898-82DE-9F3992F2E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41" y="1317655"/>
            <a:ext cx="3626269" cy="5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06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- Allies Against Slavery Conference [Austin TX - April 2016]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Allies Against Slavery Conference [Austin TX - April 2016]</Template>
  <TotalTime>23288</TotalTime>
  <Words>1230</Words>
  <Application>Microsoft Office PowerPoint</Application>
  <PresentationFormat>On-screen Show (4:3)</PresentationFormat>
  <Paragraphs>185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Presentation - Allies Against Slavery Conference [Austin TX - April 2016]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of Houston’s Strategic Plan </vt:lpstr>
    </vt:vector>
  </TitlesOfParts>
  <Company>City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Chris - DON</dc:creator>
  <cp:lastModifiedBy>Davis, Minal - MYR</cp:lastModifiedBy>
  <cp:revision>472</cp:revision>
  <cp:lastPrinted>2018-11-28T18:31:27Z</cp:lastPrinted>
  <dcterms:created xsi:type="dcterms:W3CDTF">2016-07-01T19:32:55Z</dcterms:created>
  <dcterms:modified xsi:type="dcterms:W3CDTF">2018-11-28T18:36:01Z</dcterms:modified>
</cp:coreProperties>
</file>