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57" r:id="rId4"/>
    <p:sldId id="281" r:id="rId5"/>
    <p:sldId id="275" r:id="rId6"/>
    <p:sldId id="278" r:id="rId7"/>
    <p:sldId id="279" r:id="rId8"/>
    <p:sldId id="258" r:id="rId9"/>
    <p:sldId id="259" r:id="rId10"/>
    <p:sldId id="260" r:id="rId11"/>
    <p:sldId id="282" r:id="rId12"/>
    <p:sldId id="262" r:id="rId13"/>
    <p:sldId id="263" r:id="rId14"/>
    <p:sldId id="264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0AA53-E5CA-4FE2-9C22-DC71E86047F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E2886-7C68-4D8E-95A4-B74C594E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3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CM Stardig, Vice-Chair Le, other CM’s &amp; Staff members</a:t>
            </a:r>
          </a:p>
          <a:p>
            <a:r>
              <a:rPr lang="en-US" dirty="0"/>
              <a:t>Provide an update on the implementation of the Risk Based Inspection Program</a:t>
            </a:r>
          </a:p>
          <a:p>
            <a:r>
              <a:rPr lang="en-US" dirty="0"/>
              <a:t>RBI became operational in October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7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to realize where we came from and historical challenges</a:t>
            </a:r>
          </a:p>
          <a:p>
            <a:r>
              <a:rPr lang="en-US" dirty="0"/>
              <a:t>Some were captured in the 2016 audit from the Controllers Office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RBI creates a systematic and strategic approach to fire prevention inspections in COH</a:t>
            </a:r>
          </a:p>
          <a:p>
            <a:r>
              <a:rPr lang="en-US" dirty="0"/>
              <a:t>RBI has been used successfully in other cities in the US such as New York and Atlanta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97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Probablity</a:t>
            </a:r>
            <a:r>
              <a:rPr lang="en-US" dirty="0"/>
              <a:t> – 12 factors considered…likelihood of having a fire</a:t>
            </a:r>
          </a:p>
          <a:p>
            <a:r>
              <a:rPr lang="en-US" dirty="0"/>
              <a:t>Consequence – 8 factors considered….how bad would a fire be if it </a:t>
            </a:r>
            <a:r>
              <a:rPr lang="en-US" dirty="0" err="1"/>
              <a:t>occured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1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though 12 factors are considered in probability, 6 factors comprise 80% of the calculation</a:t>
            </a:r>
          </a:p>
          <a:p>
            <a:r>
              <a:rPr lang="en-US" dirty="0"/>
              <a:t>Only 1 of those 6 top factors is controllable and it ranks 2</a:t>
            </a:r>
            <a:r>
              <a:rPr lang="en-US" baseline="30000" dirty="0"/>
              <a:t>nd</a:t>
            </a:r>
            <a:r>
              <a:rPr lang="en-US" dirty="0"/>
              <a:t> overall…if the property has been inspected in the past 5 years</a:t>
            </a:r>
          </a:p>
          <a:p>
            <a:r>
              <a:rPr lang="en-US" dirty="0"/>
              <a:t>Basically, if it has been inspected within the past 5 years, there is a significant reduction in probability of a fire </a:t>
            </a:r>
            <a:r>
              <a:rPr lang="en-US" dirty="0" err="1"/>
              <a:t>occuring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verification of the Master Property List will require boots on the ground to assure accuracy.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59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MPL comprises nearly 75,000 properties and is constantly changing with addition of new certificates of occupancy</a:t>
            </a:r>
          </a:p>
          <a:p>
            <a:r>
              <a:rPr lang="en-US" dirty="0"/>
              <a:t>Approximately 1/3</a:t>
            </a:r>
            <a:r>
              <a:rPr lang="en-US" baseline="30000" dirty="0"/>
              <a:t>rd</a:t>
            </a:r>
            <a:r>
              <a:rPr lang="en-US" dirty="0"/>
              <a:t> are ranked as Risk Priority 1 or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1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Shows how the number of properties are broken down by occupancy type and associated risk scores</a:t>
            </a:r>
          </a:p>
          <a:p>
            <a:r>
              <a:rPr lang="en-US" dirty="0"/>
              <a:t>Note that the majority of these are in the General Occupancy classification and low risk GO (Risk 3-5) account for 40,000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01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achieve the 5 year goal, every year, inspections must include: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100% of the Risk 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50% of Risk 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33% of Risk 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25% of Risk 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20% of Risk 5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Grand Total of nearly 30,000 inspections required annually to achieve the 5 year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886-7C68-4D8E-95A4-B74C594E34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6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652EB9C-5E06-4CA5-9038-1F3552222053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125-CB10-4E7D-81CC-F4EEFCF4AAB2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79AF71-CDC5-4DD0-AB5B-12942A41F8E8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42554B-5AD9-4A9A-B2CD-9F8F39F4FFB6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60FC00-94C7-4844-B966-DE019769BCE2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AD4-D144-4562-ACF8-A39681CEF610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229F-A67C-4580-963E-615E7C38AD45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38E8-7B70-4CA4-BAF7-5E4493699774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7424F4-30E3-4302-A36C-5C597A5C6A29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AFB-DFFD-4036-A760-993500972086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49C4A5B-BEFE-4A5D-BE6C-E93C5134B1F1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3E5-C6E6-4691-A1A3-D67CE813BB95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DC0A-2945-46E7-A97B-686A66F9C004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83F9-8938-4AE2-8B64-DB902EC702D4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EDD-0037-48F1-BBCC-7E47C0B7C363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E965-D9E7-403E-A59E-BAFDDB12E4D0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D79-0057-433B-87E5-F0ACEDCC99FB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6194-83A1-4DF4-BFD6-B8ABEA838FF0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 safety bureau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Risk Based Inspection Program</a:t>
            </a:r>
          </a:p>
          <a:p>
            <a:endParaRPr lang="en-US" dirty="0"/>
          </a:p>
          <a:p>
            <a:r>
              <a:rPr lang="en-US" dirty="0"/>
              <a:t>December 5, 2017</a:t>
            </a:r>
          </a:p>
        </p:txBody>
      </p:sp>
    </p:spTree>
    <p:extLst>
      <p:ext uri="{BB962C8B-B14F-4D97-AF65-F5344CB8AC3E}">
        <p14:creationId xmlns:p14="http://schemas.microsoft.com/office/powerpoint/2010/main" val="208615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year inspection cycle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731428"/>
              </p:ext>
            </p:extLst>
          </p:nvPr>
        </p:nvGraphicFramePr>
        <p:xfrm>
          <a:off x="558800" y="2193925"/>
          <a:ext cx="11150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3567251166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3758623725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598632430"/>
                    </a:ext>
                  </a:extLst>
                </a:gridCol>
                <a:gridCol w="3213100">
                  <a:extLst>
                    <a:ext uri="{9D8B030D-6E8A-4147-A177-3AD203B41FA5}">
                      <a16:colId xmlns:a16="http://schemas.microsoft.com/office/drawing/2014/main" val="3314052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Risk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Inspection</a:t>
                      </a:r>
                      <a:r>
                        <a:rPr lang="en-US" baseline="0" dirty="0"/>
                        <a:t>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Number of Inspections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Inspections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83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8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</a:t>
                      </a:r>
                      <a:r>
                        <a:rPr lang="en-US" baseline="0" dirty="0"/>
                        <a:t> 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7,478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38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4,980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143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40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633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29,576 Annual Inspections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6698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70C0D1-3B77-400C-989D-869FA02E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2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Increases public safety</a:t>
            </a:r>
          </a:p>
          <a:p>
            <a:r>
              <a:rPr lang="en-US" dirty="0"/>
              <a:t>Increases safety for first responders</a:t>
            </a:r>
          </a:p>
          <a:p>
            <a:r>
              <a:rPr lang="en-US" dirty="0"/>
              <a:t>Alvarez &amp; Marsal estimate additional $10M in revenue over 5-year period by utilizing RBI model</a:t>
            </a:r>
          </a:p>
          <a:p>
            <a:pPr lvl="1"/>
            <a:r>
              <a:rPr lang="en-US" dirty="0"/>
              <a:t>This assumes inspection of all properties</a:t>
            </a:r>
          </a:p>
          <a:p>
            <a:pPr lvl="1"/>
            <a:r>
              <a:rPr lang="en-US" dirty="0"/>
              <a:t>Much of this revenue will be realized by inspecting the low risk General Occupancy properties</a:t>
            </a:r>
          </a:p>
        </p:txBody>
      </p:sp>
    </p:spTree>
    <p:extLst>
      <p:ext uri="{BB962C8B-B14F-4D97-AF65-F5344CB8AC3E}">
        <p14:creationId xmlns:p14="http://schemas.microsoft.com/office/powerpoint/2010/main" val="2603895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LSB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Performance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Based on historical trend</a:t>
            </a:r>
          </a:p>
          <a:p>
            <a:r>
              <a:rPr lang="en-US" dirty="0"/>
              <a:t>Based on 84 field inspectors</a:t>
            </a:r>
          </a:p>
          <a:p>
            <a:r>
              <a:rPr lang="en-US" dirty="0"/>
              <a:t>Average 9,500 General Inspections per year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Target Performance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484034"/>
          </a:xfrm>
        </p:spPr>
        <p:txBody>
          <a:bodyPr>
            <a:normAutofit/>
          </a:bodyPr>
          <a:lstStyle/>
          <a:p>
            <a:r>
              <a:rPr lang="en-US" dirty="0"/>
              <a:t>Based on 3 year evaluation of peak period performance</a:t>
            </a:r>
          </a:p>
          <a:p>
            <a:r>
              <a:rPr lang="en-US" dirty="0"/>
              <a:t>Based on enhancements such as tablet deployment, e-signature capabilities, RMS conversion to INFOR</a:t>
            </a:r>
          </a:p>
          <a:p>
            <a:r>
              <a:rPr lang="en-US" dirty="0"/>
              <a:t>30% Increase in efficiency</a:t>
            </a:r>
          </a:p>
          <a:p>
            <a:r>
              <a:rPr lang="en-US" dirty="0"/>
              <a:t>12,500 inspections / 84 field inspectors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42DC1-8D86-48F9-96CD-0A538142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year RBI model requires 29,576 completed inspections per year</a:t>
            </a:r>
          </a:p>
          <a:p>
            <a:r>
              <a:rPr lang="en-US" dirty="0"/>
              <a:t>Current LSB capacity is 12,500 completed inspections per year</a:t>
            </a:r>
          </a:p>
          <a:p>
            <a:pPr lvl="2"/>
            <a:r>
              <a:rPr lang="en-US" dirty="0"/>
              <a:t>Assumes full staffing of LSB Division</a:t>
            </a:r>
          </a:p>
          <a:p>
            <a:pPr lvl="2"/>
            <a:r>
              <a:rPr lang="en-US" dirty="0"/>
              <a:t>Currently understaffed by 6 Inspectors</a:t>
            </a:r>
          </a:p>
          <a:p>
            <a:pPr lvl="2"/>
            <a:r>
              <a:rPr lang="en-US" dirty="0"/>
              <a:t>Pending retirement of 2 Inspectors</a:t>
            </a:r>
          </a:p>
          <a:p>
            <a:r>
              <a:rPr lang="en-US" b="1" i="1" u="sng" dirty="0"/>
              <a:t>Gap in capacity of 17,000 inspections per year to meet the RBI model</a:t>
            </a:r>
          </a:p>
          <a:p>
            <a:endParaRPr lang="en-US" b="1" i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881E8-2BC9-4410-B927-0539B01C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0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filling 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efficiency of existing personnel</a:t>
            </a:r>
          </a:p>
          <a:p>
            <a:pPr lvl="1"/>
            <a:r>
              <a:rPr lang="en-US" dirty="0"/>
              <a:t>Technical improvements have been implemented</a:t>
            </a:r>
          </a:p>
          <a:p>
            <a:pPr lvl="1"/>
            <a:r>
              <a:rPr lang="en-US" dirty="0"/>
              <a:t>Transition to Infor within 18 months</a:t>
            </a:r>
          </a:p>
          <a:p>
            <a:r>
              <a:rPr lang="en-US" dirty="0"/>
              <a:t>Increasing community risk by extending the inspection cycle beyond 5 years</a:t>
            </a:r>
          </a:p>
          <a:p>
            <a:r>
              <a:rPr lang="en-US" dirty="0"/>
              <a:t>Increasing the number of personnel to perform all inspections</a:t>
            </a:r>
          </a:p>
          <a:p>
            <a:r>
              <a:rPr lang="en-US" dirty="0"/>
              <a:t>Increasing overtime for existing inspectors to perform inspections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6DBC6-3C04-4C95-BE72-EDBDE4E8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1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Legacy inspection application, ILMS, is difficult to use with limited reporting capabilities</a:t>
            </a:r>
          </a:p>
          <a:p>
            <a:r>
              <a:rPr lang="en-US" dirty="0"/>
              <a:t>Teams worked individual property lists that were not validated against a master list</a:t>
            </a:r>
          </a:p>
          <a:p>
            <a:r>
              <a:rPr lang="en-US" dirty="0"/>
              <a:t>LSB did not know when new businesses started or certificates of occupancy changed</a:t>
            </a:r>
          </a:p>
          <a:p>
            <a:r>
              <a:rPr lang="en-US" dirty="0"/>
              <a:t>Conduction of general inspections was random and coverage of several property types was poor</a:t>
            </a:r>
          </a:p>
          <a:p>
            <a:r>
              <a:rPr lang="en-US" dirty="0"/>
              <a:t>No consistent or measurable definition of property risk</a:t>
            </a:r>
          </a:p>
          <a:p>
            <a:r>
              <a:rPr lang="en-US" dirty="0"/>
              <a:t>Blitzes were used to respond to perceived changes in risk – creating inefficiency and confusion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HISTORIAL INSPECTION CHALLENGES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F36AE-6D7F-48F7-B34E-3C32E623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3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based inspection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strategic plan for commercial property inspection</a:t>
            </a:r>
          </a:p>
          <a:p>
            <a:r>
              <a:rPr lang="en-US" dirty="0"/>
              <a:t>Create a consolidated data base of all occupancies required to be inspected on a periodic schedule</a:t>
            </a:r>
          </a:p>
          <a:p>
            <a:r>
              <a:rPr lang="en-US" dirty="0"/>
              <a:t>Apply standard set of risk factor criteria to each occupancy to establish a risk score for each</a:t>
            </a:r>
          </a:p>
          <a:p>
            <a:r>
              <a:rPr lang="en-US" dirty="0"/>
              <a:t>Establish a periodic inspection cycle, varying from 1- 5 years, for each occupancy based on the associated risk score</a:t>
            </a:r>
          </a:p>
          <a:p>
            <a:r>
              <a:rPr lang="en-US" dirty="0"/>
              <a:t>Process established to add new occupancies into the periodic inspection cycle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BD6CD-B692-46CD-BC00-E079F75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2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Risk based inspection program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22742" y="1967442"/>
            <a:ext cx="2837411" cy="3309953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0291" y="1967442"/>
            <a:ext cx="2653312" cy="3309953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10718" y="1967442"/>
            <a:ext cx="2468981" cy="3309953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Arrow: Right 18"/>
          <p:cNvSpPr/>
          <p:nvPr/>
        </p:nvSpPr>
        <p:spPr>
          <a:xfrm>
            <a:off x="4582423" y="3485872"/>
            <a:ext cx="3181451" cy="667946"/>
          </a:xfrm>
          <a:prstGeom prst="rightArrow">
            <a:avLst>
              <a:gd name="adj1" fmla="val 50000"/>
              <a:gd name="adj2" fmla="val 47570"/>
            </a:avLst>
          </a:prstGeom>
          <a:solidFill>
            <a:srgbClr val="002B49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6" name="Content Placeholder 9"/>
          <p:cNvGraphicFramePr>
            <a:graphicFrameLocks/>
          </p:cNvGraphicFramePr>
          <p:nvPr>
            <p:extLst/>
          </p:nvPr>
        </p:nvGraphicFramePr>
        <p:xfrm>
          <a:off x="4944465" y="3222085"/>
          <a:ext cx="2314576" cy="1999925"/>
        </p:xfrm>
        <a:graphic>
          <a:graphicData uri="http://schemas.openxmlformats.org/drawingml/2006/table">
            <a:tbl>
              <a:tblPr firstRow="1" bandRow="1"/>
              <a:tblGrid>
                <a:gridCol w="1157288">
                  <a:extLst>
                    <a:ext uri="{9D8B030D-6E8A-4147-A177-3AD203B41FA5}">
                      <a16:colId xmlns:a16="http://schemas.microsoft.com/office/drawing/2014/main" val="3730022145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389458626"/>
                    </a:ext>
                  </a:extLst>
                </a:gridCol>
              </a:tblGrid>
              <a:tr h="4465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Property Rank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Inspection Frequency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184270"/>
                  </a:ext>
                </a:extLst>
              </a:tr>
              <a:tr h="30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Annually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516761"/>
                  </a:ext>
                </a:extLst>
              </a:tr>
              <a:tr h="30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Every 2 Years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58060"/>
                  </a:ext>
                </a:extLst>
              </a:tr>
              <a:tr h="30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Every 3 Years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31014"/>
                  </a:ext>
                </a:extLst>
              </a:tr>
              <a:tr h="30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Every 4 Years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94397"/>
                  </a:ext>
                </a:extLst>
              </a:tr>
              <a:tr h="30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Every 5 Years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4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480535"/>
                  </a:ext>
                </a:extLst>
              </a:tr>
            </a:tbl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7987376" y="2048851"/>
          <a:ext cx="589876" cy="72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CorelDRAW" r:id="rId3" imgW="4087080" imgH="6666480" progId="CorelDraw.Graphic.17">
                  <p:embed/>
                </p:oleObj>
              </mc:Choice>
              <mc:Fallback>
                <p:oleObj name="CorelDRAW" r:id="rId3" imgW="4087080" imgH="6666480" progId="CorelDraw.Graphic.17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87376" y="2048851"/>
                        <a:ext cx="589876" cy="72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8795888" y="2300173"/>
            <a:ext cx="835835" cy="504020"/>
            <a:chOff x="7706676" y="3697463"/>
            <a:chExt cx="835835" cy="535461"/>
          </a:xfrm>
        </p:grpSpPr>
        <p:graphicFrame>
          <p:nvGraphicFramePr>
            <p:cNvPr id="31" name="Object 30"/>
            <p:cNvGraphicFramePr>
              <a:graphicFrameLocks noChangeAspect="1"/>
            </p:cNvGraphicFramePr>
            <p:nvPr>
              <p:extLst/>
            </p:nvPr>
          </p:nvGraphicFramePr>
          <p:xfrm>
            <a:off x="7706676" y="3697463"/>
            <a:ext cx="835835" cy="535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CorelDRAW" r:id="rId5" imgW="13440651" imgH="18357769" progId="CorelDraw.Graphic.17">
                    <p:embed/>
                  </p:oleObj>
                </mc:Choice>
                <mc:Fallback>
                  <p:oleObj name="CorelDRAW" r:id="rId5" imgW="13440651" imgH="18357769" progId="CorelDraw.Graphic.17">
                    <p:embed/>
                    <p:pic>
                      <p:nvPicPr>
                        <p:cNvPr id="31" name="Object 3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706676" y="3697463"/>
                          <a:ext cx="835835" cy="5354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7982280" y="3787015"/>
              <a:ext cx="284628" cy="356355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7763873" y="3117981"/>
            <a:ext cx="2315825" cy="18197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2563" indent="-182563" defTabSz="914400" fontAlgn="base">
              <a:spcBef>
                <a:spcPts val="600"/>
              </a:spcBef>
              <a:spcAft>
                <a:spcPts val="60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r>
              <a:rPr lang="en-US" sz="1400" dirty="0">
                <a:solidFill>
                  <a:srgbClr val="646464"/>
                </a:solidFill>
                <a:latin typeface="Arial"/>
                <a:ea typeface="ＭＳ Ｐゴシック" charset="0"/>
              </a:rPr>
              <a:t>Inspection Results</a:t>
            </a:r>
          </a:p>
          <a:p>
            <a:pPr marL="182563" indent="-182563" defTabSz="914400" fontAlgn="base">
              <a:spcBef>
                <a:spcPts val="600"/>
              </a:spcBef>
              <a:spcAft>
                <a:spcPts val="60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r>
              <a:rPr lang="en-US" sz="1400" dirty="0">
                <a:solidFill>
                  <a:srgbClr val="646464"/>
                </a:solidFill>
                <a:latin typeface="Arial"/>
                <a:ea typeface="ＭＳ Ｐゴシック" charset="0"/>
              </a:rPr>
              <a:t>Property Use Changes</a:t>
            </a:r>
          </a:p>
          <a:p>
            <a:pPr marL="182563" indent="-182563" defTabSz="914400" fontAlgn="base">
              <a:spcBef>
                <a:spcPts val="600"/>
              </a:spcBef>
              <a:spcAft>
                <a:spcPts val="60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r>
              <a:rPr lang="en-US" sz="1400" dirty="0">
                <a:solidFill>
                  <a:srgbClr val="646464"/>
                </a:solidFill>
                <a:latin typeface="Arial"/>
                <a:ea typeface="ＭＳ Ｐゴシック" charset="0"/>
              </a:rPr>
              <a:t>Fire Incident Updates</a:t>
            </a:r>
          </a:p>
          <a:p>
            <a:pPr marL="182563" indent="-182563" defTabSz="914400" fontAlgn="base">
              <a:spcBef>
                <a:spcPts val="600"/>
              </a:spcBef>
              <a:spcAft>
                <a:spcPts val="60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r>
              <a:rPr lang="en-US" sz="1400" dirty="0">
                <a:solidFill>
                  <a:srgbClr val="646464"/>
                </a:solidFill>
                <a:latin typeface="Arial"/>
                <a:ea typeface="ＭＳ Ｐゴシック" charset="0"/>
              </a:rPr>
              <a:t>Population Density Changes</a:t>
            </a:r>
          </a:p>
          <a:p>
            <a:pPr marL="182563" indent="-182563" defTabSz="914400" fontAlgn="base">
              <a:spcBef>
                <a:spcPts val="600"/>
              </a:spcBef>
              <a:spcAft>
                <a:spcPts val="60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r>
              <a:rPr lang="en-US" sz="1400" dirty="0">
                <a:solidFill>
                  <a:srgbClr val="646464"/>
                </a:solidFill>
                <a:latin typeface="Arial"/>
                <a:ea typeface="ＭＳ Ｐゴシック" charset="0"/>
              </a:rPr>
              <a:t>HCAD Property Updates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646464"/>
              </a:buClr>
              <a:buSzPct val="100000"/>
            </a:pPr>
            <a:endParaRPr lang="en-US" sz="1400" dirty="0">
              <a:solidFill>
                <a:srgbClr val="646464"/>
              </a:solidFill>
              <a:latin typeface="Arial"/>
              <a:ea typeface="ＭＳ Ｐゴシック" charset="0"/>
            </a:endParaRPr>
          </a:p>
          <a:p>
            <a:pPr marL="182563" indent="-182563" defTabSz="914400" fontAlgn="base">
              <a:spcBef>
                <a:spcPct val="20000"/>
              </a:spcBef>
              <a:spcAft>
                <a:spcPct val="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endParaRPr lang="en-US" sz="1400" dirty="0">
              <a:solidFill>
                <a:srgbClr val="646464"/>
              </a:solidFill>
              <a:latin typeface="Arial"/>
              <a:ea typeface="ＭＳ Ｐゴシック" charset="0"/>
            </a:endParaRPr>
          </a:p>
          <a:p>
            <a:pPr marL="182563" indent="-182563" defTabSz="914400" fontAlgn="base">
              <a:spcBef>
                <a:spcPct val="20000"/>
              </a:spcBef>
              <a:spcAft>
                <a:spcPct val="0"/>
              </a:spcAft>
              <a:buClr>
                <a:srgbClr val="646464"/>
              </a:buClr>
              <a:buSzPct val="100000"/>
              <a:buFont typeface="Arial" charset="0"/>
              <a:buChar char="●"/>
            </a:pPr>
            <a:endParaRPr lang="en-US" sz="1400" dirty="0">
              <a:solidFill>
                <a:srgbClr val="646464"/>
              </a:solidFill>
              <a:latin typeface="Arial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58562" y="5645528"/>
            <a:ext cx="5662920" cy="165324"/>
          </a:xfrm>
          <a:prstGeom prst="rect">
            <a:avLst/>
          </a:prstGeom>
          <a:solidFill>
            <a:srgbClr val="002B49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8581631" y="5371002"/>
            <a:ext cx="549052" cy="330648"/>
          </a:xfrm>
          <a:prstGeom prst="rect">
            <a:avLst/>
          </a:prstGeom>
          <a:solidFill>
            <a:srgbClr val="002B49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Arrow: Right 24"/>
          <p:cNvSpPr/>
          <p:nvPr/>
        </p:nvSpPr>
        <p:spPr>
          <a:xfrm rot="16200000">
            <a:off x="3075092" y="5155325"/>
            <a:ext cx="601440" cy="709613"/>
          </a:xfrm>
          <a:prstGeom prst="rightArrow">
            <a:avLst>
              <a:gd name="adj1" fmla="val 50000"/>
              <a:gd name="adj2" fmla="val 47570"/>
            </a:avLst>
          </a:prstGeom>
          <a:solidFill>
            <a:srgbClr val="002B49"/>
          </a:solidFill>
          <a:ln w="25400" cap="flat" cmpd="sng" algn="ctr">
            <a:solidFill>
              <a:srgbClr val="002B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96538" y="2816089"/>
            <a:ext cx="1519238" cy="32697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646464"/>
              </a:buClr>
              <a:buSzPct val="100000"/>
            </a:pPr>
            <a:r>
              <a:rPr lang="en-US" sz="1400" b="1" i="1" dirty="0">
                <a:solidFill>
                  <a:srgbClr val="646464"/>
                </a:solidFill>
                <a:latin typeface="Arial"/>
                <a:ea typeface="ＭＳ Ｐゴシック" charset="0"/>
              </a:rPr>
              <a:t>LSB Inspection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1590338" y="5817953"/>
            <a:ext cx="2759593" cy="9445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11 Data Sources were combined to build the master list of commercial properties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4694010" y="5831642"/>
            <a:ext cx="2759593" cy="9445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Properties are risk scored, ranked and scheduled for inspections over a 5 year period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606003" y="5799042"/>
            <a:ext cx="2759593" cy="9445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Inspectors perform scheduled inspections and update property information in model</a:t>
            </a: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487" y="2104843"/>
            <a:ext cx="2690936" cy="303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84" y="2004001"/>
            <a:ext cx="1714844" cy="119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488DC0-FA8C-47DA-A20D-3774B08E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0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is Fire Risk calculated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93587" y="2674417"/>
            <a:ext cx="3345361" cy="3364468"/>
          </a:xfrm>
          <a:prstGeom prst="rect">
            <a:avLst/>
          </a:prstGeom>
          <a:solidFill>
            <a:srgbClr val="FFFFFF">
              <a:lumMod val="65000"/>
            </a:srgbClr>
          </a:solidFill>
          <a:ln w="6350" cap="flat" cmpd="sng" algn="ctr">
            <a:solidFill>
              <a:srgbClr val="FFFFFF">
                <a:lumMod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Location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Inspected in Last 5 Years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Number of Fire Incidents in Vicinity (Last 5 Years)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Building Quality Assessment (HCAD)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Property Type (ILMS)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Population Density (Census)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Property Size (HCAD)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Building Stories (HCAD/ILMS)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HFD Inspection Team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Flammable Material Permits (ILMS)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Property Value (HCAD)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Hazmat Materials Present (ILMS)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3771" y="2347615"/>
            <a:ext cx="17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latin typeface="Arial"/>
              </a:rPr>
              <a:t>PROBABILITY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08432" y="2716947"/>
            <a:ext cx="3397811" cy="3321938"/>
          </a:xfrm>
          <a:prstGeom prst="rect">
            <a:avLst/>
          </a:prstGeom>
          <a:solidFill>
            <a:srgbClr val="969696">
              <a:lumMod val="75000"/>
            </a:srgbClr>
          </a:solidFill>
          <a:ln w="63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Area Population Density (Census)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Property Size (HCAD)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Property Type (ILMS)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Property Value (HCAD)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Number of Floors (HCAD/ILMS)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Fire Alarms/Sprinklers Present (ILMS)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Flammable Permits (ILMS)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Hazmat Materials Present (ILMS)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7918" y="2390145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latin typeface="Arial"/>
              </a:rPr>
              <a:t>CONSEQUENCE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26250" y="3905233"/>
            <a:ext cx="800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7200" b="1" dirty="0">
                <a:latin typeface="Arial"/>
              </a:rPr>
              <a:t>X</a:t>
            </a:r>
          </a:p>
        </p:txBody>
      </p:sp>
      <p:sp>
        <p:nvSpPr>
          <p:cNvPr id="16" name="Isosceles Triangle 11"/>
          <p:cNvSpPr/>
          <p:nvPr/>
        </p:nvSpPr>
        <p:spPr bwMode="auto">
          <a:xfrm rot="5400000">
            <a:off x="8460378" y="4194507"/>
            <a:ext cx="2102411" cy="324288"/>
          </a:xfrm>
          <a:prstGeom prst="triangle">
            <a:avLst/>
          </a:prstGeom>
          <a:solidFill>
            <a:srgbClr val="FFFFFF"/>
          </a:solidFill>
          <a:ln w="635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583" y="4151944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>
                <a:latin typeface="Arial"/>
              </a:rPr>
              <a:t>RISK SCORE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254034" y="1432613"/>
            <a:ext cx="9733049" cy="9445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We calculated fire risk score by using machine learning techniques to estimate probability and developing a weighted factor for the potential consequence of a fire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5371" y="6199615"/>
            <a:ext cx="8606600" cy="59307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indent="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9pPr>
          </a:lstStyle>
          <a:p>
            <a:r>
              <a:rPr lang="en-US" sz="1400" dirty="0"/>
              <a:t>It is important to recognize that the risk factor will never be a perfect predictor of fire incidents but provides a consistent method for prioritizing our inspections and refining our approach over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A3E3E5-7B85-4B24-8F50-D9EA4327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is Fire Risk calculated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54034" y="1432613"/>
            <a:ext cx="9733049" cy="9445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Based on our analysis, there are 6 primary drivers comprising 80% of the overall probability calculation.  Of these, the only controllable factor is the performance of field inspections on the property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66" t="1075" r="1666" b="1755"/>
          <a:stretch/>
        </p:blipFill>
        <p:spPr>
          <a:xfrm>
            <a:off x="2756314" y="2377179"/>
            <a:ext cx="6728487" cy="41254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04910" y="3260713"/>
            <a:ext cx="2822292" cy="2057400"/>
          </a:xfrm>
          <a:prstGeom prst="rect">
            <a:avLst/>
          </a:prstGeom>
          <a:solidFill>
            <a:srgbClr val="00B050">
              <a:alpha val="9000"/>
            </a:srgbClr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Primary Drivers*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827202" y="3260713"/>
            <a:ext cx="3276600" cy="0"/>
          </a:xfrm>
          <a:prstGeom prst="straightConnector1">
            <a:avLst/>
          </a:prstGeom>
          <a:noFill/>
          <a:ln w="9525" cap="flat" cmpd="sng" algn="ctr">
            <a:solidFill>
              <a:srgbClr val="002B49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109459" y="6306646"/>
            <a:ext cx="2286000" cy="15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46464"/>
              </a:buClr>
              <a:buSzPct val="100000"/>
              <a:buFont typeface="Arial" charset="0"/>
              <a:buNone/>
              <a:tabLst/>
              <a:defRPr/>
            </a:pPr>
            <a:r>
              <a:rPr lang="en-US" sz="1050" dirty="0">
                <a:solidFill>
                  <a:srgbClr val="646464"/>
                </a:solidFill>
                <a:latin typeface="Arial"/>
              </a:rPr>
              <a:t>*Estimated with Treebagger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1EB44-F641-4DD7-8FD0-DF8EE868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1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model accuracy and completeness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Source systems had incomplete information on properties (e.g. missing Fixed Property Use codes)</a:t>
            </a:r>
          </a:p>
          <a:p>
            <a:endParaRPr lang="en-US" sz="2000" dirty="0"/>
          </a:p>
          <a:p>
            <a:r>
              <a:rPr lang="en-US" sz="2000" dirty="0"/>
              <a:t>Some of the identified addresses may no longer exist</a:t>
            </a:r>
          </a:p>
          <a:p>
            <a:endParaRPr lang="en-US" sz="2000" dirty="0"/>
          </a:p>
          <a:p>
            <a:r>
              <a:rPr lang="en-US" sz="2000" dirty="0"/>
              <a:t>Residential properties might have been misclassified as commercial </a:t>
            </a:r>
          </a:p>
          <a:p>
            <a:endParaRPr lang="en-US" sz="2000" dirty="0"/>
          </a:p>
          <a:p>
            <a:pPr marL="228600" lvl="1"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Some properties may have multiple addresses associated with a single business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15FC4-CF51-4BAD-9750-9961A15E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8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status of occupancies in City of Houston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74,604 Occupancies in consolidated data base requiring periodic inspection</a:t>
            </a:r>
          </a:p>
          <a:p>
            <a:pPr lvl="1"/>
            <a:r>
              <a:rPr lang="en-US" dirty="0"/>
              <a:t>Risk Priority 1 – 9,308 occupancies</a:t>
            </a:r>
          </a:p>
          <a:p>
            <a:pPr lvl="1"/>
            <a:r>
              <a:rPr lang="en-US" dirty="0"/>
              <a:t>Risk Priority 2 – 14,956 occupancies</a:t>
            </a:r>
          </a:p>
          <a:p>
            <a:pPr lvl="1"/>
            <a:r>
              <a:rPr lang="en-US" dirty="0"/>
              <a:t>Risk Priority 3 – 14,941 occupancies</a:t>
            </a:r>
          </a:p>
          <a:p>
            <a:pPr lvl="1"/>
            <a:r>
              <a:rPr lang="en-US" dirty="0"/>
              <a:t>Risk Priority 4 – 14,599 occupancies</a:t>
            </a:r>
          </a:p>
          <a:p>
            <a:pPr lvl="1"/>
            <a:r>
              <a:rPr lang="en-US" dirty="0"/>
              <a:t>Risk Priority 5 – 20,800 occupancies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60874-B91E-4276-81A8-DAC6BFA0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2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Occupancy risk scores by type of property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373898"/>
              </p:ext>
            </p:extLst>
          </p:nvPr>
        </p:nvGraphicFramePr>
        <p:xfrm>
          <a:off x="685800" y="2193925"/>
          <a:ext cx="10160000" cy="371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700">
                  <a:extLst>
                    <a:ext uri="{9D8B030D-6E8A-4147-A177-3AD203B41FA5}">
                      <a16:colId xmlns:a16="http://schemas.microsoft.com/office/drawing/2014/main" val="132364423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99086517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1901263208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72461560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111311155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301751646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2881897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15348108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726890177"/>
                    </a:ext>
                  </a:extLst>
                </a:gridCol>
              </a:tblGrid>
              <a:tr h="512082">
                <a:tc>
                  <a:txBody>
                    <a:bodyPr/>
                    <a:lstStyle/>
                    <a:p>
                      <a:r>
                        <a:rPr lang="en-US" sz="1600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Apart/ </a:t>
                      </a:r>
                    </a:p>
                    <a:p>
                      <a:r>
                        <a:rPr lang="en-US" sz="1600" dirty="0"/>
                        <a:t>Hotels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Occ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HazMat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  <a:r>
                        <a:rPr lang="en-US" sz="1600" baseline="0" dirty="0"/>
                        <a:t> Rise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Nights/</a:t>
                      </a:r>
                    </a:p>
                    <a:p>
                      <a:r>
                        <a:rPr lang="en-US" sz="1600" dirty="0"/>
                        <a:t>Weekends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Grand</a:t>
                      </a:r>
                    </a:p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2324"/>
                  </a:ext>
                </a:extLst>
              </a:tr>
              <a:tr h="51208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30349"/>
                  </a:ext>
                </a:extLst>
              </a:tr>
              <a:tr h="51208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14,956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237112"/>
                  </a:ext>
                </a:extLst>
              </a:tr>
              <a:tr h="51208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80727"/>
                  </a:ext>
                </a:extLst>
              </a:tr>
              <a:tr h="51208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14,599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79418"/>
                  </a:ext>
                </a:extLst>
              </a:tr>
              <a:tr h="51208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17,229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9478"/>
                  </a:ext>
                </a:extLst>
              </a:tr>
              <a:tr h="512082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57,427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74,604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4218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DFDD44-B7AA-4122-A5DE-31FCC9DC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757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5743</TotalTime>
  <Words>1210</Words>
  <Application>Microsoft Office PowerPoint</Application>
  <PresentationFormat>Widescreen</PresentationFormat>
  <Paragraphs>246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Vapor Trail</vt:lpstr>
      <vt:lpstr>CorelDRAW</vt:lpstr>
      <vt:lpstr>Life safety bureau</vt:lpstr>
      <vt:lpstr>PowerPoint Presentation</vt:lpstr>
      <vt:lpstr>Risk based inspection goals</vt:lpstr>
      <vt:lpstr>PowerPoint Presentation</vt:lpstr>
      <vt:lpstr>PowerPoint Presentation</vt:lpstr>
      <vt:lpstr>PowerPoint Presentation</vt:lpstr>
      <vt:lpstr>risk model accuracy and completeness challenges</vt:lpstr>
      <vt:lpstr>Current status of occupancies in City of Houston</vt:lpstr>
      <vt:lpstr>Occupancy risk scores by type of property</vt:lpstr>
      <vt:lpstr>5 year inspection cycle</vt:lpstr>
      <vt:lpstr>advantages</vt:lpstr>
      <vt:lpstr>LSB performance</vt:lpstr>
      <vt:lpstr>The gap</vt:lpstr>
      <vt:lpstr>Options for filling the 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safety bureau</dc:title>
  <dc:creator>Mann, Richard - HFD</dc:creator>
  <cp:lastModifiedBy>Thorp, Laura - CNL</cp:lastModifiedBy>
  <cp:revision>90</cp:revision>
  <cp:lastPrinted>2017-12-05T15:36:38Z</cp:lastPrinted>
  <dcterms:created xsi:type="dcterms:W3CDTF">2017-08-23T19:12:58Z</dcterms:created>
  <dcterms:modified xsi:type="dcterms:W3CDTF">2017-12-05T15:37:13Z</dcterms:modified>
</cp:coreProperties>
</file>