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61" r:id="rId2"/>
    <p:sldId id="283" r:id="rId3"/>
    <p:sldId id="321" r:id="rId4"/>
    <p:sldId id="287" r:id="rId5"/>
    <p:sldId id="297" r:id="rId6"/>
    <p:sldId id="316" r:id="rId7"/>
    <p:sldId id="351" r:id="rId8"/>
    <p:sldId id="352" r:id="rId9"/>
    <p:sldId id="309" r:id="rId10"/>
    <p:sldId id="327" r:id="rId11"/>
    <p:sldId id="326" r:id="rId12"/>
    <p:sldId id="318" r:id="rId13"/>
    <p:sldId id="325" r:id="rId14"/>
    <p:sldId id="324" r:id="rId15"/>
    <p:sldId id="307" r:id="rId16"/>
    <p:sldId id="333" r:id="rId17"/>
    <p:sldId id="334" r:id="rId18"/>
    <p:sldId id="335" r:id="rId19"/>
    <p:sldId id="336" r:id="rId20"/>
    <p:sldId id="337" r:id="rId21"/>
    <p:sldId id="338" r:id="rId22"/>
    <p:sldId id="339" r:id="rId23"/>
    <p:sldId id="340" r:id="rId24"/>
    <p:sldId id="341" r:id="rId25"/>
    <p:sldId id="329" r:id="rId26"/>
    <p:sldId id="330" r:id="rId27"/>
    <p:sldId id="331" r:id="rId28"/>
    <p:sldId id="355" r:id="rId29"/>
    <p:sldId id="354" r:id="rId30"/>
    <p:sldId id="348" r:id="rId31"/>
    <p:sldId id="349" r:id="rId32"/>
    <p:sldId id="350" r:id="rId33"/>
    <p:sldId id="343" r:id="rId34"/>
    <p:sldId id="344" r:id="rId35"/>
    <p:sldId id="345" r:id="rId36"/>
    <p:sldId id="346" r:id="rId37"/>
    <p:sldId id="273"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8B"/>
    <a:srgbClr val="69BE28"/>
    <a:srgbClr val="EBFADE"/>
    <a:srgbClr val="009FDA"/>
    <a:srgbClr val="D52B1E"/>
    <a:srgbClr val="A5D8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14" autoAdjust="0"/>
  </p:normalViewPr>
  <p:slideViewPr>
    <p:cSldViewPr>
      <p:cViewPr>
        <p:scale>
          <a:sx n="80" d="100"/>
          <a:sy n="80" d="100"/>
        </p:scale>
        <p:origin x="-2460" y="-612"/>
      </p:cViewPr>
      <p:guideLst>
        <p:guide orient="horz" pos="2160"/>
        <p:guide pos="2880"/>
      </p:guideLst>
    </p:cSldViewPr>
  </p:slideViewPr>
  <p:notesTextViewPr>
    <p:cViewPr>
      <p:scale>
        <a:sx n="1" d="1"/>
        <a:sy n="1" d="1"/>
      </p:scale>
      <p:origin x="0" y="0"/>
    </p:cViewPr>
  </p:notesTextViewPr>
  <p:sorterViewPr>
    <p:cViewPr>
      <p:scale>
        <a:sx n="160" d="100"/>
        <a:sy n="160" d="100"/>
      </p:scale>
      <p:origin x="0" y="84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RRH Spending Projections &amp; Case Load Management</a:t>
            </a:r>
          </a:p>
        </c:rich>
      </c:tx>
      <c:layout/>
      <c:overlay val="0"/>
      <c:spPr>
        <a:noFill/>
        <a:ln>
          <a:noFill/>
        </a:ln>
        <a:effectLst/>
      </c:spPr>
    </c:title>
    <c:autoTitleDeleted val="0"/>
    <c:plotArea>
      <c:layout/>
      <c:barChart>
        <c:barDir val="col"/>
        <c:grouping val="clustered"/>
        <c:varyColors val="0"/>
        <c:ser>
          <c:idx val="0"/>
          <c:order val="0"/>
          <c:tx>
            <c:strRef>
              <c:f>Sheet1!$D$4</c:f>
              <c:strCache>
                <c:ptCount val="1"/>
                <c:pt idx="0">
                  <c:v>Projected Spending</c:v>
                </c:pt>
              </c:strCache>
            </c:strRef>
          </c:tx>
          <c:spPr>
            <a:solidFill>
              <a:schemeClr val="accent1"/>
            </a:solidFill>
            <a:ln>
              <a:noFill/>
            </a:ln>
            <a:effectLst/>
          </c:spPr>
          <c:invertIfNegative val="0"/>
          <c:cat>
            <c:strRef>
              <c:f>Sheet1!$E$3:$AB$3</c:f>
              <c:strCache>
                <c:ptCount val="24"/>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strCache>
            </c:strRef>
          </c:cat>
          <c:val>
            <c:numRef>
              <c:f>Sheet1!$E$4:$AB$4</c:f>
              <c:numCache>
                <c:formatCode>"$"#,##0</c:formatCode>
                <c:ptCount val="24"/>
                <c:pt idx="0">
                  <c:v>169800</c:v>
                </c:pt>
                <c:pt idx="1">
                  <c:v>187626</c:v>
                </c:pt>
                <c:pt idx="2">
                  <c:v>191496.00000000003</c:v>
                </c:pt>
                <c:pt idx="3">
                  <c:v>205026</c:v>
                </c:pt>
                <c:pt idx="4">
                  <c:v>216024</c:v>
                </c:pt>
                <c:pt idx="5">
                  <c:v>232860</c:v>
                </c:pt>
                <c:pt idx="6">
                  <c:v>243660</c:v>
                </c:pt>
                <c:pt idx="7">
                  <c:v>260460</c:v>
                </c:pt>
                <c:pt idx="8">
                  <c:v>277080</c:v>
                </c:pt>
                <c:pt idx="9">
                  <c:v>287820</c:v>
                </c:pt>
                <c:pt idx="10">
                  <c:v>287160</c:v>
                </c:pt>
                <c:pt idx="11">
                  <c:v>287040</c:v>
                </c:pt>
                <c:pt idx="12" formatCode="General">
                  <c:v>287040</c:v>
                </c:pt>
                <c:pt idx="13" formatCode="General">
                  <c:v>287040</c:v>
                </c:pt>
                <c:pt idx="14" formatCode="General">
                  <c:v>287040</c:v>
                </c:pt>
                <c:pt idx="15" formatCode="General">
                  <c:v>287040</c:v>
                </c:pt>
                <c:pt idx="16" formatCode="General">
                  <c:v>287040</c:v>
                </c:pt>
                <c:pt idx="17" formatCode="General">
                  <c:v>287040</c:v>
                </c:pt>
                <c:pt idx="18" formatCode="General">
                  <c:v>287040</c:v>
                </c:pt>
                <c:pt idx="19" formatCode="General">
                  <c:v>287040</c:v>
                </c:pt>
                <c:pt idx="20" formatCode="General">
                  <c:v>287040</c:v>
                </c:pt>
                <c:pt idx="21" formatCode="General">
                  <c:v>287040</c:v>
                </c:pt>
                <c:pt idx="22" formatCode="General">
                  <c:v>287040</c:v>
                </c:pt>
                <c:pt idx="23" formatCode="General">
                  <c:v>287040</c:v>
                </c:pt>
              </c:numCache>
            </c:numRef>
          </c:val>
        </c:ser>
        <c:ser>
          <c:idx val="1"/>
          <c:order val="1"/>
          <c:tx>
            <c:strRef>
              <c:f>Sheet1!$D$5</c:f>
              <c:strCache>
                <c:ptCount val="1"/>
                <c:pt idx="0">
                  <c:v>Available Funds</c:v>
                </c:pt>
              </c:strCache>
            </c:strRef>
          </c:tx>
          <c:spPr>
            <a:solidFill>
              <a:schemeClr val="accent2"/>
            </a:solidFill>
            <a:ln>
              <a:noFill/>
            </a:ln>
            <a:effectLst/>
          </c:spPr>
          <c:invertIfNegative val="0"/>
          <c:cat>
            <c:strRef>
              <c:f>Sheet1!$E$3:$AB$3</c:f>
              <c:strCache>
                <c:ptCount val="24"/>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strCache>
            </c:strRef>
          </c:cat>
          <c:val>
            <c:numRef>
              <c:f>Sheet1!$E$5:$AB$5</c:f>
              <c:numCache>
                <c:formatCode>"$"#,##0</c:formatCode>
                <c:ptCount val="24"/>
                <c:pt idx="0">
                  <c:v>216043.33333333331</c:v>
                </c:pt>
                <c:pt idx="1">
                  <c:v>222043.33333333331</c:v>
                </c:pt>
                <c:pt idx="2">
                  <c:v>221043.33333333331</c:v>
                </c:pt>
                <c:pt idx="3">
                  <c:v>233043.33333333331</c:v>
                </c:pt>
                <c:pt idx="4">
                  <c:v>233043.33333333331</c:v>
                </c:pt>
                <c:pt idx="5">
                  <c:v>245043.33333333331</c:v>
                </c:pt>
                <c:pt idx="6">
                  <c:v>246043.33333333331</c:v>
                </c:pt>
                <c:pt idx="7">
                  <c:v>246043.33333333331</c:v>
                </c:pt>
                <c:pt idx="8">
                  <c:v>288900.47619047615</c:v>
                </c:pt>
                <c:pt idx="9">
                  <c:v>288900.47619047615</c:v>
                </c:pt>
                <c:pt idx="10">
                  <c:v>288900.47619047615</c:v>
                </c:pt>
                <c:pt idx="11">
                  <c:v>288900.47619047615</c:v>
                </c:pt>
                <c:pt idx="12" formatCode="#,##0">
                  <c:v>288900.47619047615</c:v>
                </c:pt>
                <c:pt idx="13" formatCode="#,##0">
                  <c:v>288900.47619047615</c:v>
                </c:pt>
                <c:pt idx="14" formatCode="#,##0">
                  <c:v>288900.47619047615</c:v>
                </c:pt>
                <c:pt idx="15" formatCode="#,##0">
                  <c:v>264793.33333333331</c:v>
                </c:pt>
                <c:pt idx="16" formatCode="#,##0">
                  <c:v>264793.33333333331</c:v>
                </c:pt>
                <c:pt idx="17" formatCode="#,##0">
                  <c:v>264793.33333333331</c:v>
                </c:pt>
                <c:pt idx="18" formatCode="#,##0">
                  <c:v>264793.33333333331</c:v>
                </c:pt>
                <c:pt idx="19" formatCode="#,##0">
                  <c:v>264793.33333333331</c:v>
                </c:pt>
                <c:pt idx="20" formatCode="#,##0">
                  <c:v>264793.33333333331</c:v>
                </c:pt>
                <c:pt idx="21" formatCode="#,##0">
                  <c:v>264793.33333333331</c:v>
                </c:pt>
                <c:pt idx="22" formatCode="#,##0">
                  <c:v>264793.33333333331</c:v>
                </c:pt>
                <c:pt idx="23" formatCode="#,##0">
                  <c:v>264793.33333333331</c:v>
                </c:pt>
              </c:numCache>
            </c:numRef>
          </c:val>
        </c:ser>
        <c:dLbls>
          <c:showLegendKey val="0"/>
          <c:showVal val="0"/>
          <c:showCatName val="0"/>
          <c:showSerName val="0"/>
          <c:showPercent val="0"/>
          <c:showBubbleSize val="0"/>
        </c:dLbls>
        <c:gapWidth val="150"/>
        <c:axId val="112658432"/>
        <c:axId val="107010240"/>
      </c:barChart>
      <c:lineChart>
        <c:grouping val="standard"/>
        <c:varyColors val="0"/>
        <c:ser>
          <c:idx val="2"/>
          <c:order val="2"/>
          <c:tx>
            <c:strRef>
              <c:f>Sheet1!$D$6</c:f>
              <c:strCache>
                <c:ptCount val="1"/>
                <c:pt idx="0">
                  <c:v>Clients Spending</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Sheet1!$E$3:$AB$3</c:f>
              <c:strCache>
                <c:ptCount val="24"/>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strCache>
            </c:strRef>
          </c:cat>
          <c:val>
            <c:numRef>
              <c:f>Sheet1!$E$6:$AB$6</c:f>
              <c:numCache>
                <c:formatCode>0</c:formatCode>
                <c:ptCount val="24"/>
                <c:pt idx="0">
                  <c:v>283</c:v>
                </c:pt>
                <c:pt idx="1">
                  <c:v>312.70999999999998</c:v>
                </c:pt>
                <c:pt idx="2">
                  <c:v>319.16000000000003</c:v>
                </c:pt>
                <c:pt idx="3">
                  <c:v>341.71</c:v>
                </c:pt>
                <c:pt idx="4">
                  <c:v>360.04</c:v>
                </c:pt>
                <c:pt idx="5">
                  <c:v>388.1</c:v>
                </c:pt>
                <c:pt idx="6">
                  <c:v>406.1</c:v>
                </c:pt>
                <c:pt idx="7">
                  <c:v>434.1</c:v>
                </c:pt>
                <c:pt idx="8">
                  <c:v>461.8</c:v>
                </c:pt>
                <c:pt idx="9">
                  <c:v>479.7</c:v>
                </c:pt>
                <c:pt idx="10">
                  <c:v>478.6</c:v>
                </c:pt>
                <c:pt idx="11">
                  <c:v>478.4</c:v>
                </c:pt>
                <c:pt idx="12">
                  <c:v>478.4</c:v>
                </c:pt>
                <c:pt idx="13">
                  <c:v>478.4</c:v>
                </c:pt>
                <c:pt idx="14">
                  <c:v>478.4</c:v>
                </c:pt>
                <c:pt idx="15">
                  <c:v>478.4</c:v>
                </c:pt>
                <c:pt idx="16">
                  <c:v>478.4</c:v>
                </c:pt>
                <c:pt idx="17">
                  <c:v>478.4</c:v>
                </c:pt>
                <c:pt idx="18">
                  <c:v>478.4</c:v>
                </c:pt>
                <c:pt idx="19">
                  <c:v>478.4</c:v>
                </c:pt>
                <c:pt idx="20">
                  <c:v>478.4</c:v>
                </c:pt>
                <c:pt idx="21">
                  <c:v>478.4</c:v>
                </c:pt>
                <c:pt idx="22">
                  <c:v>478.4</c:v>
                </c:pt>
                <c:pt idx="23">
                  <c:v>478.4</c:v>
                </c:pt>
              </c:numCache>
            </c:numRef>
          </c:val>
          <c:smooth val="0"/>
        </c:ser>
        <c:ser>
          <c:idx val="3"/>
          <c:order val="3"/>
          <c:tx>
            <c:strRef>
              <c:f>Sheet1!$D$7</c:f>
              <c:strCache>
                <c:ptCount val="1"/>
                <c:pt idx="0">
                  <c:v>Clients Enrolled</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Sheet1!$E$3:$AB$3</c:f>
              <c:strCache>
                <c:ptCount val="24"/>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strCache>
            </c:strRef>
          </c:cat>
          <c:val>
            <c:numRef>
              <c:f>Sheet1!$E$7:$AB$7</c:f>
              <c:numCache>
                <c:formatCode>General</c:formatCode>
                <c:ptCount val="24"/>
                <c:pt idx="0">
                  <c:v>306</c:v>
                </c:pt>
                <c:pt idx="1">
                  <c:v>335</c:v>
                </c:pt>
                <c:pt idx="2">
                  <c:v>346</c:v>
                </c:pt>
                <c:pt idx="3">
                  <c:v>370</c:v>
                </c:pt>
                <c:pt idx="4">
                  <c:v>390</c:v>
                </c:pt>
                <c:pt idx="5">
                  <c:v>420</c:v>
                </c:pt>
                <c:pt idx="6">
                  <c:v>440</c:v>
                </c:pt>
                <c:pt idx="7">
                  <c:v>470</c:v>
                </c:pt>
                <c:pt idx="8">
                  <c:v>500</c:v>
                </c:pt>
                <c:pt idx="9">
                  <c:v>520</c:v>
                </c:pt>
                <c:pt idx="10">
                  <c:v>520</c:v>
                </c:pt>
                <c:pt idx="11">
                  <c:v>520</c:v>
                </c:pt>
                <c:pt idx="12">
                  <c:v>520</c:v>
                </c:pt>
                <c:pt idx="13">
                  <c:v>520</c:v>
                </c:pt>
                <c:pt idx="14">
                  <c:v>520</c:v>
                </c:pt>
                <c:pt idx="15">
                  <c:v>520</c:v>
                </c:pt>
                <c:pt idx="16">
                  <c:v>520</c:v>
                </c:pt>
                <c:pt idx="17">
                  <c:v>520</c:v>
                </c:pt>
                <c:pt idx="18">
                  <c:v>520</c:v>
                </c:pt>
                <c:pt idx="19">
                  <c:v>520</c:v>
                </c:pt>
                <c:pt idx="20">
                  <c:v>520</c:v>
                </c:pt>
                <c:pt idx="21">
                  <c:v>520</c:v>
                </c:pt>
                <c:pt idx="22">
                  <c:v>520</c:v>
                </c:pt>
                <c:pt idx="23">
                  <c:v>520</c:v>
                </c:pt>
              </c:numCache>
            </c:numRef>
          </c:val>
          <c:smooth val="0"/>
        </c:ser>
        <c:dLbls>
          <c:showLegendKey val="0"/>
          <c:showVal val="0"/>
          <c:showCatName val="0"/>
          <c:showSerName val="0"/>
          <c:showPercent val="0"/>
          <c:showBubbleSize val="0"/>
        </c:dLbls>
        <c:marker val="1"/>
        <c:smooth val="0"/>
        <c:axId val="112658944"/>
        <c:axId val="107010816"/>
      </c:lineChart>
      <c:catAx>
        <c:axId val="1126584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2016</a:t>
                </a:r>
                <a:r>
                  <a:rPr lang="en-US" baseline="0"/>
                  <a:t> - </a:t>
                </a:r>
                <a:r>
                  <a:rPr lang="en-US"/>
                  <a:t>2017</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010240"/>
        <c:crosses val="autoZero"/>
        <c:auto val="1"/>
        <c:lblAlgn val="ctr"/>
        <c:lblOffset val="100"/>
        <c:noMultiLvlLbl val="0"/>
      </c:catAx>
      <c:valAx>
        <c:axId val="10701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USD</a:t>
                </a:r>
              </a:p>
            </c:rich>
          </c:tx>
          <c:layout/>
          <c:overlay val="0"/>
          <c:spPr>
            <a:noFill/>
            <a:ln>
              <a:noFill/>
            </a:ln>
            <a:effectLst/>
          </c:sp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58432"/>
        <c:crosses val="autoZero"/>
        <c:crossBetween val="between"/>
      </c:valAx>
      <c:valAx>
        <c:axId val="10701081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Case Load</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58944"/>
        <c:crosses val="max"/>
        <c:crossBetween val="between"/>
      </c:valAx>
      <c:catAx>
        <c:axId val="112658944"/>
        <c:scaling>
          <c:orientation val="minMax"/>
        </c:scaling>
        <c:delete val="1"/>
        <c:axPos val="b"/>
        <c:numFmt formatCode="General" sourceLinked="1"/>
        <c:majorTickMark val="out"/>
        <c:minorTickMark val="none"/>
        <c:tickLblPos val="nextTo"/>
        <c:crossAx val="10701081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smtClean="0"/>
              <a:t>Total Home Loans</a:t>
            </a:r>
            <a:r>
              <a:rPr lang="en-US" sz="2000" baseline="0" dirty="0" smtClean="0"/>
              <a:t> Closed</a:t>
            </a:r>
            <a:r>
              <a:rPr lang="en-US" sz="2000" dirty="0" smtClean="0"/>
              <a:t>: 25</a:t>
            </a:r>
            <a:endParaRPr lang="en-US" sz="2000" dirty="0"/>
          </a:p>
        </c:rich>
      </c:tx>
      <c:layout>
        <c:manualLayout>
          <c:xMode val="edge"/>
          <c:yMode val="edge"/>
          <c:x val="0.32955532000807591"/>
          <c:y val="2.5252525252525252E-2"/>
        </c:manualLayout>
      </c:layout>
      <c:overlay val="0"/>
    </c:title>
    <c:autoTitleDeleted val="0"/>
    <c:plotArea>
      <c:layout/>
      <c:lineChart>
        <c:grouping val="standard"/>
        <c:varyColors val="0"/>
        <c:ser>
          <c:idx val="0"/>
          <c:order val="0"/>
          <c:tx>
            <c:strRef>
              <c:f>Sheet1!$B$1</c:f>
              <c:strCache>
                <c:ptCount val="1"/>
                <c:pt idx="0">
                  <c:v>Number of Homes</c:v>
                </c:pt>
              </c:strCache>
            </c:strRef>
          </c:tx>
          <c:marker>
            <c:symbol val="none"/>
          </c:marker>
          <c:dLbls>
            <c:dLblPos val="t"/>
            <c:showLegendKey val="0"/>
            <c:showVal val="1"/>
            <c:showCatName val="0"/>
            <c:showSerName val="0"/>
            <c:showPercent val="0"/>
            <c:showBubbleSize val="0"/>
            <c:showLeaderLines val="0"/>
          </c:dLbls>
          <c:cat>
            <c:numRef>
              <c:f>Sheet1!$A$2:$A$13</c:f>
              <c:numCache>
                <c:formatCode>General</c:formatCode>
                <c:ptCount val="12"/>
              </c:numCache>
            </c:numRef>
          </c:cat>
          <c:val>
            <c:numRef>
              <c:f>Sheet1!$B$2:$B$13</c:f>
              <c:numCache>
                <c:formatCode>General</c:formatCode>
                <c:ptCount val="12"/>
                <c:pt idx="0">
                  <c:v>2</c:v>
                </c:pt>
                <c:pt idx="1">
                  <c:v>1</c:v>
                </c:pt>
                <c:pt idx="2">
                  <c:v>3</c:v>
                </c:pt>
                <c:pt idx="3">
                  <c:v>1</c:v>
                </c:pt>
                <c:pt idx="4">
                  <c:v>0</c:v>
                </c:pt>
                <c:pt idx="5">
                  <c:v>5</c:v>
                </c:pt>
                <c:pt idx="6">
                  <c:v>1</c:v>
                </c:pt>
                <c:pt idx="7">
                  <c:v>1</c:v>
                </c:pt>
                <c:pt idx="8">
                  <c:v>3</c:v>
                </c:pt>
                <c:pt idx="9">
                  <c:v>2</c:v>
                </c:pt>
                <c:pt idx="10">
                  <c:v>3</c:v>
                </c:pt>
                <c:pt idx="11">
                  <c:v>3</c:v>
                </c:pt>
              </c:numCache>
            </c:numRef>
          </c:val>
          <c:smooth val="0"/>
        </c:ser>
        <c:dLbls>
          <c:showLegendKey val="0"/>
          <c:showVal val="0"/>
          <c:showCatName val="0"/>
          <c:showSerName val="0"/>
          <c:showPercent val="0"/>
          <c:showBubbleSize val="0"/>
        </c:dLbls>
        <c:marker val="1"/>
        <c:smooth val="0"/>
        <c:axId val="176648192"/>
        <c:axId val="98951168"/>
      </c:lineChart>
      <c:catAx>
        <c:axId val="176648192"/>
        <c:scaling>
          <c:orientation val="minMax"/>
        </c:scaling>
        <c:delete val="1"/>
        <c:axPos val="b"/>
        <c:numFmt formatCode="General" sourceLinked="1"/>
        <c:majorTickMark val="out"/>
        <c:minorTickMark val="none"/>
        <c:tickLblPos val="nextTo"/>
        <c:crossAx val="98951168"/>
        <c:crosses val="autoZero"/>
        <c:auto val="1"/>
        <c:lblAlgn val="ctr"/>
        <c:lblOffset val="100"/>
        <c:noMultiLvlLbl val="0"/>
      </c:catAx>
      <c:valAx>
        <c:axId val="98951168"/>
        <c:scaling>
          <c:orientation val="minMax"/>
          <c:max val="10"/>
          <c:min val="0"/>
        </c:scaling>
        <c:delete val="0"/>
        <c:axPos val="l"/>
        <c:majorGridlines/>
        <c:numFmt formatCode="General" sourceLinked="1"/>
        <c:majorTickMark val="out"/>
        <c:minorTickMark val="none"/>
        <c:tickLblPos val="nextTo"/>
        <c:crossAx val="176648192"/>
        <c:crosses val="autoZero"/>
        <c:crossBetween val="between"/>
        <c:majorUnit val="2"/>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Total</a:t>
            </a:r>
            <a:r>
              <a:rPr lang="en-US" baseline="0" dirty="0" smtClean="0"/>
              <a:t> </a:t>
            </a:r>
            <a:r>
              <a:rPr lang="en-US" dirty="0" smtClean="0"/>
              <a:t>Homes Completed: 119</a:t>
            </a:r>
            <a:endParaRPr lang="en-US" dirty="0"/>
          </a:p>
        </c:rich>
      </c:tx>
      <c:layout/>
      <c:overlay val="0"/>
    </c:title>
    <c:autoTitleDeleted val="0"/>
    <c:plotArea>
      <c:layout/>
      <c:lineChart>
        <c:grouping val="standard"/>
        <c:varyColors val="0"/>
        <c:ser>
          <c:idx val="0"/>
          <c:order val="0"/>
          <c:tx>
            <c:strRef>
              <c:f>Sheet1!$B$1</c:f>
              <c:strCache>
                <c:ptCount val="1"/>
                <c:pt idx="0">
                  <c:v>Number of Homes</c:v>
                </c:pt>
              </c:strCache>
            </c:strRef>
          </c:tx>
          <c:marker>
            <c:symbol val="none"/>
          </c:marker>
          <c:dLbls>
            <c:dLbl>
              <c:idx val="0"/>
              <c:layout>
                <c:manualLayout>
                  <c:x val="-2.8846153846153848E-2"/>
                  <c:y val="-4.0404040404040407E-2"/>
                </c:manualLayout>
              </c:layout>
              <c:showLegendKey val="0"/>
              <c:showVal val="1"/>
              <c:showCatName val="0"/>
              <c:showSerName val="0"/>
              <c:showPercent val="0"/>
              <c:showBubbleSize val="0"/>
            </c:dLbl>
            <c:dLbl>
              <c:idx val="1"/>
              <c:layout>
                <c:manualLayout>
                  <c:x val="-2.3367655966081164E-2"/>
                  <c:y val="-2.9717648930247264E-2"/>
                </c:manualLayout>
              </c:layout>
              <c:showLegendKey val="0"/>
              <c:showVal val="1"/>
              <c:showCatName val="0"/>
              <c:showSerName val="0"/>
              <c:showPercent val="0"/>
              <c:showBubbleSize val="0"/>
            </c:dLbl>
            <c:dLbl>
              <c:idx val="2"/>
              <c:layout>
                <c:manualLayout>
                  <c:x val="-2.0833333333333332E-2"/>
                  <c:y val="-5.1561679790026245E-2"/>
                </c:manualLayout>
              </c:layout>
              <c:showLegendKey val="0"/>
              <c:showVal val="1"/>
              <c:showCatName val="0"/>
              <c:showSerName val="0"/>
              <c:showPercent val="0"/>
              <c:showBubbleSize val="0"/>
            </c:dLbl>
            <c:dLbl>
              <c:idx val="3"/>
              <c:layout>
                <c:manualLayout>
                  <c:x val="-1.9230769230769232E-2"/>
                  <c:y val="-3.5353535353535352E-2"/>
                </c:manualLayout>
              </c:layout>
              <c:showLegendKey val="0"/>
              <c:showVal val="1"/>
              <c:showCatName val="0"/>
              <c:showSerName val="0"/>
              <c:showPercent val="0"/>
              <c:showBubbleSize val="0"/>
            </c:dLbl>
            <c:dLbl>
              <c:idx val="4"/>
              <c:layout>
                <c:manualLayout>
                  <c:x val="0"/>
                  <c:y val="-3.0303030303030304E-2"/>
                </c:manualLayout>
              </c:layout>
              <c:showLegendKey val="0"/>
              <c:showVal val="1"/>
              <c:showCatName val="0"/>
              <c:showSerName val="0"/>
              <c:showPercent val="0"/>
              <c:showBubbleSize val="0"/>
            </c:dLbl>
            <c:dLbl>
              <c:idx val="5"/>
              <c:layout>
                <c:manualLayout>
                  <c:x val="-1.2820512820512761E-2"/>
                  <c:y val="-4.0404040404040407E-2"/>
                </c:manualLayout>
              </c:layout>
              <c:showLegendKey val="0"/>
              <c:showVal val="1"/>
              <c:showCatName val="0"/>
              <c:showSerName val="0"/>
              <c:showPercent val="0"/>
              <c:showBubbleSize val="0"/>
            </c:dLbl>
            <c:dLbl>
              <c:idx val="6"/>
              <c:layout>
                <c:manualLayout>
                  <c:x val="3.205128205128205E-3"/>
                  <c:y val="-6.5656565656565663E-2"/>
                </c:manualLayout>
              </c:layout>
              <c:showLegendKey val="0"/>
              <c:showVal val="1"/>
              <c:showCatName val="0"/>
              <c:showSerName val="0"/>
              <c:showPercent val="0"/>
              <c:showBubbleSize val="0"/>
            </c:dLbl>
            <c:dLbl>
              <c:idx val="7"/>
              <c:layout>
                <c:manualLayout>
                  <c:x val="-3.205128205128205E-3"/>
                  <c:y val="-3.1944643283225958E-2"/>
                </c:manualLayout>
              </c:layout>
              <c:showLegendKey val="0"/>
              <c:showVal val="1"/>
              <c:showCatName val="0"/>
              <c:showSerName val="0"/>
              <c:showPercent val="0"/>
              <c:showBubbleSize val="0"/>
            </c:dLbl>
            <c:dLbl>
              <c:idx val="8"/>
              <c:layout>
                <c:manualLayout>
                  <c:x val="8.0128205128205121E-3"/>
                  <c:y val="-3.861290066014466E-2"/>
                </c:manualLayout>
              </c:layout>
              <c:showLegendKey val="0"/>
              <c:showVal val="1"/>
              <c:showCatName val="0"/>
              <c:showSerName val="0"/>
              <c:showPercent val="0"/>
              <c:showBubbleSize val="0"/>
            </c:dLbl>
            <c:dLbl>
              <c:idx val="9"/>
              <c:layout>
                <c:manualLayout>
                  <c:x val="0"/>
                  <c:y val="-2.690129642885539E-2"/>
                </c:manualLayout>
              </c:layout>
              <c:showLegendKey val="0"/>
              <c:showVal val="1"/>
              <c:showCatName val="0"/>
              <c:showSerName val="0"/>
              <c:showPercent val="0"/>
              <c:showBubbleSize val="0"/>
            </c:dLbl>
            <c:dLbl>
              <c:idx val="10"/>
              <c:layout>
                <c:manualLayout>
                  <c:x val="-9.6153846153846159E-3"/>
                  <c:y val="-2.525252525252525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Sheet1!$A$2:$A$13</c:f>
              <c:numCache>
                <c:formatCode>General</c:formatCode>
                <c:ptCount val="12"/>
              </c:numCache>
            </c:numRef>
          </c:cat>
          <c:val>
            <c:numRef>
              <c:f>Sheet1!$B$2:$B$13</c:f>
              <c:numCache>
                <c:formatCode>General</c:formatCode>
                <c:ptCount val="12"/>
                <c:pt idx="0">
                  <c:v>19</c:v>
                </c:pt>
                <c:pt idx="1">
                  <c:v>17</c:v>
                </c:pt>
                <c:pt idx="2">
                  <c:v>18</c:v>
                </c:pt>
                <c:pt idx="3">
                  <c:v>10</c:v>
                </c:pt>
                <c:pt idx="4">
                  <c:v>10</c:v>
                </c:pt>
                <c:pt idx="5">
                  <c:v>11</c:v>
                </c:pt>
                <c:pt idx="6">
                  <c:v>2</c:v>
                </c:pt>
                <c:pt idx="7">
                  <c:v>10</c:v>
                </c:pt>
                <c:pt idx="8">
                  <c:v>8</c:v>
                </c:pt>
                <c:pt idx="9">
                  <c:v>5</c:v>
                </c:pt>
                <c:pt idx="10">
                  <c:v>5</c:v>
                </c:pt>
                <c:pt idx="11">
                  <c:v>4</c:v>
                </c:pt>
              </c:numCache>
            </c:numRef>
          </c:val>
          <c:smooth val="0"/>
        </c:ser>
        <c:dLbls>
          <c:showLegendKey val="0"/>
          <c:showVal val="0"/>
          <c:showCatName val="0"/>
          <c:showSerName val="0"/>
          <c:showPercent val="0"/>
          <c:showBubbleSize val="0"/>
        </c:dLbls>
        <c:marker val="1"/>
        <c:smooth val="0"/>
        <c:axId val="118101504"/>
        <c:axId val="107512960"/>
      </c:lineChart>
      <c:catAx>
        <c:axId val="118101504"/>
        <c:scaling>
          <c:orientation val="minMax"/>
        </c:scaling>
        <c:delete val="1"/>
        <c:axPos val="b"/>
        <c:numFmt formatCode="General" sourceLinked="1"/>
        <c:majorTickMark val="out"/>
        <c:minorTickMark val="none"/>
        <c:tickLblPos val="nextTo"/>
        <c:crossAx val="107512960"/>
        <c:crosses val="autoZero"/>
        <c:auto val="1"/>
        <c:lblAlgn val="ctr"/>
        <c:lblOffset val="100"/>
        <c:noMultiLvlLbl val="0"/>
      </c:catAx>
      <c:valAx>
        <c:axId val="107512960"/>
        <c:scaling>
          <c:orientation val="minMax"/>
        </c:scaling>
        <c:delete val="0"/>
        <c:axPos val="l"/>
        <c:majorGridlines/>
        <c:numFmt formatCode="General" sourceLinked="1"/>
        <c:majorTickMark val="out"/>
        <c:minorTickMark val="none"/>
        <c:tickLblPos val="nextTo"/>
        <c:crossAx val="118101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smtClean="0"/>
              <a:t>Total Home Loans</a:t>
            </a:r>
            <a:r>
              <a:rPr lang="en-US" sz="2000" baseline="0" dirty="0" smtClean="0"/>
              <a:t> Closed</a:t>
            </a:r>
            <a:r>
              <a:rPr lang="en-US" sz="2000" dirty="0" smtClean="0"/>
              <a:t>: 25</a:t>
            </a:r>
            <a:endParaRPr lang="en-US" sz="2000" dirty="0"/>
          </a:p>
        </c:rich>
      </c:tx>
      <c:layout>
        <c:manualLayout>
          <c:xMode val="edge"/>
          <c:yMode val="edge"/>
          <c:x val="0.32955532000807591"/>
          <c:y val="2.5252525252525252E-2"/>
        </c:manualLayout>
      </c:layout>
      <c:overlay val="0"/>
    </c:title>
    <c:autoTitleDeleted val="0"/>
    <c:plotArea>
      <c:layout/>
      <c:lineChart>
        <c:grouping val="standard"/>
        <c:varyColors val="0"/>
        <c:ser>
          <c:idx val="0"/>
          <c:order val="0"/>
          <c:tx>
            <c:strRef>
              <c:f>Sheet1!$B$1</c:f>
              <c:strCache>
                <c:ptCount val="1"/>
                <c:pt idx="0">
                  <c:v>Number of Homes</c:v>
                </c:pt>
              </c:strCache>
            </c:strRef>
          </c:tx>
          <c:marker>
            <c:symbol val="none"/>
          </c:marker>
          <c:dLbls>
            <c:dLblPos val="t"/>
            <c:showLegendKey val="0"/>
            <c:showVal val="1"/>
            <c:showCatName val="0"/>
            <c:showSerName val="0"/>
            <c:showPercent val="0"/>
            <c:showBubbleSize val="0"/>
            <c:showLeaderLines val="0"/>
          </c:dLbls>
          <c:cat>
            <c:numRef>
              <c:f>Sheet1!$A$2:$A$13</c:f>
              <c:numCache>
                <c:formatCode>General</c:formatCode>
                <c:ptCount val="12"/>
              </c:numCache>
            </c:numRef>
          </c:cat>
          <c:val>
            <c:numRef>
              <c:f>Sheet1!$B$2:$B$13</c:f>
              <c:numCache>
                <c:formatCode>General</c:formatCode>
                <c:ptCount val="12"/>
                <c:pt idx="0">
                  <c:v>2</c:v>
                </c:pt>
                <c:pt idx="1">
                  <c:v>1</c:v>
                </c:pt>
                <c:pt idx="2">
                  <c:v>3</c:v>
                </c:pt>
                <c:pt idx="3">
                  <c:v>1</c:v>
                </c:pt>
                <c:pt idx="4">
                  <c:v>0</c:v>
                </c:pt>
                <c:pt idx="5">
                  <c:v>5</c:v>
                </c:pt>
                <c:pt idx="6">
                  <c:v>1</c:v>
                </c:pt>
                <c:pt idx="7">
                  <c:v>1</c:v>
                </c:pt>
                <c:pt idx="8">
                  <c:v>3</c:v>
                </c:pt>
                <c:pt idx="9">
                  <c:v>2</c:v>
                </c:pt>
                <c:pt idx="10">
                  <c:v>3</c:v>
                </c:pt>
                <c:pt idx="11">
                  <c:v>3</c:v>
                </c:pt>
              </c:numCache>
            </c:numRef>
          </c:val>
          <c:smooth val="0"/>
        </c:ser>
        <c:dLbls>
          <c:showLegendKey val="0"/>
          <c:showVal val="0"/>
          <c:showCatName val="0"/>
          <c:showSerName val="0"/>
          <c:showPercent val="0"/>
          <c:showBubbleSize val="0"/>
        </c:dLbls>
        <c:marker val="1"/>
        <c:smooth val="0"/>
        <c:axId val="118388224"/>
        <c:axId val="107515264"/>
      </c:lineChart>
      <c:catAx>
        <c:axId val="118388224"/>
        <c:scaling>
          <c:orientation val="minMax"/>
        </c:scaling>
        <c:delete val="1"/>
        <c:axPos val="b"/>
        <c:numFmt formatCode="General" sourceLinked="1"/>
        <c:majorTickMark val="out"/>
        <c:minorTickMark val="none"/>
        <c:tickLblPos val="nextTo"/>
        <c:crossAx val="107515264"/>
        <c:crosses val="autoZero"/>
        <c:auto val="1"/>
        <c:lblAlgn val="ctr"/>
        <c:lblOffset val="100"/>
        <c:noMultiLvlLbl val="0"/>
      </c:catAx>
      <c:valAx>
        <c:axId val="107515264"/>
        <c:scaling>
          <c:orientation val="minMax"/>
          <c:max val="10"/>
          <c:min val="0"/>
        </c:scaling>
        <c:delete val="0"/>
        <c:axPos val="l"/>
        <c:majorGridlines/>
        <c:numFmt formatCode="General" sourceLinked="1"/>
        <c:majorTickMark val="out"/>
        <c:minorTickMark val="none"/>
        <c:tickLblPos val="nextTo"/>
        <c:crossAx val="118388224"/>
        <c:crosses val="autoZero"/>
        <c:crossBetween val="between"/>
        <c:majorUnit val="2"/>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Number of </a:t>
            </a:r>
            <a:r>
              <a:rPr lang="en-US" sz="2000" dirty="0" smtClean="0"/>
              <a:t>Homes: 83</a:t>
            </a:r>
            <a:endParaRPr lang="en-US" sz="2000" dirty="0"/>
          </a:p>
        </c:rich>
      </c:tx>
      <c:layout>
        <c:manualLayout>
          <c:xMode val="edge"/>
          <c:yMode val="edge"/>
          <c:x val="0.32955532000807591"/>
          <c:y val="2.5252525252525252E-2"/>
        </c:manualLayout>
      </c:layout>
      <c:overlay val="0"/>
    </c:title>
    <c:autoTitleDeleted val="0"/>
    <c:plotArea>
      <c:layout/>
      <c:lineChart>
        <c:grouping val="standard"/>
        <c:varyColors val="0"/>
        <c:ser>
          <c:idx val="0"/>
          <c:order val="0"/>
          <c:tx>
            <c:strRef>
              <c:f>Sheet1!$B$1</c:f>
              <c:strCache>
                <c:ptCount val="1"/>
                <c:pt idx="0">
                  <c:v>Number of Homes</c:v>
                </c:pt>
              </c:strCache>
            </c:strRef>
          </c:tx>
          <c:marker>
            <c:symbol val="none"/>
          </c:marker>
          <c:dLbls>
            <c:dLblPos val="t"/>
            <c:showLegendKey val="0"/>
            <c:showVal val="1"/>
            <c:showCatName val="0"/>
            <c:showSerName val="0"/>
            <c:showPercent val="0"/>
            <c:showBubbleSize val="0"/>
            <c:showLeaderLines val="0"/>
          </c:dLbls>
          <c:cat>
            <c:numRef>
              <c:f>Sheet1!$A$2:$A$13</c:f>
              <c:numCache>
                <c:formatCode>General</c:formatCode>
                <c:ptCount val="12"/>
              </c:numCache>
            </c:numRef>
          </c:cat>
          <c:val>
            <c:numRef>
              <c:f>Sheet1!$B$2:$B$13</c:f>
              <c:numCache>
                <c:formatCode>General</c:formatCode>
                <c:ptCount val="12"/>
                <c:pt idx="0">
                  <c:v>5</c:v>
                </c:pt>
                <c:pt idx="1">
                  <c:v>12</c:v>
                </c:pt>
                <c:pt idx="2">
                  <c:v>0</c:v>
                </c:pt>
                <c:pt idx="3">
                  <c:v>11</c:v>
                </c:pt>
                <c:pt idx="4">
                  <c:v>0</c:v>
                </c:pt>
                <c:pt idx="5">
                  <c:v>12</c:v>
                </c:pt>
                <c:pt idx="6">
                  <c:v>6</c:v>
                </c:pt>
                <c:pt idx="7">
                  <c:v>2</c:v>
                </c:pt>
                <c:pt idx="8">
                  <c:v>2</c:v>
                </c:pt>
                <c:pt idx="9">
                  <c:v>4</c:v>
                </c:pt>
                <c:pt idx="10">
                  <c:v>6</c:v>
                </c:pt>
                <c:pt idx="11">
                  <c:v>29</c:v>
                </c:pt>
              </c:numCache>
            </c:numRef>
          </c:val>
          <c:smooth val="0"/>
        </c:ser>
        <c:dLbls>
          <c:showLegendKey val="0"/>
          <c:showVal val="0"/>
          <c:showCatName val="0"/>
          <c:showSerName val="0"/>
          <c:showPercent val="0"/>
          <c:showBubbleSize val="0"/>
        </c:dLbls>
        <c:marker val="1"/>
        <c:smooth val="0"/>
        <c:axId val="112395776"/>
        <c:axId val="107517568"/>
      </c:lineChart>
      <c:catAx>
        <c:axId val="112395776"/>
        <c:scaling>
          <c:orientation val="minMax"/>
        </c:scaling>
        <c:delete val="1"/>
        <c:axPos val="b"/>
        <c:numFmt formatCode="General" sourceLinked="1"/>
        <c:majorTickMark val="out"/>
        <c:minorTickMark val="none"/>
        <c:tickLblPos val="nextTo"/>
        <c:crossAx val="107517568"/>
        <c:crosses val="autoZero"/>
        <c:auto val="1"/>
        <c:lblAlgn val="ctr"/>
        <c:lblOffset val="100"/>
        <c:noMultiLvlLbl val="0"/>
      </c:catAx>
      <c:valAx>
        <c:axId val="107517568"/>
        <c:scaling>
          <c:orientation val="minMax"/>
        </c:scaling>
        <c:delete val="0"/>
        <c:axPos val="l"/>
        <c:majorGridlines/>
        <c:numFmt formatCode="General" sourceLinked="1"/>
        <c:majorTickMark val="out"/>
        <c:minorTickMark val="none"/>
        <c:tickLblPos val="nextTo"/>
        <c:crossAx val="1123957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51" tIns="46575" rIns="93151" bIns="4657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51" tIns="46575" rIns="93151" bIns="46575" rtlCol="0"/>
          <a:lstStyle>
            <a:lvl1pPr algn="r">
              <a:defRPr sz="1200"/>
            </a:lvl1pPr>
          </a:lstStyle>
          <a:p>
            <a:fld id="{A61ED0D5-1A62-4E31-9B14-BF48A24666EB}" type="datetimeFigureOut">
              <a:rPr lang="en-US" smtClean="0"/>
              <a:t>11/14/2016</a:t>
            </a:fld>
            <a:endParaRPr lang="en-US"/>
          </a:p>
        </p:txBody>
      </p:sp>
      <p:sp>
        <p:nvSpPr>
          <p:cNvPr id="4" name="Footer Placeholder 3"/>
          <p:cNvSpPr>
            <a:spLocks noGrp="1"/>
          </p:cNvSpPr>
          <p:nvPr>
            <p:ph type="ftr" sz="quarter" idx="2"/>
          </p:nvPr>
        </p:nvSpPr>
        <p:spPr>
          <a:xfrm>
            <a:off x="2" y="8829966"/>
            <a:ext cx="3037840" cy="464820"/>
          </a:xfrm>
          <a:prstGeom prst="rect">
            <a:avLst/>
          </a:prstGeom>
        </p:spPr>
        <p:txBody>
          <a:bodyPr vert="horz" lIns="93151" tIns="46575" rIns="93151" bIns="4657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6"/>
            <a:ext cx="3037840" cy="464820"/>
          </a:xfrm>
          <a:prstGeom prst="rect">
            <a:avLst/>
          </a:prstGeom>
        </p:spPr>
        <p:txBody>
          <a:bodyPr vert="horz" lIns="93151" tIns="46575" rIns="93151" bIns="46575" rtlCol="0" anchor="b"/>
          <a:lstStyle>
            <a:lvl1pPr algn="r">
              <a:defRPr sz="1200"/>
            </a:lvl1pPr>
          </a:lstStyle>
          <a:p>
            <a:fld id="{535C5C24-621A-40B5-97CE-6201F20902D6}" type="slidenum">
              <a:rPr lang="en-US" smtClean="0"/>
              <a:t>‹#›</a:t>
            </a:fld>
            <a:endParaRPr lang="en-US"/>
          </a:p>
        </p:txBody>
      </p:sp>
    </p:spTree>
    <p:extLst>
      <p:ext uri="{BB962C8B-B14F-4D97-AF65-F5344CB8AC3E}">
        <p14:creationId xmlns:p14="http://schemas.microsoft.com/office/powerpoint/2010/main" val="3443947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51" tIns="46575" rIns="93151" bIns="4657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51" tIns="46575" rIns="93151" bIns="46575" rtlCol="0"/>
          <a:lstStyle>
            <a:lvl1pPr algn="r">
              <a:defRPr sz="1200"/>
            </a:lvl1pPr>
          </a:lstStyle>
          <a:p>
            <a:fld id="{DF6D259D-FFEC-420D-A114-9D119934D673}" type="datetimeFigureOut">
              <a:rPr lang="en-US" smtClean="0"/>
              <a:t>11/14/2016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1" tIns="46575" rIns="93151" bIns="46575"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1" tIns="46575" rIns="93151" bIns="4657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6"/>
            <a:ext cx="3037840" cy="464820"/>
          </a:xfrm>
          <a:prstGeom prst="rect">
            <a:avLst/>
          </a:prstGeom>
        </p:spPr>
        <p:txBody>
          <a:bodyPr vert="horz" lIns="93151" tIns="46575" rIns="93151" bIns="4657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51" tIns="46575" rIns="93151" bIns="46575" rtlCol="0" anchor="b"/>
          <a:lstStyle>
            <a:lvl1pPr algn="r">
              <a:defRPr sz="1200"/>
            </a:lvl1pPr>
          </a:lstStyle>
          <a:p>
            <a:fld id="{5057741E-D686-4876-81BB-2A8985BCAE4A}" type="slidenum">
              <a:rPr lang="en-US" smtClean="0"/>
              <a:t>‹#›</a:t>
            </a:fld>
            <a:endParaRPr lang="en-US"/>
          </a:p>
        </p:txBody>
      </p:sp>
    </p:spTree>
    <p:extLst>
      <p:ext uri="{BB962C8B-B14F-4D97-AF65-F5344CB8AC3E}">
        <p14:creationId xmlns:p14="http://schemas.microsoft.com/office/powerpoint/2010/main" val="22404588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5057741E-D686-4876-81BB-2A8985BCAE4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Funding</a:t>
            </a:r>
          </a:p>
          <a:p>
            <a:endParaRPr lang="en-US" dirty="0" smtClean="0"/>
          </a:p>
          <a:p>
            <a:r>
              <a:rPr lang="en-US" dirty="0" smtClean="0"/>
              <a:t>For the Case</a:t>
            </a:r>
            <a:r>
              <a:rPr lang="en-US" baseline="0" dirty="0" smtClean="0"/>
              <a:t> Management Intermediary --- we wanted the most flexible funding possible, the least restricted.  We used Private funding and Public funding – United Way and Homeless Housing Services Program administered from the Texas Department of Housing and Community Affairs – which come from the Texas General Fund. Very flexible money (only restriction is that it must be used in Houston and used in a way to serve our local homeless initiatives).</a:t>
            </a:r>
          </a:p>
          <a:p>
            <a:endParaRPr lang="en-US" baseline="0" dirty="0" smtClean="0"/>
          </a:p>
          <a:p>
            <a:r>
              <a:rPr lang="en-US" baseline="0" dirty="0" smtClean="0"/>
              <a:t>For the Financial Assistance Intermediary – we aligned a variety of funding.  First as a system we repurposed our Shelter + Care funds, with the help of our Housing Authorities, to Rapid Rehousing dollars.  The Counties in our </a:t>
            </a:r>
            <a:r>
              <a:rPr lang="en-US" baseline="0" dirty="0" err="1" smtClean="0"/>
              <a:t>CoC</a:t>
            </a:r>
            <a:r>
              <a:rPr lang="en-US" baseline="0" dirty="0" smtClean="0"/>
              <a:t> area (Harris County and Ft. Bend County) and the City of Houston aligned their ESG dollars through a collaborative RFP.  The City put in HHSP funds.  The aligning of these funds allowed or system the flexibility to serve not only families with minor children (a restriction under the </a:t>
            </a:r>
            <a:r>
              <a:rPr lang="en-US" baseline="0" dirty="0" err="1" smtClean="0"/>
              <a:t>CoC</a:t>
            </a:r>
            <a:r>
              <a:rPr lang="en-US" baseline="0" dirty="0" smtClean="0"/>
              <a:t> RRH funds), but all households and singles. </a:t>
            </a:r>
          </a:p>
        </p:txBody>
      </p:sp>
      <p:sp>
        <p:nvSpPr>
          <p:cNvPr id="5" name="Slide Number Placeholder 4"/>
          <p:cNvSpPr>
            <a:spLocks noGrp="1"/>
          </p:cNvSpPr>
          <p:nvPr>
            <p:ph type="sldNum" sz="quarter" idx="10"/>
          </p:nvPr>
        </p:nvSpPr>
        <p:spPr/>
        <p:txBody>
          <a:bodyPr/>
          <a:lstStyle/>
          <a:p>
            <a:fld id="{5057741E-D686-4876-81BB-2A8985BCAE4A}" type="slidenum">
              <a:rPr lang="en-US" smtClean="0"/>
              <a:t>24</a:t>
            </a:fld>
            <a:endParaRPr lang="en-US"/>
          </a:p>
        </p:txBody>
      </p:sp>
    </p:spTree>
    <p:extLst>
      <p:ext uri="{BB962C8B-B14F-4D97-AF65-F5344CB8AC3E}">
        <p14:creationId xmlns:p14="http://schemas.microsoft.com/office/powerpoint/2010/main" val="207180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on other areas of support</a:t>
            </a:r>
            <a:r>
              <a:rPr lang="en-US" baseline="0" dirty="0" smtClean="0"/>
              <a:t> – Tax Credit developers or developers receiving funding from the jurisdictions, reach out to CDBG funders, build relationships.</a:t>
            </a:r>
          </a:p>
          <a:p>
            <a:endParaRPr lang="en-US" baseline="0" dirty="0" smtClean="0"/>
          </a:p>
          <a:p>
            <a:r>
              <a:rPr lang="en-US" baseline="0" dirty="0" smtClean="0"/>
              <a:t>What this picture does not show is that there is about $200K designated specifically to DV providers.  </a:t>
            </a:r>
          </a:p>
        </p:txBody>
      </p:sp>
      <p:sp>
        <p:nvSpPr>
          <p:cNvPr id="5" name="Slide Number Placeholder 4"/>
          <p:cNvSpPr>
            <a:spLocks noGrp="1"/>
          </p:cNvSpPr>
          <p:nvPr>
            <p:ph type="sldNum" sz="quarter" idx="10"/>
          </p:nvPr>
        </p:nvSpPr>
        <p:spPr/>
        <p:txBody>
          <a:bodyPr/>
          <a:lstStyle/>
          <a:p>
            <a:fld id="{5057741E-D686-4876-81BB-2A8985BCAE4A}" type="slidenum">
              <a:rPr lang="en-US" smtClean="0"/>
              <a:t>25</a:t>
            </a:fld>
            <a:endParaRPr lang="en-US"/>
          </a:p>
        </p:txBody>
      </p:sp>
    </p:spTree>
    <p:extLst>
      <p:ext uri="{BB962C8B-B14F-4D97-AF65-F5344CB8AC3E}">
        <p14:creationId xmlns:p14="http://schemas.microsoft.com/office/powerpoint/2010/main" val="262492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Findings:</a:t>
            </a:r>
          </a:p>
          <a:p>
            <a:pPr marL="174679" indent="-174679">
              <a:buFont typeface="Arial" panose="020B0604020202020204" pitchFamily="34" charset="0"/>
              <a:buChar char="•"/>
            </a:pPr>
            <a:r>
              <a:rPr lang="en-US" dirty="0"/>
              <a:t>71% of homeless individuals counted were sheltered, compared with 64% last year, and 48% in 2011.</a:t>
            </a:r>
          </a:p>
          <a:p>
            <a:endParaRPr lang="en-US" dirty="0"/>
          </a:p>
          <a:p>
            <a:pPr marL="174679" indent="-174679">
              <a:buFont typeface="Arial" panose="020B0604020202020204" pitchFamily="34" charset="0"/>
              <a:buChar char="•"/>
            </a:pPr>
            <a:r>
              <a:rPr lang="en-US" dirty="0"/>
              <a:t>73% decrease in unsheltered homelessness since 2011.</a:t>
            </a:r>
          </a:p>
          <a:p>
            <a:endParaRPr lang="en-US" dirty="0"/>
          </a:p>
          <a:p>
            <a:pPr marL="174679" indent="-174679">
              <a:buFont typeface="Arial" panose="020B0604020202020204" pitchFamily="34" charset="0"/>
              <a:buChar char="•"/>
            </a:pPr>
            <a:r>
              <a:rPr lang="en-US" dirty="0"/>
              <a:t>57% decrease in overall homelessness since 2011, and a 21% decrease in overall homelessness since 2015.</a:t>
            </a:r>
          </a:p>
          <a:p>
            <a:endParaRPr lang="en-US" dirty="0"/>
          </a:p>
          <a:p>
            <a:pPr marL="174679" indent="-174679">
              <a:buFont typeface="Arial" panose="020B0604020202020204" pitchFamily="34" charset="0"/>
              <a:buChar char="•"/>
            </a:pPr>
            <a:r>
              <a:rPr lang="en-US" dirty="0"/>
              <a:t>71% reduction in chronic homelessness since 2011.</a:t>
            </a:r>
          </a:p>
          <a:p>
            <a:endParaRPr lang="en-US" dirty="0"/>
          </a:p>
          <a:p>
            <a:pPr marL="174679" indent="-174679">
              <a:buFont typeface="Arial" panose="020B0604020202020204" pitchFamily="34" charset="0"/>
              <a:buChar char="•"/>
            </a:pPr>
            <a:r>
              <a:rPr lang="en-US" dirty="0"/>
              <a:t>There were no unsheltered families with minor children found on the night of the 2016 Homeless Count.</a:t>
            </a:r>
          </a:p>
        </p:txBody>
      </p:sp>
      <p:sp>
        <p:nvSpPr>
          <p:cNvPr id="5" name="Slide Number Placeholder 4"/>
          <p:cNvSpPr>
            <a:spLocks noGrp="1"/>
          </p:cNvSpPr>
          <p:nvPr>
            <p:ph type="sldNum" sz="quarter" idx="10"/>
          </p:nvPr>
        </p:nvSpPr>
        <p:spPr/>
        <p:txBody>
          <a:bodyPr/>
          <a:lstStyle/>
          <a:p>
            <a:fld id="{5057741E-D686-4876-81BB-2A8985BCAE4A}" type="slidenum">
              <a:rPr lang="en-US" smtClean="0"/>
              <a:t>27</a:t>
            </a:fld>
            <a:endParaRPr lang="en-US"/>
          </a:p>
        </p:txBody>
      </p:sp>
    </p:spTree>
    <p:extLst>
      <p:ext uri="{BB962C8B-B14F-4D97-AF65-F5344CB8AC3E}">
        <p14:creationId xmlns:p14="http://schemas.microsoft.com/office/powerpoint/2010/main" val="149284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57741E-D686-4876-81BB-2A8985BCAE4A}" type="slidenum">
              <a:rPr lang="en-US" smtClean="0"/>
              <a:t>28</a:t>
            </a:fld>
            <a:endParaRPr lang="en-US"/>
          </a:p>
        </p:txBody>
      </p:sp>
    </p:spTree>
    <p:extLst>
      <p:ext uri="{BB962C8B-B14F-4D97-AF65-F5344CB8AC3E}">
        <p14:creationId xmlns:p14="http://schemas.microsoft.com/office/powerpoint/2010/main" val="381905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5057741E-D686-4876-81BB-2A8985BCAE4A}" type="slidenum">
              <a:rPr lang="en-US" smtClean="0"/>
              <a:t>29</a:t>
            </a:fld>
            <a:endParaRPr lang="en-US"/>
          </a:p>
        </p:txBody>
      </p:sp>
    </p:spTree>
    <p:extLst>
      <p:ext uri="{BB962C8B-B14F-4D97-AF65-F5344CB8AC3E}">
        <p14:creationId xmlns:p14="http://schemas.microsoft.com/office/powerpoint/2010/main" val="699952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5057741E-D686-4876-81BB-2A8985BCAE4A}" type="slidenum">
              <a:rPr lang="en-US" smtClean="0"/>
              <a:t>36</a:t>
            </a:fld>
            <a:endParaRPr lang="en-US"/>
          </a:p>
        </p:txBody>
      </p:sp>
    </p:spTree>
    <p:extLst>
      <p:ext uri="{BB962C8B-B14F-4D97-AF65-F5344CB8AC3E}">
        <p14:creationId xmlns:p14="http://schemas.microsoft.com/office/powerpoint/2010/main" val="699952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5057741E-D686-4876-81BB-2A8985BCAE4A}" type="slidenum">
              <a:rPr lang="en-US" smtClean="0"/>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57741E-D686-4876-81BB-2A8985BCAE4A}" type="slidenum">
              <a:rPr lang="en-US" smtClean="0"/>
              <a:t>2</a:t>
            </a:fld>
            <a:endParaRPr lang="en-US"/>
          </a:p>
        </p:txBody>
      </p:sp>
    </p:spTree>
    <p:extLst>
      <p:ext uri="{BB962C8B-B14F-4D97-AF65-F5344CB8AC3E}">
        <p14:creationId xmlns:p14="http://schemas.microsoft.com/office/powerpoint/2010/main" val="213741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5057741E-D686-4876-81BB-2A8985BCAE4A}" type="slidenum">
              <a:rPr lang="en-US" smtClean="0"/>
              <a:t>3</a:t>
            </a:fld>
            <a:endParaRPr lang="en-US"/>
          </a:p>
        </p:txBody>
      </p:sp>
    </p:spTree>
    <p:extLst>
      <p:ext uri="{BB962C8B-B14F-4D97-AF65-F5344CB8AC3E}">
        <p14:creationId xmlns:p14="http://schemas.microsoft.com/office/powerpoint/2010/main" val="3289969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2010 Our Community was falling short.</a:t>
            </a:r>
          </a:p>
          <a:p>
            <a:endParaRPr lang="en-US" dirty="0"/>
          </a:p>
          <a:p>
            <a:r>
              <a:rPr lang="en-US" dirty="0"/>
              <a:t>What we discovered was that Houston had:</a:t>
            </a:r>
          </a:p>
          <a:p>
            <a:pPr marL="465810" indent="-465810">
              <a:buFontTx/>
              <a:buAutoNum type="arabicPeriod"/>
            </a:pPr>
            <a:endParaRPr lang="en-US" dirty="0"/>
          </a:p>
          <a:p>
            <a:pPr marL="465810" indent="-465810">
              <a:buFontTx/>
              <a:buAutoNum type="arabicPeriod"/>
            </a:pPr>
            <a:r>
              <a:rPr lang="en-US" dirty="0"/>
              <a:t>one of the largest homeless populations in the country.</a:t>
            </a:r>
          </a:p>
          <a:p>
            <a:pPr marL="465810" indent="-465810">
              <a:buFontTx/>
              <a:buAutoNum type="arabicPeriod"/>
            </a:pPr>
            <a:r>
              <a:rPr lang="en-US" dirty="0"/>
              <a:t>There is a high incidence of recidivism.</a:t>
            </a:r>
          </a:p>
          <a:p>
            <a:pPr marL="465810" indent="-465810">
              <a:buFontTx/>
              <a:buAutoNum type="arabicPeriod"/>
            </a:pPr>
            <a:r>
              <a:rPr lang="en-US" dirty="0"/>
              <a:t>We were losing federal funds as a community.</a:t>
            </a:r>
          </a:p>
          <a:p>
            <a:pPr marL="465810" indent="-465810">
              <a:buFontTx/>
              <a:buAutoNum type="arabicPeriod"/>
            </a:pPr>
            <a:endParaRPr lang="en-US" dirty="0"/>
          </a:p>
          <a:p>
            <a:r>
              <a:rPr lang="en-US" dirty="0"/>
              <a:t>And it was very chaotic for homeless persons to access the services they needed most – housing. </a:t>
            </a:r>
          </a:p>
          <a:p>
            <a:endParaRPr lang="en-US" dirty="0"/>
          </a:p>
        </p:txBody>
      </p:sp>
      <p:sp>
        <p:nvSpPr>
          <p:cNvPr id="5" name="Slide Number Placeholder 4"/>
          <p:cNvSpPr>
            <a:spLocks noGrp="1"/>
          </p:cNvSpPr>
          <p:nvPr>
            <p:ph type="sldNum" sz="quarter" idx="10"/>
          </p:nvPr>
        </p:nvSpPr>
        <p:spPr/>
        <p:txBody>
          <a:bodyPr/>
          <a:lstStyle/>
          <a:p>
            <a:fld id="{5057741E-D686-4876-81BB-2A8985BCAE4A}" type="slidenum">
              <a:rPr lang="en-US" smtClean="0"/>
              <a:t>17</a:t>
            </a:fld>
            <a:endParaRPr lang="en-US"/>
          </a:p>
        </p:txBody>
      </p:sp>
    </p:spTree>
    <p:extLst>
      <p:ext uri="{BB962C8B-B14F-4D97-AF65-F5344CB8AC3E}">
        <p14:creationId xmlns:p14="http://schemas.microsoft.com/office/powerpoint/2010/main" val="212750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the way that Homeless Persons could access services they so desperately needed. It really became a system where you had to hope you landed at the right services provider on that particular day.  </a:t>
            </a:r>
            <a:endParaRPr lang="en-US" dirty="0"/>
          </a:p>
        </p:txBody>
      </p:sp>
      <p:sp>
        <p:nvSpPr>
          <p:cNvPr id="5" name="Slide Number Placeholder 4"/>
          <p:cNvSpPr>
            <a:spLocks noGrp="1"/>
          </p:cNvSpPr>
          <p:nvPr>
            <p:ph type="sldNum" sz="quarter" idx="10"/>
          </p:nvPr>
        </p:nvSpPr>
        <p:spPr/>
        <p:txBody>
          <a:bodyPr/>
          <a:lstStyle/>
          <a:p>
            <a:fld id="{5057741E-D686-4876-81BB-2A8985BCAE4A}" type="slidenum">
              <a:rPr lang="en-US" smtClean="0"/>
              <a:t>18</a:t>
            </a:fld>
            <a:endParaRPr lang="en-US"/>
          </a:p>
        </p:txBody>
      </p:sp>
    </p:spTree>
    <p:extLst>
      <p:ext uri="{BB962C8B-B14F-4D97-AF65-F5344CB8AC3E}">
        <p14:creationId xmlns:p14="http://schemas.microsoft.com/office/powerpoint/2010/main" val="364552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a:t>
            </a:r>
            <a:r>
              <a:rPr lang="en-US" baseline="0" dirty="0" smtClean="0"/>
              <a:t> same was true for the way we were funding in Houston/Harris County.  Local funders were at times funding the same programs unknowingly.</a:t>
            </a:r>
            <a:endParaRPr lang="en-US" dirty="0"/>
          </a:p>
        </p:txBody>
      </p:sp>
      <p:sp>
        <p:nvSpPr>
          <p:cNvPr id="5" name="Slide Number Placeholder 4"/>
          <p:cNvSpPr>
            <a:spLocks noGrp="1"/>
          </p:cNvSpPr>
          <p:nvPr>
            <p:ph type="sldNum" sz="quarter" idx="10"/>
          </p:nvPr>
        </p:nvSpPr>
        <p:spPr/>
        <p:txBody>
          <a:bodyPr/>
          <a:lstStyle/>
          <a:p>
            <a:fld id="{5057741E-D686-4876-81BB-2A8985BCAE4A}" type="slidenum">
              <a:rPr lang="en-US" smtClean="0"/>
              <a:t>19</a:t>
            </a:fld>
            <a:endParaRPr lang="en-US"/>
          </a:p>
        </p:txBody>
      </p:sp>
    </p:spTree>
    <p:extLst>
      <p:ext uri="{BB962C8B-B14F-4D97-AF65-F5344CB8AC3E}">
        <p14:creationId xmlns:p14="http://schemas.microsoft.com/office/powerpoint/2010/main" val="82642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the Cost of Rapid Rehousing.</a:t>
            </a:r>
            <a:r>
              <a:rPr lang="en-US" baseline="0" dirty="0" smtClean="0"/>
              <a:t>  </a:t>
            </a:r>
            <a:endParaRPr lang="en-US" dirty="0"/>
          </a:p>
        </p:txBody>
      </p:sp>
      <p:sp>
        <p:nvSpPr>
          <p:cNvPr id="5" name="Slide Number Placeholder 4"/>
          <p:cNvSpPr>
            <a:spLocks noGrp="1"/>
          </p:cNvSpPr>
          <p:nvPr>
            <p:ph type="sldNum" sz="quarter" idx="10"/>
          </p:nvPr>
        </p:nvSpPr>
        <p:spPr/>
        <p:txBody>
          <a:bodyPr/>
          <a:lstStyle/>
          <a:p>
            <a:fld id="{5057741E-D686-4876-81BB-2A8985BCAE4A}" type="slidenum">
              <a:rPr lang="en-US" smtClean="0"/>
              <a:t>21</a:t>
            </a:fld>
            <a:endParaRPr lang="en-US"/>
          </a:p>
        </p:txBody>
      </p:sp>
    </p:spTree>
    <p:extLst>
      <p:ext uri="{BB962C8B-B14F-4D97-AF65-F5344CB8AC3E}">
        <p14:creationId xmlns:p14="http://schemas.microsoft.com/office/powerpoint/2010/main" val="374552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procured two intermediaries. The Financial Assistance Intermediary and the Case Management Intermediary.</a:t>
            </a:r>
          </a:p>
          <a:p>
            <a:endParaRPr lang="en-US" baseline="0" dirty="0" smtClean="0"/>
          </a:p>
          <a:p>
            <a:r>
              <a:rPr lang="en-US" baseline="0" dirty="0" smtClean="0"/>
              <a:t>The Financial Assistance Intermediary’s primary responsibilities are to manage, report, and oversee available funding dedicated to Rapid Rehousing.</a:t>
            </a:r>
          </a:p>
          <a:p>
            <a:endParaRPr lang="en-US" baseline="0" dirty="0" smtClean="0"/>
          </a:p>
          <a:p>
            <a:r>
              <a:rPr lang="en-US" baseline="0" dirty="0" smtClean="0"/>
              <a:t>The locals funders – City of Houston, Harris and Ft Bend County, the Continuum of Care have aligned their Rapid Rehousing dollars to create a Rapid Rehousing Collaborative financial assistance fund.    </a:t>
            </a:r>
          </a:p>
          <a:p>
            <a:endParaRPr lang="en-US" baseline="0" dirty="0" smtClean="0"/>
          </a:p>
          <a:p>
            <a:r>
              <a:rPr lang="en-US" dirty="0"/>
              <a:t>The Financial Assistance Intermediary will deliver the following program services: (1) manage Rapid Rehousing Collaborative financial assistance funds, and (2) administration of direct rental and utility assistance to Rapid Rehousing clients, additionally they will perform Rent Reasonableness and Housing Quality Standards inspection prior to releasing funds.  In very simple terms they are the people that will be cutting the check to landlords and to utility companies. </a:t>
            </a:r>
          </a:p>
          <a:p>
            <a:endParaRPr lang="en-US" dirty="0"/>
          </a:p>
          <a:p>
            <a:pPr defTabSz="931619">
              <a:defRPr/>
            </a:pPr>
            <a:r>
              <a:rPr lang="en-US" dirty="0"/>
              <a:t>The Case Management Intermediary’s primary</a:t>
            </a:r>
            <a:r>
              <a:rPr lang="en-US" baseline="0" dirty="0" smtClean="0"/>
              <a:t> responsibilities includes the management </a:t>
            </a:r>
            <a:r>
              <a:rPr lang="en-US" dirty="0"/>
              <a:t>and financial oversight of multiple vendor agencies for case management and navigation services for homeless individuals and families. </a:t>
            </a:r>
          </a:p>
          <a:p>
            <a:pPr defTabSz="931619">
              <a:defRPr/>
            </a:pPr>
            <a:endParaRPr lang="en-US" dirty="0"/>
          </a:p>
          <a:p>
            <a:r>
              <a:rPr lang="en-US" dirty="0"/>
              <a:t>The Case Management Intermediary responsibilities will include: (1) conducting a Request for Proposals (RFP) process to select providers of Case Management and Housing Navigation services to Rapid Rehousing clients, (2) negotiating contracts with providers, (3) processing reimbursement requests, (4) monitoring performance and compliance with HUD regulations, and (5) providing technical and management assistance and training.  </a:t>
            </a:r>
          </a:p>
          <a:p>
            <a:endParaRPr lang="en-US" dirty="0"/>
          </a:p>
          <a:p>
            <a:r>
              <a:rPr lang="en-US" dirty="0"/>
              <a:t>Simply stated: The CMI is the Lead Agency for our Case Managers.</a:t>
            </a:r>
          </a:p>
          <a:p>
            <a:endParaRPr lang="en-US" baseline="0" dirty="0" smtClean="0"/>
          </a:p>
        </p:txBody>
      </p:sp>
      <p:sp>
        <p:nvSpPr>
          <p:cNvPr id="5" name="Slide Number Placeholder 4"/>
          <p:cNvSpPr>
            <a:spLocks noGrp="1"/>
          </p:cNvSpPr>
          <p:nvPr>
            <p:ph type="sldNum" sz="quarter" idx="10"/>
          </p:nvPr>
        </p:nvSpPr>
        <p:spPr/>
        <p:txBody>
          <a:bodyPr/>
          <a:lstStyle/>
          <a:p>
            <a:fld id="{5057741E-D686-4876-81BB-2A8985BCAE4A}" type="slidenum">
              <a:rPr lang="en-US" smtClean="0"/>
              <a:t>22</a:t>
            </a:fld>
            <a:endParaRPr lang="en-US"/>
          </a:p>
        </p:txBody>
      </p:sp>
    </p:spTree>
    <p:extLst>
      <p:ext uri="{BB962C8B-B14F-4D97-AF65-F5344CB8AC3E}">
        <p14:creationId xmlns:p14="http://schemas.microsoft.com/office/powerpoint/2010/main" val="193644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systems change, all clients come through Coordinated Access. Coordinated Access is a uniformed way in which clients can receive services.</a:t>
            </a:r>
          </a:p>
          <a:p>
            <a:endParaRPr lang="en-US" baseline="0" dirty="0" smtClean="0"/>
          </a:p>
          <a:p>
            <a:r>
              <a:rPr lang="en-US" baseline="0" dirty="0" smtClean="0"/>
              <a:t>There are multiple front doors in our community where services can be accessed. Once a client goes through the Coordinated system, they are assigned funding and the funding follows the client.  A Case manager is assigned to work with the client from enrollment to lease up.  </a:t>
            </a:r>
          </a:p>
        </p:txBody>
      </p:sp>
      <p:sp>
        <p:nvSpPr>
          <p:cNvPr id="5" name="Slide Number Placeholder 4"/>
          <p:cNvSpPr>
            <a:spLocks noGrp="1"/>
          </p:cNvSpPr>
          <p:nvPr>
            <p:ph type="sldNum" sz="quarter" idx="10"/>
          </p:nvPr>
        </p:nvSpPr>
        <p:spPr/>
        <p:txBody>
          <a:bodyPr/>
          <a:lstStyle/>
          <a:p>
            <a:fld id="{5057741E-D686-4876-81BB-2A8985BCAE4A}" type="slidenum">
              <a:rPr lang="en-US" smtClean="0"/>
              <a:t>23</a:t>
            </a:fld>
            <a:endParaRPr lang="en-US"/>
          </a:p>
        </p:txBody>
      </p:sp>
    </p:spTree>
    <p:extLst>
      <p:ext uri="{BB962C8B-B14F-4D97-AF65-F5344CB8AC3E}">
        <p14:creationId xmlns:p14="http://schemas.microsoft.com/office/powerpoint/2010/main" val="193644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5781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A8B"/>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
                <a:srgbClr val="69BE28"/>
              </a:buClr>
              <a:defRPr>
                <a:solidFill>
                  <a:srgbClr val="005A8B"/>
                </a:solidFill>
              </a:defRPr>
            </a:lvl1pPr>
            <a:lvl2pPr>
              <a:buClr>
                <a:srgbClr val="69BE28"/>
              </a:buClr>
              <a:defRPr>
                <a:solidFill>
                  <a:srgbClr val="005A8B"/>
                </a:solidFill>
              </a:defRPr>
            </a:lvl2pPr>
            <a:lvl3pPr>
              <a:buClr>
                <a:srgbClr val="69BE28"/>
              </a:buClr>
              <a:defRPr>
                <a:solidFill>
                  <a:srgbClr val="005A8B"/>
                </a:solidFill>
              </a:defRPr>
            </a:lvl3pPr>
            <a:lvl4pPr>
              <a:buClr>
                <a:srgbClr val="69BE28"/>
              </a:buClr>
              <a:defRPr>
                <a:solidFill>
                  <a:srgbClr val="005A8B"/>
                </a:solidFill>
              </a:defRPr>
            </a:lvl4pPr>
            <a:lvl5pPr>
              <a:buClr>
                <a:srgbClr val="69BE28"/>
              </a:buClr>
              <a:defRPr>
                <a:solidFill>
                  <a:srgbClr val="005A8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8219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5A8B"/>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buClr>
                <a:srgbClr val="69BE28"/>
              </a:buClr>
              <a:defRPr>
                <a:solidFill>
                  <a:srgbClr val="005A8B"/>
                </a:solidFill>
              </a:defRPr>
            </a:lvl1pPr>
            <a:lvl2pPr>
              <a:buClr>
                <a:srgbClr val="69BE28"/>
              </a:buClr>
              <a:defRPr>
                <a:solidFill>
                  <a:srgbClr val="005A8B"/>
                </a:solidFill>
              </a:defRPr>
            </a:lvl2pPr>
            <a:lvl3pPr>
              <a:buClr>
                <a:srgbClr val="69BE28"/>
              </a:buClr>
              <a:defRPr>
                <a:solidFill>
                  <a:srgbClr val="005A8B"/>
                </a:solidFill>
              </a:defRPr>
            </a:lvl3pPr>
            <a:lvl4pPr>
              <a:buClr>
                <a:srgbClr val="69BE28"/>
              </a:buClr>
              <a:defRPr>
                <a:solidFill>
                  <a:srgbClr val="005A8B"/>
                </a:solidFill>
              </a:defRPr>
            </a:lvl4pPr>
            <a:lvl5pPr>
              <a:buClr>
                <a:srgbClr val="69BE28"/>
              </a:buClr>
              <a:defRPr>
                <a:solidFill>
                  <a:srgbClr val="005A8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025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064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00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0291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7160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A8B"/>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0192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449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5A8B"/>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buClr>
                <a:srgbClr val="69BE28"/>
              </a:buClr>
              <a:defRPr sz="3200">
                <a:solidFill>
                  <a:srgbClr val="005A8B"/>
                </a:solidFill>
              </a:defRPr>
            </a:lvl1pPr>
            <a:lvl2pPr>
              <a:buClr>
                <a:srgbClr val="69BE28"/>
              </a:buClr>
              <a:defRPr sz="2800">
                <a:solidFill>
                  <a:srgbClr val="005A8B"/>
                </a:solidFill>
              </a:defRPr>
            </a:lvl2pPr>
            <a:lvl3pPr>
              <a:buClr>
                <a:srgbClr val="69BE28"/>
              </a:buClr>
              <a:defRPr sz="2400">
                <a:solidFill>
                  <a:srgbClr val="005A8B"/>
                </a:solidFill>
              </a:defRPr>
            </a:lvl3pPr>
            <a:lvl4pPr>
              <a:buClr>
                <a:srgbClr val="69BE28"/>
              </a:buClr>
              <a:defRPr sz="2000">
                <a:solidFill>
                  <a:srgbClr val="005A8B"/>
                </a:solidFill>
              </a:defRPr>
            </a:lvl4pPr>
            <a:lvl5pPr>
              <a:buClr>
                <a:srgbClr val="69BE28"/>
              </a:buClr>
              <a:defRPr sz="2000">
                <a:solidFill>
                  <a:srgbClr val="005A8B"/>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5A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90195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5A8B"/>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5A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5125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lank-2.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8" name="Slide Number Placeholder 5"/>
          <p:cNvSpPr txBox="1">
            <a:spLocks/>
          </p:cNvSpPr>
          <p:nvPr/>
        </p:nvSpPr>
        <p:spPr>
          <a:xfrm>
            <a:off x="3505200" y="6611112"/>
            <a:ext cx="2133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684226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rgbClr val="005A8B"/>
          </a:solidFill>
          <a:latin typeface="+mj-lt"/>
          <a:ea typeface="+mj-ea"/>
          <a:cs typeface="+mj-cs"/>
        </a:defRPr>
      </a:lvl1pPr>
    </p:titleStyle>
    <p:bodyStyle>
      <a:lvl1pPr marL="342900" indent="-342900" algn="l" defTabSz="457200" rtl="0" eaLnBrk="1" latinLnBrk="0" hangingPunct="1">
        <a:spcBef>
          <a:spcPct val="20000"/>
        </a:spcBef>
        <a:buClr>
          <a:srgbClr val="69BE28"/>
        </a:buClr>
        <a:buFont typeface="Arial"/>
        <a:buChar char="•"/>
        <a:defRPr sz="3200" kern="1200">
          <a:solidFill>
            <a:srgbClr val="005A8B"/>
          </a:solidFill>
          <a:latin typeface="+mn-lt"/>
          <a:ea typeface="+mn-ea"/>
          <a:cs typeface="+mn-cs"/>
        </a:defRPr>
      </a:lvl1pPr>
      <a:lvl2pPr marL="742950" indent="-285750" algn="l" defTabSz="457200" rtl="0" eaLnBrk="1" latinLnBrk="0" hangingPunct="1">
        <a:spcBef>
          <a:spcPct val="20000"/>
        </a:spcBef>
        <a:buClr>
          <a:srgbClr val="69BE28"/>
        </a:buClr>
        <a:buFont typeface="Arial"/>
        <a:buChar char="–"/>
        <a:defRPr sz="2800" kern="1200">
          <a:solidFill>
            <a:srgbClr val="005A8B"/>
          </a:solidFill>
          <a:latin typeface="+mn-lt"/>
          <a:ea typeface="+mn-ea"/>
          <a:cs typeface="+mn-cs"/>
        </a:defRPr>
      </a:lvl2pPr>
      <a:lvl3pPr marL="1143000" indent="-228600" algn="l" defTabSz="457200" rtl="0" eaLnBrk="1" latinLnBrk="0" hangingPunct="1">
        <a:spcBef>
          <a:spcPct val="20000"/>
        </a:spcBef>
        <a:buClr>
          <a:srgbClr val="69BE28"/>
        </a:buClr>
        <a:buFont typeface="Arial"/>
        <a:buChar char="•"/>
        <a:defRPr sz="2400" kern="1200">
          <a:solidFill>
            <a:srgbClr val="005A8B"/>
          </a:solidFill>
          <a:latin typeface="+mn-lt"/>
          <a:ea typeface="+mn-ea"/>
          <a:cs typeface="+mn-cs"/>
        </a:defRPr>
      </a:lvl3pPr>
      <a:lvl4pPr marL="1600200" indent="-228600" algn="l" defTabSz="457200" rtl="0" eaLnBrk="1" latinLnBrk="0" hangingPunct="1">
        <a:spcBef>
          <a:spcPct val="20000"/>
        </a:spcBef>
        <a:buClr>
          <a:srgbClr val="69BE28"/>
        </a:buClr>
        <a:buFont typeface="Arial"/>
        <a:buChar char="–"/>
        <a:defRPr sz="2000" kern="1200">
          <a:solidFill>
            <a:srgbClr val="005A8B"/>
          </a:solidFill>
          <a:latin typeface="+mn-lt"/>
          <a:ea typeface="+mn-ea"/>
          <a:cs typeface="+mn-cs"/>
        </a:defRPr>
      </a:lvl4pPr>
      <a:lvl5pPr marL="2057400" indent="-228600" algn="l" defTabSz="457200" rtl="0" eaLnBrk="1" latinLnBrk="0" hangingPunct="1">
        <a:spcBef>
          <a:spcPct val="20000"/>
        </a:spcBef>
        <a:buClr>
          <a:srgbClr val="69BE28"/>
        </a:buClr>
        <a:buFont typeface="Arial"/>
        <a:buChar char="»"/>
        <a:defRPr sz="2000" kern="1200">
          <a:solidFill>
            <a:srgbClr val="005A8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over-1.jpg"/>
          <p:cNvPicPr>
            <a:picLocks noChangeAspect="1"/>
          </p:cNvPicPr>
          <p:nvPr/>
        </p:nvPicPr>
        <p:blipFill>
          <a:blip r:embed="rId3" cstate="print"/>
          <a:stretch>
            <a:fillRect/>
          </a:stretch>
        </p:blipFill>
        <p:spPr>
          <a:xfrm>
            <a:off x="0" y="0"/>
            <a:ext cx="9144000" cy="6858000"/>
          </a:xfrm>
          <a:prstGeom prst="rect">
            <a:avLst/>
          </a:prstGeom>
        </p:spPr>
      </p:pic>
      <p:sp>
        <p:nvSpPr>
          <p:cNvPr id="3" name="Rectangle 2"/>
          <p:cNvSpPr/>
          <p:nvPr/>
        </p:nvSpPr>
        <p:spPr>
          <a:xfrm>
            <a:off x="0" y="1828800"/>
            <a:ext cx="9144000" cy="369332"/>
          </a:xfrm>
          <a:prstGeom prst="rect">
            <a:avLst/>
          </a:prstGeom>
        </p:spPr>
        <p:txBody>
          <a:bodyPr wrap="square">
            <a:spAutoFit/>
          </a:bodyPr>
          <a:lstStyle/>
          <a:p>
            <a:pPr algn="ctr"/>
            <a:r>
              <a:rPr lang="en-US" dirty="0" smtClean="0">
                <a:solidFill>
                  <a:schemeClr val="bg1"/>
                </a:solidFill>
                <a:latin typeface="+mj-lt"/>
                <a:cs typeface="Candara"/>
              </a:rPr>
              <a:t>November 15, 2016</a:t>
            </a:r>
            <a:endParaRPr lang="en-US" dirty="0">
              <a:solidFill>
                <a:schemeClr val="bg1"/>
              </a:solidFill>
              <a:latin typeface="+mj-lt"/>
              <a:cs typeface="Candara"/>
            </a:endParaRPr>
          </a:p>
        </p:txBody>
      </p:sp>
      <p:sp>
        <p:nvSpPr>
          <p:cNvPr id="7" name="Rectangle 6"/>
          <p:cNvSpPr/>
          <p:nvPr/>
        </p:nvSpPr>
        <p:spPr>
          <a:xfrm>
            <a:off x="0" y="1302603"/>
            <a:ext cx="9144000" cy="584775"/>
          </a:xfrm>
          <a:prstGeom prst="rect">
            <a:avLst/>
          </a:prstGeom>
        </p:spPr>
        <p:txBody>
          <a:bodyPr wrap="square">
            <a:spAutoFit/>
          </a:bodyPr>
          <a:lstStyle/>
          <a:p>
            <a:pPr algn="ctr"/>
            <a:r>
              <a:rPr lang="en-US" sz="3200" b="1" dirty="0" smtClean="0">
                <a:solidFill>
                  <a:schemeClr val="bg1"/>
                </a:solidFill>
                <a:latin typeface="+mj-lt"/>
                <a:cs typeface="Candara"/>
              </a:rPr>
              <a:t>Housing &amp; Community Affairs Committee</a:t>
            </a:r>
            <a:endParaRPr lang="en-US" sz="3200" b="1" dirty="0">
              <a:solidFill>
                <a:schemeClr val="bg1"/>
              </a:solidFill>
              <a:latin typeface="+mj-lt"/>
              <a:cs typeface="Candara"/>
            </a:endParaRPr>
          </a:p>
        </p:txBody>
      </p:sp>
      <p:sp>
        <p:nvSpPr>
          <p:cNvPr id="6" name="TextBox 5"/>
          <p:cNvSpPr txBox="1"/>
          <p:nvPr/>
        </p:nvSpPr>
        <p:spPr>
          <a:xfrm>
            <a:off x="5181600" y="5986790"/>
            <a:ext cx="2514600" cy="261610"/>
          </a:xfrm>
          <a:prstGeom prst="rect">
            <a:avLst/>
          </a:prstGeom>
          <a:noFill/>
        </p:spPr>
        <p:txBody>
          <a:bodyPr wrap="square" rtlCol="0">
            <a:spAutoFit/>
          </a:bodyPr>
          <a:lstStyle/>
          <a:p>
            <a:r>
              <a:rPr lang="en-US" sz="1050" dirty="0" smtClean="0"/>
              <a:t>Tom McCasland, Interim Director</a:t>
            </a:r>
            <a:endParaRPr lang="en-US" sz="1050" dirty="0"/>
          </a:p>
        </p:txBody>
      </p:sp>
      <p:sp>
        <p:nvSpPr>
          <p:cNvPr id="8" name="TextBox 7"/>
          <p:cNvSpPr txBox="1"/>
          <p:nvPr/>
        </p:nvSpPr>
        <p:spPr>
          <a:xfrm>
            <a:off x="1066800" y="6074405"/>
            <a:ext cx="2743200" cy="261610"/>
          </a:xfrm>
          <a:prstGeom prst="rect">
            <a:avLst/>
          </a:prstGeom>
          <a:noFill/>
        </p:spPr>
        <p:txBody>
          <a:bodyPr wrap="square" rtlCol="0">
            <a:spAutoFit/>
          </a:bodyPr>
          <a:lstStyle/>
          <a:p>
            <a:pPr algn="ctr"/>
            <a:r>
              <a:rPr lang="en-US" sz="1050" dirty="0" smtClean="0"/>
              <a:t>Sylvester Turner, Mayor</a:t>
            </a:r>
            <a:endParaRPr lang="en-US" sz="1050" dirty="0"/>
          </a:p>
        </p:txBody>
      </p:sp>
    </p:spTree>
    <p:extLst>
      <p:ext uri="{BB962C8B-B14F-4D97-AF65-F5344CB8AC3E}">
        <p14:creationId xmlns:p14="http://schemas.microsoft.com/office/powerpoint/2010/main" val="2400457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lvl="0"/>
            <a:r>
              <a:rPr lang="en-US" dirty="0"/>
              <a:t>Hardy Yards – District H</a:t>
            </a:r>
            <a:br>
              <a:rPr lang="en-US" dirty="0"/>
            </a:br>
            <a:r>
              <a:rPr lang="en-US" sz="3200" dirty="0"/>
              <a:t>North </a:t>
            </a:r>
            <a:r>
              <a:rPr lang="en-US" sz="3200" dirty="0" smtClean="0"/>
              <a:t>Main/Burnett</a:t>
            </a:r>
            <a:endParaRPr lang="en-US"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799"/>
            <a:ext cx="8229600" cy="4762849"/>
          </a:xfrm>
        </p:spPr>
      </p:pic>
      <p:sp>
        <p:nvSpPr>
          <p:cNvPr id="4" name="TextBox 3"/>
          <p:cNvSpPr txBox="1"/>
          <p:nvPr/>
        </p:nvSpPr>
        <p:spPr>
          <a:xfrm>
            <a:off x="457200" y="5848290"/>
            <a:ext cx="8229600" cy="400110"/>
          </a:xfrm>
          <a:prstGeom prst="rect">
            <a:avLst/>
          </a:prstGeom>
          <a:solidFill>
            <a:schemeClr val="bg2">
              <a:lumMod val="9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$4.7 MM – CDBG DR Funds</a:t>
            </a:r>
            <a:endParaRPr lang="en-US" sz="2000" dirty="0">
              <a:solidFill>
                <a:srgbClr val="005A8B"/>
              </a:solidFill>
            </a:endParaRPr>
          </a:p>
        </p:txBody>
      </p:sp>
    </p:spTree>
    <p:extLst>
      <p:ext uri="{BB962C8B-B14F-4D97-AF65-F5344CB8AC3E}">
        <p14:creationId xmlns:p14="http://schemas.microsoft.com/office/powerpoint/2010/main" val="2292560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rmAutofit fontScale="90000"/>
          </a:bodyPr>
          <a:lstStyle/>
          <a:p>
            <a:pPr lvl="0"/>
            <a:r>
              <a:rPr lang="en-US" dirty="0"/>
              <a:t>Residence at Hardy Yards – District H</a:t>
            </a:r>
            <a:br>
              <a:rPr lang="en-US" dirty="0"/>
            </a:br>
            <a:r>
              <a:rPr lang="en-US" sz="3200" dirty="0"/>
              <a:t>North </a:t>
            </a:r>
            <a:r>
              <a:rPr lang="en-US" sz="3200" dirty="0" smtClean="0"/>
              <a:t>Main/Burnett</a:t>
            </a:r>
            <a:endParaRPr lang="en-US" dirty="0"/>
          </a:p>
        </p:txBody>
      </p:sp>
      <p:sp>
        <p:nvSpPr>
          <p:cNvPr id="4" name="Content Placeholder 3"/>
          <p:cNvSpPr>
            <a:spLocks noGrp="1"/>
          </p:cNvSpPr>
          <p:nvPr>
            <p:ph idx="1"/>
          </p:nvPr>
        </p:nvSpPr>
        <p:spPr/>
        <p:txBody>
          <a:bodyPr/>
          <a:lstStyle/>
          <a:p>
            <a:endParaRPr lang="en-US"/>
          </a:p>
        </p:txBody>
      </p:sp>
      <p:pic>
        <p:nvPicPr>
          <p:cNvPr id="6" name="Picture 3" descr="C:\Users\e119844\Desktop\PIO\Ryan B\RHY - Render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31265"/>
            <a:ext cx="8458200" cy="4740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567934"/>
            <a:ext cx="2971800" cy="369332"/>
          </a:xfrm>
          <a:prstGeom prst="rect">
            <a:avLst/>
          </a:prstGeom>
          <a:noFill/>
        </p:spPr>
        <p:txBody>
          <a:bodyPr wrap="square" rtlCol="0">
            <a:spAutoFit/>
          </a:bodyPr>
          <a:lstStyle/>
          <a:p>
            <a:r>
              <a:rPr lang="en-US" dirty="0" smtClean="0">
                <a:solidFill>
                  <a:schemeClr val="bg1"/>
                </a:solidFill>
              </a:rPr>
              <a:t>Artist Rendering</a:t>
            </a:r>
            <a:endParaRPr lang="en-US" dirty="0">
              <a:solidFill>
                <a:schemeClr val="bg1"/>
              </a:solidFill>
            </a:endParaRPr>
          </a:p>
        </p:txBody>
      </p:sp>
    </p:spTree>
    <p:extLst>
      <p:ext uri="{BB962C8B-B14F-4D97-AF65-F5344CB8AC3E}">
        <p14:creationId xmlns:p14="http://schemas.microsoft.com/office/powerpoint/2010/main" val="2966227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Fenix – </a:t>
            </a:r>
            <a:r>
              <a:rPr lang="en-US" dirty="0"/>
              <a:t>District </a:t>
            </a:r>
            <a:r>
              <a:rPr lang="en-US" dirty="0" smtClean="0"/>
              <a:t>I</a:t>
            </a:r>
            <a:r>
              <a:rPr lang="en-US" dirty="0"/>
              <a:t/>
            </a:r>
            <a:br>
              <a:rPr lang="en-US" dirty="0"/>
            </a:br>
            <a:r>
              <a:rPr lang="en-US" sz="2700" dirty="0" smtClean="0"/>
              <a:t>3815 Gulf Freeway</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268" b="5232"/>
          <a:stretch/>
        </p:blipFill>
        <p:spPr>
          <a:xfrm>
            <a:off x="571500" y="1685925"/>
            <a:ext cx="8001000" cy="4486275"/>
          </a:xfrm>
          <a:prstGeom prst="rect">
            <a:avLst/>
          </a:prstGeom>
        </p:spPr>
      </p:pic>
      <p:sp>
        <p:nvSpPr>
          <p:cNvPr id="5" name="TextBox 4"/>
          <p:cNvSpPr txBox="1"/>
          <p:nvPr/>
        </p:nvSpPr>
        <p:spPr>
          <a:xfrm>
            <a:off x="571500" y="5791200"/>
            <a:ext cx="8001000" cy="400110"/>
          </a:xfrm>
          <a:prstGeom prst="rect">
            <a:avLst/>
          </a:prstGeom>
          <a:solidFill>
            <a:schemeClr val="accent4">
              <a:lumMod val="20000"/>
              <a:lumOff val="8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$3.9 MM – HOME Funds</a:t>
            </a:r>
            <a:endParaRPr lang="en-US" sz="2000" dirty="0">
              <a:solidFill>
                <a:srgbClr val="005A8B"/>
              </a:solidFill>
            </a:endParaRPr>
          </a:p>
        </p:txBody>
      </p:sp>
    </p:spTree>
    <p:extLst>
      <p:ext uri="{BB962C8B-B14F-4D97-AF65-F5344CB8AC3E}">
        <p14:creationId xmlns:p14="http://schemas.microsoft.com/office/powerpoint/2010/main" val="3300226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Fenix – District I</a:t>
            </a:r>
            <a:br>
              <a:rPr lang="en-US" dirty="0"/>
            </a:br>
            <a:r>
              <a:rPr lang="en-US" sz="2700" dirty="0"/>
              <a:t>3815 Gulf Freeway</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4366" y="1600200"/>
            <a:ext cx="6995268" cy="4525963"/>
          </a:xfrm>
        </p:spPr>
      </p:pic>
      <p:sp>
        <p:nvSpPr>
          <p:cNvPr id="4" name="TextBox 3"/>
          <p:cNvSpPr txBox="1"/>
          <p:nvPr/>
        </p:nvSpPr>
        <p:spPr>
          <a:xfrm>
            <a:off x="5105400" y="5638800"/>
            <a:ext cx="2971800" cy="369332"/>
          </a:xfrm>
          <a:prstGeom prst="rect">
            <a:avLst/>
          </a:prstGeom>
          <a:noFill/>
        </p:spPr>
        <p:txBody>
          <a:bodyPr wrap="square" rtlCol="0">
            <a:spAutoFit/>
          </a:bodyPr>
          <a:lstStyle/>
          <a:p>
            <a:pPr algn="r"/>
            <a:r>
              <a:rPr lang="en-US" dirty="0" smtClean="0">
                <a:solidFill>
                  <a:schemeClr val="bg1"/>
                </a:solidFill>
              </a:rPr>
              <a:t>Artist Rendering</a:t>
            </a:r>
            <a:endParaRPr lang="en-US" dirty="0">
              <a:solidFill>
                <a:schemeClr val="bg1"/>
              </a:solidFill>
            </a:endParaRPr>
          </a:p>
        </p:txBody>
      </p:sp>
    </p:spTree>
    <p:extLst>
      <p:ext uri="{BB962C8B-B14F-4D97-AF65-F5344CB8AC3E}">
        <p14:creationId xmlns:p14="http://schemas.microsoft.com/office/powerpoint/2010/main" val="3591432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Light Rail Lofts – District C</a:t>
            </a:r>
            <a:br>
              <a:rPr lang="en-US" dirty="0"/>
            </a:br>
            <a:r>
              <a:rPr lang="en-US" sz="2700" dirty="0"/>
              <a:t>4600 Main</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523999"/>
            <a:ext cx="8201025" cy="46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9575" y="5791200"/>
            <a:ext cx="8201025" cy="400110"/>
          </a:xfrm>
          <a:prstGeom prst="rect">
            <a:avLst/>
          </a:prstGeom>
          <a:solidFill>
            <a:schemeClr val="accent4">
              <a:lumMod val="20000"/>
              <a:lumOff val="8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$1.5 MM – CDBG Funds</a:t>
            </a:r>
            <a:endParaRPr lang="en-US" sz="2000" dirty="0">
              <a:solidFill>
                <a:srgbClr val="005A8B"/>
              </a:solidFill>
            </a:endParaRPr>
          </a:p>
        </p:txBody>
      </p:sp>
    </p:spTree>
    <p:extLst>
      <p:ext uri="{BB962C8B-B14F-4D97-AF65-F5344CB8AC3E}">
        <p14:creationId xmlns:p14="http://schemas.microsoft.com/office/powerpoint/2010/main" val="422644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64398"/>
            <a:ext cx="8229600" cy="4031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228600"/>
            <a:ext cx="8229600" cy="1077218"/>
          </a:xfrm>
          <a:prstGeom prst="rect">
            <a:avLst/>
          </a:prstGeom>
        </p:spPr>
        <p:txBody>
          <a:bodyPr wrap="square">
            <a:spAutoFit/>
          </a:bodyPr>
          <a:lstStyle/>
          <a:p>
            <a:pPr lvl="0" algn="ctr"/>
            <a:r>
              <a:rPr lang="en-US" sz="4000" dirty="0">
                <a:solidFill>
                  <a:srgbClr val="005A8B"/>
                </a:solidFill>
              </a:rPr>
              <a:t>Light Rail Lofts – District C</a:t>
            </a:r>
            <a:br>
              <a:rPr lang="en-US" sz="4000" dirty="0">
                <a:solidFill>
                  <a:srgbClr val="005A8B"/>
                </a:solidFill>
              </a:rPr>
            </a:br>
            <a:r>
              <a:rPr lang="en-US" sz="2400" dirty="0">
                <a:solidFill>
                  <a:srgbClr val="005A8B"/>
                </a:solidFill>
              </a:rPr>
              <a:t>4600 Main</a:t>
            </a:r>
            <a:endParaRPr lang="en-US" dirty="0">
              <a:solidFill>
                <a:prstClr val="black"/>
              </a:solidFill>
            </a:endParaRPr>
          </a:p>
        </p:txBody>
      </p:sp>
      <p:sp>
        <p:nvSpPr>
          <p:cNvPr id="4" name="TextBox 3"/>
          <p:cNvSpPr txBox="1"/>
          <p:nvPr/>
        </p:nvSpPr>
        <p:spPr>
          <a:xfrm>
            <a:off x="457200" y="2209800"/>
            <a:ext cx="2971800" cy="369332"/>
          </a:xfrm>
          <a:prstGeom prst="rect">
            <a:avLst/>
          </a:prstGeom>
          <a:noFill/>
        </p:spPr>
        <p:txBody>
          <a:bodyPr wrap="square" rtlCol="0">
            <a:spAutoFit/>
          </a:bodyPr>
          <a:lstStyle/>
          <a:p>
            <a:r>
              <a:rPr lang="en-US" dirty="0" smtClean="0">
                <a:solidFill>
                  <a:schemeClr val="bg1"/>
                </a:solidFill>
              </a:rPr>
              <a:t>Artist Rendering</a:t>
            </a:r>
            <a:endParaRPr lang="en-US" dirty="0">
              <a:solidFill>
                <a:schemeClr val="bg1"/>
              </a:solidFill>
            </a:endParaRPr>
          </a:p>
        </p:txBody>
      </p:sp>
    </p:spTree>
    <p:extLst>
      <p:ext uri="{BB962C8B-B14F-4D97-AF65-F5344CB8AC3E}">
        <p14:creationId xmlns:p14="http://schemas.microsoft.com/office/powerpoint/2010/main" val="690962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over-1.jpg"/>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441372" y="685800"/>
            <a:ext cx="8458200"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4000" b="1" dirty="0" smtClean="0">
                <a:solidFill>
                  <a:schemeClr val="bg2"/>
                </a:solidFill>
              </a:rPr>
              <a:t>Rapid </a:t>
            </a:r>
            <a:r>
              <a:rPr lang="en-US" sz="4000" b="1" dirty="0" smtClean="0">
                <a:solidFill>
                  <a:schemeClr val="bg2"/>
                </a:solidFill>
              </a:rPr>
              <a:t>Rehousing System </a:t>
            </a:r>
            <a:endParaRPr lang="en-US" sz="3200" dirty="0">
              <a:solidFill>
                <a:schemeClr val="bg2"/>
              </a:solidFill>
            </a:endParaRPr>
          </a:p>
        </p:txBody>
      </p:sp>
      <p:sp>
        <p:nvSpPr>
          <p:cNvPr id="4" name="TextBox 3"/>
          <p:cNvSpPr txBox="1"/>
          <p:nvPr/>
        </p:nvSpPr>
        <p:spPr>
          <a:xfrm>
            <a:off x="214473" y="3736016"/>
            <a:ext cx="8458200" cy="584775"/>
          </a:xfrm>
          <a:prstGeom prst="rect">
            <a:avLst/>
          </a:prstGeom>
          <a:noFill/>
        </p:spPr>
        <p:txBody>
          <a:bodyPr wrap="square" rtlCol="0">
            <a:spAutoFit/>
          </a:bodyPr>
          <a:lstStyle/>
          <a:p>
            <a:pPr algn="ctr"/>
            <a:r>
              <a:rPr lang="en-US" sz="3200" dirty="0" smtClean="0">
                <a:solidFill>
                  <a:schemeClr val="bg1"/>
                </a:solidFill>
              </a:rPr>
              <a:t>Re-Thinking Rapid Re-Housing in Houston</a:t>
            </a:r>
            <a:endParaRPr lang="en-US" sz="3200" dirty="0">
              <a:solidFill>
                <a:schemeClr val="bg1"/>
              </a:solidFill>
            </a:endParaRPr>
          </a:p>
        </p:txBody>
      </p:sp>
    </p:spTree>
    <p:extLst>
      <p:ext uri="{BB962C8B-B14F-4D97-AF65-F5344CB8AC3E}">
        <p14:creationId xmlns:p14="http://schemas.microsoft.com/office/powerpoint/2010/main" val="1817856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148"/>
            <a:ext cx="8229600" cy="1143000"/>
          </a:xfrm>
        </p:spPr>
        <p:txBody>
          <a:bodyPr>
            <a:normAutofit/>
          </a:bodyPr>
          <a:lstStyle/>
          <a:p>
            <a:r>
              <a:rPr lang="en-US" dirty="0" smtClean="0">
                <a:solidFill>
                  <a:srgbClr val="D52B1E"/>
                </a:solidFill>
                <a:latin typeface="Arial Narrow"/>
                <a:cs typeface="Arial Narrow"/>
              </a:rPr>
              <a:t>In 2010 …</a:t>
            </a:r>
            <a:endParaRPr lang="en-US" dirty="0">
              <a:solidFill>
                <a:srgbClr val="D52B1E"/>
              </a:solidFill>
              <a:latin typeface="Arial Narrow"/>
              <a:cs typeface="Arial Narrow"/>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777" b="14563"/>
          <a:stretch/>
        </p:blipFill>
        <p:spPr>
          <a:xfrm>
            <a:off x="4903803" y="2617076"/>
            <a:ext cx="3925514" cy="3454802"/>
          </a:xfrm>
          <a:prstGeom prst="rect">
            <a:avLst/>
          </a:prstGeom>
          <a:ln>
            <a:solidFill>
              <a:schemeClr val="accent1"/>
            </a:solidFill>
          </a:ln>
        </p:spPr>
      </p:pic>
      <p:pic>
        <p:nvPicPr>
          <p:cNvPr id="102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31670"/>
          <a:stretch/>
        </p:blipFill>
        <p:spPr bwMode="auto">
          <a:xfrm>
            <a:off x="367785" y="2617076"/>
            <a:ext cx="3978169" cy="34548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8620" y="1069524"/>
            <a:ext cx="7520150" cy="1384995"/>
          </a:xfrm>
          <a:prstGeom prst="rect">
            <a:avLst/>
          </a:prstGeom>
          <a:noFill/>
        </p:spPr>
        <p:txBody>
          <a:bodyPr wrap="square" rtlCol="0">
            <a:spAutoFit/>
          </a:bodyPr>
          <a:lstStyle/>
          <a:p>
            <a:pPr marL="285750" indent="-285750">
              <a:buClr>
                <a:srgbClr val="69BE28"/>
              </a:buClr>
              <a:buFont typeface="Wingdings" panose="05000000000000000000" pitchFamily="2" charset="2"/>
              <a:buChar char="§"/>
            </a:pPr>
            <a:r>
              <a:rPr lang="en-US" sz="2800" dirty="0" smtClean="0">
                <a:solidFill>
                  <a:srgbClr val="005A8B"/>
                </a:solidFill>
              </a:rPr>
              <a:t>One of largest homeless populations in U.S.</a:t>
            </a:r>
          </a:p>
          <a:p>
            <a:pPr marL="285750" indent="-285750">
              <a:buClr>
                <a:srgbClr val="69BE28"/>
              </a:buClr>
              <a:buFont typeface="Wingdings" panose="05000000000000000000" pitchFamily="2" charset="2"/>
              <a:buChar char="§"/>
            </a:pPr>
            <a:r>
              <a:rPr lang="en-US" sz="2800" dirty="0" smtClean="0">
                <a:solidFill>
                  <a:srgbClr val="005A8B"/>
                </a:solidFill>
              </a:rPr>
              <a:t>High rate of recidivism</a:t>
            </a:r>
          </a:p>
          <a:p>
            <a:pPr marL="285750" indent="-285750">
              <a:buClr>
                <a:srgbClr val="69BE28"/>
              </a:buClr>
              <a:buFont typeface="Wingdings" panose="05000000000000000000" pitchFamily="2" charset="2"/>
              <a:buChar char="§"/>
            </a:pPr>
            <a:r>
              <a:rPr lang="en-US" sz="2800" dirty="0" smtClean="0">
                <a:solidFill>
                  <a:srgbClr val="005A8B"/>
                </a:solidFill>
              </a:rPr>
              <a:t>Houston losing federal funds</a:t>
            </a:r>
            <a:endParaRPr lang="en-US" sz="2800" dirty="0">
              <a:solidFill>
                <a:srgbClr val="005A8B"/>
              </a:solidFill>
            </a:endParaRPr>
          </a:p>
        </p:txBody>
      </p:sp>
    </p:spTree>
    <p:extLst>
      <p:ext uri="{BB962C8B-B14F-4D97-AF65-F5344CB8AC3E}">
        <p14:creationId xmlns:p14="http://schemas.microsoft.com/office/powerpoint/2010/main" val="3015927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3381" y="446568"/>
            <a:ext cx="8197238" cy="568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684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2941" y="446568"/>
            <a:ext cx="7582801" cy="5552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760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238780"/>
            <a:ext cx="8991599" cy="1015663"/>
          </a:xfrm>
          <a:prstGeom prst="rect">
            <a:avLst/>
          </a:prstGeom>
        </p:spPr>
        <p:txBody>
          <a:bodyPr wrap="square">
            <a:spAutoFit/>
          </a:bodyPr>
          <a:lstStyle/>
          <a:p>
            <a:pPr lvl="0" algn="ctr"/>
            <a:r>
              <a:rPr lang="en-US" sz="3600" dirty="0" smtClean="0">
                <a:solidFill>
                  <a:srgbClr val="005A8B"/>
                </a:solidFill>
              </a:rPr>
              <a:t>Spark Park </a:t>
            </a:r>
            <a:r>
              <a:rPr lang="en-US" sz="3600" dirty="0" err="1" smtClean="0">
                <a:solidFill>
                  <a:srgbClr val="005A8B"/>
                </a:solidFill>
              </a:rPr>
              <a:t>Woodview</a:t>
            </a:r>
            <a:r>
              <a:rPr lang="en-US" sz="3600" dirty="0" smtClean="0">
                <a:solidFill>
                  <a:srgbClr val="005A8B"/>
                </a:solidFill>
              </a:rPr>
              <a:t> – District A</a:t>
            </a:r>
          </a:p>
          <a:p>
            <a:pPr lvl="0" algn="ctr"/>
            <a:r>
              <a:rPr lang="en-US" sz="2400" dirty="0" smtClean="0">
                <a:solidFill>
                  <a:srgbClr val="005A8B"/>
                </a:solidFill>
              </a:rPr>
              <a:t>9749 </a:t>
            </a:r>
            <a:r>
              <a:rPr lang="en-US" sz="2400" dirty="0" err="1" smtClean="0">
                <a:solidFill>
                  <a:srgbClr val="005A8B"/>
                </a:solidFill>
              </a:rPr>
              <a:t>Cedardale</a:t>
            </a:r>
            <a:r>
              <a:rPr lang="en-US" sz="2400" dirty="0" smtClean="0">
                <a:solidFill>
                  <a:srgbClr val="005A8B"/>
                </a:solidFill>
              </a:rPr>
              <a:t> Drive</a:t>
            </a:r>
            <a:endParaRPr lang="en-US" sz="2400" dirty="0">
              <a:solidFill>
                <a:srgbClr val="005A8B"/>
              </a:solidFill>
            </a:endParaRPr>
          </a:p>
        </p:txBody>
      </p:sp>
      <p:pic>
        <p:nvPicPr>
          <p:cNvPr id="14338" name="Picture 2" descr="C:\Users\e119844\Desktop\RCA Maps\Spark Park 9749 Cedard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447800"/>
            <a:ext cx="8153400" cy="4702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 y="5781282"/>
            <a:ext cx="8153400" cy="400110"/>
          </a:xfrm>
          <a:prstGeom prst="rect">
            <a:avLst/>
          </a:prstGeom>
          <a:solidFill>
            <a:schemeClr val="accent4">
              <a:lumMod val="20000"/>
              <a:lumOff val="80000"/>
            </a:schemeClr>
          </a:solidFill>
        </p:spPr>
        <p:txBody>
          <a:bodyPr wrap="square" rtlCol="0">
            <a:spAutoFit/>
          </a:bodyPr>
          <a:lstStyle/>
          <a:p>
            <a:pPr algn="ctr"/>
            <a:r>
              <a:rPr lang="en-US" sz="2000" dirty="0" smtClean="0">
                <a:solidFill>
                  <a:srgbClr val="005A8B"/>
                </a:solidFill>
              </a:rPr>
              <a:t>City of Houston Investment:  $150,000 – CDBG Funds</a:t>
            </a:r>
            <a:endParaRPr lang="en-US" sz="2000" dirty="0">
              <a:solidFill>
                <a:srgbClr val="005A8B"/>
              </a:solidFill>
            </a:endParaRPr>
          </a:p>
        </p:txBody>
      </p:sp>
      <p:sp>
        <p:nvSpPr>
          <p:cNvPr id="6" name="TextBox 5"/>
          <p:cNvSpPr txBox="1"/>
          <p:nvPr/>
        </p:nvSpPr>
        <p:spPr>
          <a:xfrm>
            <a:off x="571500" y="5791200"/>
            <a:ext cx="8001000" cy="400110"/>
          </a:xfrm>
          <a:prstGeom prst="rect">
            <a:avLst/>
          </a:prstGeom>
          <a:solidFill>
            <a:schemeClr val="accent4">
              <a:lumMod val="20000"/>
              <a:lumOff val="8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$150,000 – CDBG Funds</a:t>
            </a:r>
            <a:endParaRPr lang="en-US" sz="2000" dirty="0">
              <a:solidFill>
                <a:srgbClr val="005A8B"/>
              </a:solidFill>
            </a:endParaRPr>
          </a:p>
        </p:txBody>
      </p:sp>
    </p:spTree>
    <p:extLst>
      <p:ext uri="{BB962C8B-B14F-4D97-AF65-F5344CB8AC3E}">
        <p14:creationId xmlns:p14="http://schemas.microsoft.com/office/powerpoint/2010/main" val="721609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8783" y="304800"/>
            <a:ext cx="5646434" cy="5821363"/>
          </a:xfrm>
        </p:spPr>
      </p:pic>
    </p:spTree>
    <p:extLst>
      <p:ext uri="{BB962C8B-B14F-4D97-AF65-F5344CB8AC3E}">
        <p14:creationId xmlns:p14="http://schemas.microsoft.com/office/powerpoint/2010/main" val="2060891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878" y="389106"/>
            <a:ext cx="8776330" cy="5737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0447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Rapid Rehousing</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3514" y="2334196"/>
            <a:ext cx="2436117" cy="233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67" y="2328782"/>
            <a:ext cx="2506629" cy="234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433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Rapid Rehousing</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0455" y="2854984"/>
            <a:ext cx="1892793" cy="181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07" y="2796459"/>
            <a:ext cx="2005754" cy="187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46838" y="1399071"/>
            <a:ext cx="5318783" cy="688704"/>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Coordinated Access</a:t>
            </a:r>
            <a:endParaRPr lang="en-US" sz="2800" dirty="0">
              <a:solidFill>
                <a:schemeClr val="bg1"/>
              </a:solidFill>
            </a:endParaRPr>
          </a:p>
        </p:txBody>
      </p:sp>
      <p:cxnSp>
        <p:nvCxnSpPr>
          <p:cNvPr id="6" name="Straight Arrow Connector 5"/>
          <p:cNvCxnSpPr/>
          <p:nvPr/>
        </p:nvCxnSpPr>
        <p:spPr>
          <a:xfrm>
            <a:off x="6249314" y="2087775"/>
            <a:ext cx="532943" cy="675949"/>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843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34409" y="705058"/>
            <a:ext cx="6239159" cy="4951479"/>
            <a:chOff x="1922356" y="1262886"/>
            <a:chExt cx="6239159" cy="4951479"/>
          </a:xfrm>
        </p:grpSpPr>
        <p:sp>
          <p:nvSpPr>
            <p:cNvPr id="25" name="Rectangle 24"/>
            <p:cNvSpPr/>
            <p:nvPr/>
          </p:nvSpPr>
          <p:spPr>
            <a:xfrm>
              <a:off x="1922356" y="2627539"/>
              <a:ext cx="1415113" cy="1251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500" b="1" dirty="0" smtClean="0"/>
                <a:t>Financial Assistance</a:t>
              </a:r>
            </a:p>
            <a:p>
              <a:pPr algn="ctr"/>
              <a:r>
                <a:rPr lang="en-US" sz="1500" b="1" dirty="0" smtClean="0"/>
                <a:t>Intermediary</a:t>
              </a:r>
            </a:p>
          </p:txBody>
        </p:sp>
        <p:sp>
          <p:nvSpPr>
            <p:cNvPr id="29" name="Rectangle 28"/>
            <p:cNvSpPr/>
            <p:nvPr/>
          </p:nvSpPr>
          <p:spPr>
            <a:xfrm>
              <a:off x="5641807" y="2627539"/>
              <a:ext cx="1491008" cy="12517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500" b="1" dirty="0" smtClean="0"/>
                <a:t>Case Management Intermediary</a:t>
              </a:r>
            </a:p>
          </p:txBody>
        </p:sp>
        <p:cxnSp>
          <p:nvCxnSpPr>
            <p:cNvPr id="125" name="Elbow Connector 124"/>
            <p:cNvCxnSpPr>
              <a:endCxn id="1026" idx="1"/>
            </p:cNvCxnSpPr>
            <p:nvPr/>
          </p:nvCxnSpPr>
          <p:spPr>
            <a:xfrm>
              <a:off x="2092640" y="3879304"/>
              <a:ext cx="2777880" cy="1641489"/>
            </a:xfrm>
            <a:prstGeom prst="bentConnector3">
              <a:avLst>
                <a:gd name="adj1" fmla="val 274"/>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051" name="TextBox 1050"/>
            <p:cNvSpPr txBox="1"/>
            <p:nvPr/>
          </p:nvSpPr>
          <p:spPr>
            <a:xfrm rot="10800000" flipV="1">
              <a:off x="2072631" y="5550064"/>
              <a:ext cx="2203768" cy="523220"/>
            </a:xfrm>
            <a:prstGeom prst="rect">
              <a:avLst/>
            </a:prstGeom>
            <a:noFill/>
          </p:spPr>
          <p:txBody>
            <a:bodyPr wrap="square" rtlCol="0" anchor="b">
              <a:spAutoFit/>
            </a:bodyPr>
            <a:lstStyle/>
            <a:p>
              <a:pPr algn="ctr"/>
              <a:r>
                <a:rPr lang="en-US" sz="1400" b="1" dirty="0" smtClean="0"/>
                <a:t>Payment to landlord – direct deposit, utilities</a:t>
              </a:r>
              <a:endParaRPr lang="en-US" sz="1400" b="1" dirty="0"/>
            </a:p>
          </p:txBody>
        </p:sp>
        <p:sp>
          <p:nvSpPr>
            <p:cNvPr id="59" name="Rectangle 58"/>
            <p:cNvSpPr/>
            <p:nvPr/>
          </p:nvSpPr>
          <p:spPr>
            <a:xfrm>
              <a:off x="2675115" y="3948054"/>
              <a:ext cx="3962400" cy="747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p>
          </p:txBody>
        </p:sp>
        <p:sp>
          <p:nvSpPr>
            <p:cNvPr id="70" name="TextBox 69"/>
            <p:cNvSpPr txBox="1"/>
            <p:nvPr/>
          </p:nvSpPr>
          <p:spPr>
            <a:xfrm>
              <a:off x="2675115" y="4009410"/>
              <a:ext cx="4343400" cy="584775"/>
            </a:xfrm>
            <a:prstGeom prst="rect">
              <a:avLst/>
            </a:prstGeom>
            <a:noFill/>
          </p:spPr>
          <p:txBody>
            <a:bodyPr wrap="square" rtlCol="0" anchor="b">
              <a:spAutoFit/>
            </a:bodyPr>
            <a:lstStyle/>
            <a:p>
              <a:pPr algn="ctr"/>
              <a:r>
                <a:rPr lang="en-US" sz="1600" b="1" dirty="0" smtClean="0"/>
                <a:t>Case managers + Housing Locator Services</a:t>
              </a:r>
              <a:endParaRPr lang="en-US" sz="1600" b="1" dirty="0"/>
            </a:p>
          </p:txBody>
        </p:sp>
        <p:pic>
          <p:nvPicPr>
            <p:cNvPr id="1026" name="Picture 2" descr="C:\Users\kelly.opot\AppData\Local\Microsoft\Windows\Temporary Internet Files\Content.IE5\JI6IR2OE\MC90044215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520" y="4827220"/>
              <a:ext cx="1606480" cy="138714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stCxn id="25" idx="3"/>
              <a:endCxn id="29" idx="1"/>
            </p:cNvCxnSpPr>
            <p:nvPr/>
          </p:nvCxnSpPr>
          <p:spPr>
            <a:xfrm>
              <a:off x="3337469" y="3253421"/>
              <a:ext cx="2304338"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983023" y="1262886"/>
              <a:ext cx="5318783" cy="688704"/>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dirty="0" smtClean="0">
                  <a:solidFill>
                    <a:schemeClr val="bg1"/>
                  </a:solidFill>
                </a:rPr>
                <a:t>Coordinated Access</a:t>
              </a:r>
              <a:endParaRPr lang="en-US" sz="2800" dirty="0">
                <a:solidFill>
                  <a:schemeClr val="bg1"/>
                </a:solidFill>
              </a:endParaRPr>
            </a:p>
          </p:txBody>
        </p:sp>
        <p:cxnSp>
          <p:nvCxnSpPr>
            <p:cNvPr id="46" name="Straight Arrow Connector 45"/>
            <p:cNvCxnSpPr/>
            <p:nvPr/>
          </p:nvCxnSpPr>
          <p:spPr>
            <a:xfrm>
              <a:off x="4503915" y="1951590"/>
              <a:ext cx="1829" cy="19733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104115" y="5457225"/>
              <a:ext cx="2057400" cy="646331"/>
            </a:xfrm>
            <a:prstGeom prst="rect">
              <a:avLst/>
            </a:prstGeom>
            <a:noFill/>
          </p:spPr>
          <p:txBody>
            <a:bodyPr wrap="square" rtlCol="0" anchor="b">
              <a:spAutoFit/>
            </a:bodyPr>
            <a:lstStyle/>
            <a:p>
              <a:pPr algn="ctr"/>
              <a:r>
                <a:rPr lang="en-US" b="1" dirty="0" smtClean="0"/>
                <a:t>Permanent Housing </a:t>
              </a:r>
              <a:endParaRPr lang="en-US" b="1" dirty="0"/>
            </a:p>
          </p:txBody>
        </p:sp>
        <p:cxnSp>
          <p:nvCxnSpPr>
            <p:cNvPr id="76" name="Straight Arrow Connector 75"/>
            <p:cNvCxnSpPr/>
            <p:nvPr/>
          </p:nvCxnSpPr>
          <p:spPr>
            <a:xfrm>
              <a:off x="5724029" y="1951590"/>
              <a:ext cx="532943" cy="675949"/>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rot="5400000">
              <a:off x="6514977" y="4001841"/>
              <a:ext cx="587307" cy="342230"/>
            </a:xfrm>
            <a:prstGeom prst="curvedConnector3">
              <a:avLst>
                <a:gd name="adj1" fmla="val 9990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p:nvPr/>
          </p:nvCxnSpPr>
          <p:spPr>
            <a:xfrm rot="16200000" flipV="1">
              <a:off x="2306083" y="3930523"/>
              <a:ext cx="434907" cy="332467"/>
            </a:xfrm>
            <a:prstGeom prst="curvedConnector3">
              <a:avLst>
                <a:gd name="adj1" fmla="val -6606"/>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V="1">
              <a:off x="2523536" y="1951590"/>
              <a:ext cx="623434" cy="6818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6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472079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2843042"/>
            <a:ext cx="3048000" cy="28956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200" dirty="0"/>
          </a:p>
          <a:p>
            <a:pPr algn="ctr"/>
            <a:r>
              <a:rPr lang="en-US" sz="3200" dirty="0" err="1" smtClean="0"/>
              <a:t>CoC</a:t>
            </a:r>
            <a:endParaRPr lang="en-US" sz="3200" dirty="0" smtClean="0"/>
          </a:p>
          <a:p>
            <a:pPr algn="ctr"/>
            <a:r>
              <a:rPr lang="en-US" sz="3200" dirty="0" smtClean="0"/>
              <a:t>City ESG</a:t>
            </a:r>
          </a:p>
          <a:p>
            <a:pPr algn="ctr"/>
            <a:r>
              <a:rPr lang="en-US" sz="3200" dirty="0" smtClean="0"/>
              <a:t>County ESG</a:t>
            </a:r>
          </a:p>
          <a:p>
            <a:pPr algn="ctr"/>
            <a:r>
              <a:rPr lang="en-US" sz="3200" dirty="0" smtClean="0"/>
              <a:t>State HHSP</a:t>
            </a:r>
          </a:p>
          <a:p>
            <a:endParaRPr lang="en-US" dirty="0" smtClean="0"/>
          </a:p>
          <a:p>
            <a:pPr marL="285750" indent="-285750">
              <a:buFont typeface="Arial" panose="020B0604020202020204" pitchFamily="34" charset="0"/>
              <a:buChar char="•"/>
            </a:pPr>
            <a:endParaRPr lang="en-US" dirty="0"/>
          </a:p>
        </p:txBody>
      </p:sp>
      <p:sp>
        <p:nvSpPr>
          <p:cNvPr id="5" name="Rectangle 4"/>
          <p:cNvSpPr/>
          <p:nvPr/>
        </p:nvSpPr>
        <p:spPr>
          <a:xfrm>
            <a:off x="5334000" y="2843042"/>
            <a:ext cx="30480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dirty="0"/>
          </a:p>
          <a:p>
            <a:pPr algn="ctr"/>
            <a:endParaRPr lang="en-US" sz="3200" dirty="0" smtClean="0"/>
          </a:p>
          <a:p>
            <a:pPr algn="ctr"/>
            <a:r>
              <a:rPr lang="en-US" sz="3200" dirty="0" smtClean="0"/>
              <a:t>United Way</a:t>
            </a:r>
          </a:p>
          <a:p>
            <a:pPr algn="ctr"/>
            <a:r>
              <a:rPr lang="en-US" sz="3200" dirty="0" smtClean="0"/>
              <a:t>State HHSP</a:t>
            </a:r>
          </a:p>
          <a:p>
            <a:pPr algn="ctr"/>
            <a:r>
              <a:rPr lang="en-US" sz="3200" dirty="0" smtClean="0"/>
              <a:t>County </a:t>
            </a:r>
            <a:r>
              <a:rPr lang="en-US" sz="2400" dirty="0" smtClean="0"/>
              <a:t>CDBG-PS</a:t>
            </a:r>
          </a:p>
          <a:p>
            <a:pPr algn="ctr"/>
            <a:r>
              <a:rPr lang="en-US" sz="3200" dirty="0" smtClean="0"/>
              <a:t>State ESG</a:t>
            </a:r>
          </a:p>
          <a:p>
            <a:pPr algn="ctr"/>
            <a:endParaRPr lang="en-US" sz="3200" dirty="0" smtClean="0"/>
          </a:p>
          <a:p>
            <a:pPr algn="ctr"/>
            <a:endParaRPr lang="en-US" dirty="0" smtClean="0"/>
          </a:p>
          <a:p>
            <a:pPr marL="285750" indent="-285750">
              <a:buFont typeface="Arial" panose="020B0604020202020204" pitchFamily="34" charset="0"/>
              <a:buChar char="•"/>
            </a:pPr>
            <a:endParaRPr lang="en-US" dirty="0"/>
          </a:p>
        </p:txBody>
      </p:sp>
      <p:grpSp>
        <p:nvGrpSpPr>
          <p:cNvPr id="6" name="Group 5"/>
          <p:cNvGrpSpPr/>
          <p:nvPr/>
        </p:nvGrpSpPr>
        <p:grpSpPr>
          <a:xfrm>
            <a:off x="533399" y="861842"/>
            <a:ext cx="8229600" cy="2133600"/>
            <a:chOff x="533400" y="1600200"/>
            <a:chExt cx="8229600" cy="3657600"/>
          </a:xfrm>
        </p:grpSpPr>
        <p:sp>
          <p:nvSpPr>
            <p:cNvPr id="7" name="Rounded Rectangle 6"/>
            <p:cNvSpPr/>
            <p:nvPr/>
          </p:nvSpPr>
          <p:spPr>
            <a:xfrm>
              <a:off x="533400" y="1600200"/>
              <a:ext cx="3962400" cy="36576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smtClean="0">
                  <a:solidFill>
                    <a:schemeClr val="accent2"/>
                  </a:solidFill>
                </a:rPr>
                <a:t>Financial Assistance</a:t>
              </a:r>
            </a:p>
            <a:p>
              <a:pPr algn="ctr"/>
              <a:r>
                <a:rPr lang="en-US" sz="3200" dirty="0" smtClean="0">
                  <a:solidFill>
                    <a:schemeClr val="accent2"/>
                  </a:solidFill>
                </a:rPr>
                <a:t>$4.5M</a:t>
              </a:r>
              <a:endParaRPr lang="en-US" sz="3200" dirty="0">
                <a:solidFill>
                  <a:schemeClr val="accent2"/>
                </a:solidFill>
              </a:endParaRPr>
            </a:p>
          </p:txBody>
        </p:sp>
        <p:sp>
          <p:nvSpPr>
            <p:cNvPr id="8" name="Rounded Rectangle 7"/>
            <p:cNvSpPr/>
            <p:nvPr/>
          </p:nvSpPr>
          <p:spPr>
            <a:xfrm>
              <a:off x="4800600" y="1600200"/>
              <a:ext cx="3962400" cy="365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chemeClr val="accent2"/>
                  </a:solidFill>
                </a:rPr>
                <a:t>Case Management</a:t>
              </a:r>
            </a:p>
            <a:p>
              <a:pPr algn="ctr"/>
              <a:r>
                <a:rPr lang="en-US" sz="3200" dirty="0" smtClean="0">
                  <a:solidFill>
                    <a:schemeClr val="accent2"/>
                  </a:solidFill>
                </a:rPr>
                <a:t>$2.4M</a:t>
              </a:r>
              <a:endParaRPr lang="en-US" sz="3200" dirty="0">
                <a:solidFill>
                  <a:schemeClr val="accent2"/>
                </a:solidFill>
              </a:endParaRPr>
            </a:p>
          </p:txBody>
        </p:sp>
        <p:cxnSp>
          <p:nvCxnSpPr>
            <p:cNvPr id="9" name="Straight Connector 8"/>
            <p:cNvCxnSpPr>
              <a:stCxn id="7" idx="3"/>
              <a:endCxn id="8" idx="1"/>
            </p:cNvCxnSpPr>
            <p:nvPr/>
          </p:nvCxnSpPr>
          <p:spPr>
            <a:xfrm>
              <a:off x="4495800" y="3429000"/>
              <a:ext cx="3048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6418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93" y="268004"/>
            <a:ext cx="9000893" cy="5935239"/>
            <a:chOff x="-9293" y="228600"/>
            <a:chExt cx="9220200" cy="6305729"/>
          </a:xfrm>
        </p:grpSpPr>
        <p:graphicFrame>
          <p:nvGraphicFramePr>
            <p:cNvPr id="4" name="Chart 3"/>
            <p:cNvGraphicFramePr>
              <a:graphicFrameLocks/>
            </p:cNvGraphicFramePr>
            <p:nvPr>
              <p:extLst>
                <p:ext uri="{D42A27DB-BD31-4B8C-83A1-F6EECF244321}">
                  <p14:modId xmlns:p14="http://schemas.microsoft.com/office/powerpoint/2010/main" val="2662690433"/>
                </p:ext>
              </p:extLst>
            </p:nvPr>
          </p:nvGraphicFramePr>
          <p:xfrm>
            <a:off x="-9293" y="228600"/>
            <a:ext cx="92202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4800" y="5334000"/>
              <a:ext cx="8686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Aim is to achieve level funding availability and spending</a:t>
              </a:r>
            </a:p>
            <a:p>
              <a:pPr marL="285750" indent="-285750">
                <a:buFont typeface="Arial" panose="020B0604020202020204" pitchFamily="34" charset="0"/>
                <a:buChar char="•"/>
              </a:pPr>
              <a:r>
                <a:rPr lang="en-US" dirty="0" smtClean="0"/>
                <a:t>Important lesson learned about factoring in ramp up ~6 months before a CM has a full spending caseload which results in underspending in first year</a:t>
              </a:r>
            </a:p>
            <a:p>
              <a:pPr marL="285750" indent="-285750">
                <a:buFont typeface="Arial" panose="020B0604020202020204" pitchFamily="34" charset="0"/>
                <a:buChar char="•"/>
              </a:pPr>
              <a:r>
                <a:rPr lang="en-US" dirty="0" smtClean="0"/>
                <a:t>Very difficult to go back and spend without careful management</a:t>
              </a:r>
              <a:endParaRPr lang="en-US" dirty="0"/>
            </a:p>
          </p:txBody>
        </p:sp>
      </p:grpSp>
    </p:spTree>
    <p:extLst>
      <p:ext uri="{BB962C8B-B14F-4D97-AF65-F5344CB8AC3E}">
        <p14:creationId xmlns:p14="http://schemas.microsoft.com/office/powerpoint/2010/main" val="3003226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01" y="1506026"/>
            <a:ext cx="8616677" cy="4040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9301" y="441426"/>
            <a:ext cx="8474795" cy="769441"/>
          </a:xfrm>
          <a:prstGeom prst="rect">
            <a:avLst/>
          </a:prstGeom>
          <a:noFill/>
        </p:spPr>
        <p:txBody>
          <a:bodyPr wrap="square" rtlCol="0">
            <a:spAutoFit/>
          </a:bodyPr>
          <a:lstStyle/>
          <a:p>
            <a:pPr algn="ctr"/>
            <a:r>
              <a:rPr lang="en-US" sz="4400" dirty="0" smtClean="0"/>
              <a:t>2016 Homeless Count</a:t>
            </a:r>
            <a:endParaRPr lang="en-US" sz="4400" dirty="0"/>
          </a:p>
        </p:txBody>
      </p:sp>
      <p:sp>
        <p:nvSpPr>
          <p:cNvPr id="7" name="TextBox 6"/>
          <p:cNvSpPr txBox="1"/>
          <p:nvPr/>
        </p:nvSpPr>
        <p:spPr>
          <a:xfrm>
            <a:off x="259301" y="5580987"/>
            <a:ext cx="8616677" cy="646331"/>
          </a:xfrm>
          <a:prstGeom prst="rect">
            <a:avLst/>
          </a:prstGeom>
          <a:noFill/>
        </p:spPr>
        <p:txBody>
          <a:bodyPr wrap="square" rtlCol="0">
            <a:spAutoFit/>
          </a:bodyPr>
          <a:lstStyle/>
          <a:p>
            <a:r>
              <a:rPr lang="en-US" sz="1200" dirty="0"/>
              <a:t>The annual Homeless Count was organized and led by the Coalition for the Homeless in consultation with the University of </a:t>
            </a:r>
            <a:r>
              <a:rPr lang="en-US" sz="1200" dirty="0" smtClean="0"/>
              <a:t>Texas School </a:t>
            </a:r>
            <a:r>
              <a:rPr lang="en-US" sz="1200" dirty="0"/>
              <a:t>of Public Health and the Houston Department of Health and Human Services. For a full executive summary, </a:t>
            </a:r>
            <a:r>
              <a:rPr lang="en-US" sz="1200" dirty="0" smtClean="0"/>
              <a:t>visit: www.homelesshouston.org</a:t>
            </a:r>
            <a:endParaRPr lang="en-US" sz="1200" dirty="0"/>
          </a:p>
        </p:txBody>
      </p:sp>
    </p:spTree>
    <p:extLst>
      <p:ext uri="{BB962C8B-B14F-4D97-AF65-F5344CB8AC3E}">
        <p14:creationId xmlns:p14="http://schemas.microsoft.com/office/powerpoint/2010/main" val="2382327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dirty="0" smtClean="0"/>
              <a:t>Homebuyer Assistance Program</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0250976"/>
              </p:ext>
            </p:extLst>
          </p:nvPr>
        </p:nvGraphicFramePr>
        <p:xfrm>
          <a:off x="304800" y="1676400"/>
          <a:ext cx="7924800" cy="281047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8100" y="5172670"/>
            <a:ext cx="9144000" cy="923330"/>
          </a:xfrm>
          <a:prstGeom prst="rect">
            <a:avLst/>
          </a:prstGeom>
          <a:noFill/>
        </p:spPr>
        <p:txBody>
          <a:bodyPr wrap="square" rtlCol="0">
            <a:spAutoFit/>
          </a:bodyPr>
          <a:lstStyle/>
          <a:p>
            <a:pPr algn="ctr"/>
            <a:r>
              <a:rPr lang="en-US" sz="2400" dirty="0">
                <a:solidFill>
                  <a:srgbClr val="1F497D"/>
                </a:solidFill>
              </a:rPr>
              <a:t>Total Investment in </a:t>
            </a:r>
            <a:r>
              <a:rPr lang="en-US" sz="2400" dirty="0" smtClean="0">
                <a:solidFill>
                  <a:srgbClr val="1F497D"/>
                </a:solidFill>
              </a:rPr>
              <a:t>Down Payment Assistance to </a:t>
            </a:r>
            <a:r>
              <a:rPr lang="en-US" sz="2400" dirty="0">
                <a:solidFill>
                  <a:srgbClr val="1F497D"/>
                </a:solidFill>
              </a:rPr>
              <a:t>Date: </a:t>
            </a:r>
            <a:r>
              <a:rPr lang="en-US" sz="2400" dirty="0" smtClean="0">
                <a:solidFill>
                  <a:srgbClr val="1F497D"/>
                </a:solidFill>
              </a:rPr>
              <a:t>$398,727</a:t>
            </a:r>
            <a:endParaRPr lang="en-US" sz="2400" dirty="0">
              <a:solidFill>
                <a:srgbClr val="1F497D"/>
              </a:solidFill>
            </a:endParaRPr>
          </a:p>
          <a:p>
            <a:pPr algn="ctr"/>
            <a:endParaRPr lang="en-US" sz="600" dirty="0">
              <a:solidFill>
                <a:srgbClr val="1F497D"/>
              </a:solidFill>
            </a:endParaRPr>
          </a:p>
          <a:p>
            <a:pPr algn="ctr"/>
            <a:r>
              <a:rPr lang="en-US" sz="2400" dirty="0">
                <a:solidFill>
                  <a:srgbClr val="1F497D"/>
                </a:solidFill>
              </a:rPr>
              <a:t>Total Admin: </a:t>
            </a:r>
            <a:r>
              <a:rPr lang="en-US" sz="2400" dirty="0" smtClean="0">
                <a:solidFill>
                  <a:srgbClr val="1F497D"/>
                </a:solidFill>
              </a:rPr>
              <a:t>$312,453</a:t>
            </a:r>
            <a:endParaRPr lang="en-US" sz="2400" dirty="0">
              <a:solidFill>
                <a:srgbClr val="1F497D"/>
              </a:solidFill>
            </a:endParaRPr>
          </a:p>
        </p:txBody>
      </p:sp>
      <p:sp>
        <p:nvSpPr>
          <p:cNvPr id="7" name="TextBox 6"/>
          <p:cNvSpPr txBox="1"/>
          <p:nvPr/>
        </p:nvSpPr>
        <p:spPr>
          <a:xfrm>
            <a:off x="7543800" y="4486870"/>
            <a:ext cx="609600" cy="461665"/>
          </a:xfrm>
          <a:prstGeom prst="rect">
            <a:avLst/>
          </a:prstGeom>
          <a:noFill/>
        </p:spPr>
        <p:txBody>
          <a:bodyPr wrap="square" rtlCol="0">
            <a:spAutoFit/>
          </a:bodyPr>
          <a:lstStyle/>
          <a:p>
            <a:pPr algn="ctr"/>
            <a:r>
              <a:rPr lang="en-US" sz="1200" dirty="0">
                <a:solidFill>
                  <a:prstClr val="black"/>
                </a:solidFill>
              </a:rPr>
              <a:t>Oct </a:t>
            </a:r>
            <a:r>
              <a:rPr lang="en-US" sz="1200" dirty="0" smtClean="0">
                <a:solidFill>
                  <a:prstClr val="black"/>
                </a:solidFill>
              </a:rPr>
              <a:t>2016</a:t>
            </a:r>
            <a:endParaRPr lang="en-US" sz="1200" dirty="0">
              <a:solidFill>
                <a:prstClr val="black"/>
              </a:solidFill>
            </a:endParaRPr>
          </a:p>
        </p:txBody>
      </p:sp>
      <p:sp>
        <p:nvSpPr>
          <p:cNvPr id="8" name="TextBox 7"/>
          <p:cNvSpPr txBox="1"/>
          <p:nvPr/>
        </p:nvSpPr>
        <p:spPr>
          <a:xfrm>
            <a:off x="838200" y="4491335"/>
            <a:ext cx="609600" cy="461665"/>
          </a:xfrm>
          <a:prstGeom prst="rect">
            <a:avLst/>
          </a:prstGeom>
          <a:noFill/>
        </p:spPr>
        <p:txBody>
          <a:bodyPr wrap="square" rtlCol="0">
            <a:spAutoFit/>
          </a:bodyPr>
          <a:lstStyle/>
          <a:p>
            <a:pPr algn="ctr"/>
            <a:r>
              <a:rPr lang="en-US" sz="1200" dirty="0">
                <a:solidFill>
                  <a:prstClr val="black"/>
                </a:solidFill>
              </a:rPr>
              <a:t>Nov 2015</a:t>
            </a:r>
          </a:p>
        </p:txBody>
      </p:sp>
      <p:sp>
        <p:nvSpPr>
          <p:cNvPr id="9" name="TextBox 8"/>
          <p:cNvSpPr txBox="1"/>
          <p:nvPr/>
        </p:nvSpPr>
        <p:spPr>
          <a:xfrm>
            <a:off x="1447800" y="4491335"/>
            <a:ext cx="609600" cy="461665"/>
          </a:xfrm>
          <a:prstGeom prst="rect">
            <a:avLst/>
          </a:prstGeom>
          <a:noFill/>
        </p:spPr>
        <p:txBody>
          <a:bodyPr wrap="square" rtlCol="0">
            <a:spAutoFit/>
          </a:bodyPr>
          <a:lstStyle/>
          <a:p>
            <a:pPr algn="ctr"/>
            <a:r>
              <a:rPr lang="en-US" sz="1200" dirty="0">
                <a:solidFill>
                  <a:prstClr val="black"/>
                </a:solidFill>
              </a:rPr>
              <a:t>Dec</a:t>
            </a:r>
          </a:p>
          <a:p>
            <a:pPr algn="ctr"/>
            <a:r>
              <a:rPr lang="en-US" sz="1200" dirty="0">
                <a:solidFill>
                  <a:prstClr val="black"/>
                </a:solidFill>
              </a:rPr>
              <a:t>2015</a:t>
            </a:r>
          </a:p>
        </p:txBody>
      </p:sp>
      <p:sp>
        <p:nvSpPr>
          <p:cNvPr id="10" name="TextBox 9"/>
          <p:cNvSpPr txBox="1"/>
          <p:nvPr/>
        </p:nvSpPr>
        <p:spPr>
          <a:xfrm>
            <a:off x="2133600" y="4491335"/>
            <a:ext cx="609600" cy="461665"/>
          </a:xfrm>
          <a:prstGeom prst="rect">
            <a:avLst/>
          </a:prstGeom>
          <a:noFill/>
        </p:spPr>
        <p:txBody>
          <a:bodyPr wrap="square" rtlCol="0">
            <a:spAutoFit/>
          </a:bodyPr>
          <a:lstStyle/>
          <a:p>
            <a:pPr algn="ctr"/>
            <a:r>
              <a:rPr lang="en-US" sz="1200" dirty="0">
                <a:solidFill>
                  <a:prstClr val="black"/>
                </a:solidFill>
              </a:rPr>
              <a:t>Jan</a:t>
            </a:r>
          </a:p>
          <a:p>
            <a:pPr algn="ctr"/>
            <a:r>
              <a:rPr lang="en-US" sz="1200" dirty="0">
                <a:solidFill>
                  <a:prstClr val="black"/>
                </a:solidFill>
              </a:rPr>
              <a:t>2016</a:t>
            </a:r>
          </a:p>
        </p:txBody>
      </p:sp>
      <p:sp>
        <p:nvSpPr>
          <p:cNvPr id="11" name="TextBox 10"/>
          <p:cNvSpPr txBox="1"/>
          <p:nvPr/>
        </p:nvSpPr>
        <p:spPr>
          <a:xfrm>
            <a:off x="2743200" y="4491335"/>
            <a:ext cx="609600" cy="461665"/>
          </a:xfrm>
          <a:prstGeom prst="rect">
            <a:avLst/>
          </a:prstGeom>
          <a:noFill/>
        </p:spPr>
        <p:txBody>
          <a:bodyPr wrap="square" rtlCol="0">
            <a:spAutoFit/>
          </a:bodyPr>
          <a:lstStyle/>
          <a:p>
            <a:pPr algn="ctr"/>
            <a:r>
              <a:rPr lang="en-US" sz="1200" dirty="0">
                <a:solidFill>
                  <a:prstClr val="black"/>
                </a:solidFill>
              </a:rPr>
              <a:t>Feb 2016</a:t>
            </a:r>
          </a:p>
        </p:txBody>
      </p:sp>
      <p:sp>
        <p:nvSpPr>
          <p:cNvPr id="12" name="TextBox 11"/>
          <p:cNvSpPr txBox="1"/>
          <p:nvPr/>
        </p:nvSpPr>
        <p:spPr>
          <a:xfrm>
            <a:off x="3352800" y="4491335"/>
            <a:ext cx="609600" cy="461665"/>
          </a:xfrm>
          <a:prstGeom prst="rect">
            <a:avLst/>
          </a:prstGeom>
          <a:noFill/>
        </p:spPr>
        <p:txBody>
          <a:bodyPr wrap="square" rtlCol="0">
            <a:spAutoFit/>
          </a:bodyPr>
          <a:lstStyle/>
          <a:p>
            <a:pPr algn="ctr"/>
            <a:r>
              <a:rPr lang="en-US" sz="1200" dirty="0">
                <a:solidFill>
                  <a:prstClr val="black"/>
                </a:solidFill>
              </a:rPr>
              <a:t>Mar 2016</a:t>
            </a:r>
          </a:p>
        </p:txBody>
      </p:sp>
      <p:sp>
        <p:nvSpPr>
          <p:cNvPr id="13" name="TextBox 12"/>
          <p:cNvSpPr txBox="1"/>
          <p:nvPr/>
        </p:nvSpPr>
        <p:spPr>
          <a:xfrm>
            <a:off x="3962400" y="4491335"/>
            <a:ext cx="609600" cy="461665"/>
          </a:xfrm>
          <a:prstGeom prst="rect">
            <a:avLst/>
          </a:prstGeom>
          <a:noFill/>
        </p:spPr>
        <p:txBody>
          <a:bodyPr wrap="square" rtlCol="0">
            <a:spAutoFit/>
          </a:bodyPr>
          <a:lstStyle/>
          <a:p>
            <a:pPr algn="ctr"/>
            <a:r>
              <a:rPr lang="en-US" sz="1200" dirty="0">
                <a:solidFill>
                  <a:prstClr val="black"/>
                </a:solidFill>
              </a:rPr>
              <a:t>Apr 2016</a:t>
            </a:r>
          </a:p>
        </p:txBody>
      </p:sp>
      <p:sp>
        <p:nvSpPr>
          <p:cNvPr id="14" name="TextBox 13"/>
          <p:cNvSpPr txBox="1"/>
          <p:nvPr/>
        </p:nvSpPr>
        <p:spPr>
          <a:xfrm>
            <a:off x="4572000" y="4491335"/>
            <a:ext cx="609600" cy="461665"/>
          </a:xfrm>
          <a:prstGeom prst="rect">
            <a:avLst/>
          </a:prstGeom>
          <a:noFill/>
        </p:spPr>
        <p:txBody>
          <a:bodyPr wrap="square" rtlCol="0">
            <a:spAutoFit/>
          </a:bodyPr>
          <a:lstStyle/>
          <a:p>
            <a:pPr algn="ctr"/>
            <a:r>
              <a:rPr lang="en-US" sz="1200" dirty="0">
                <a:solidFill>
                  <a:prstClr val="black"/>
                </a:solidFill>
              </a:rPr>
              <a:t>May 2016</a:t>
            </a:r>
          </a:p>
        </p:txBody>
      </p:sp>
      <p:sp>
        <p:nvSpPr>
          <p:cNvPr id="15" name="TextBox 14"/>
          <p:cNvSpPr txBox="1"/>
          <p:nvPr/>
        </p:nvSpPr>
        <p:spPr>
          <a:xfrm>
            <a:off x="5181600" y="4491335"/>
            <a:ext cx="609600" cy="461665"/>
          </a:xfrm>
          <a:prstGeom prst="rect">
            <a:avLst/>
          </a:prstGeom>
          <a:noFill/>
        </p:spPr>
        <p:txBody>
          <a:bodyPr wrap="square" rtlCol="0">
            <a:spAutoFit/>
          </a:bodyPr>
          <a:lstStyle/>
          <a:p>
            <a:pPr algn="ctr"/>
            <a:r>
              <a:rPr lang="en-US" sz="1200" dirty="0">
                <a:solidFill>
                  <a:prstClr val="black"/>
                </a:solidFill>
              </a:rPr>
              <a:t>Jun 2016</a:t>
            </a:r>
          </a:p>
        </p:txBody>
      </p:sp>
      <p:sp>
        <p:nvSpPr>
          <p:cNvPr id="16" name="TextBox 15"/>
          <p:cNvSpPr txBox="1"/>
          <p:nvPr/>
        </p:nvSpPr>
        <p:spPr>
          <a:xfrm>
            <a:off x="5791200" y="4491335"/>
            <a:ext cx="609600" cy="461665"/>
          </a:xfrm>
          <a:prstGeom prst="rect">
            <a:avLst/>
          </a:prstGeom>
          <a:noFill/>
        </p:spPr>
        <p:txBody>
          <a:bodyPr wrap="square" rtlCol="0">
            <a:spAutoFit/>
          </a:bodyPr>
          <a:lstStyle/>
          <a:p>
            <a:pPr algn="ctr"/>
            <a:r>
              <a:rPr lang="en-US" sz="1200" dirty="0">
                <a:solidFill>
                  <a:prstClr val="black"/>
                </a:solidFill>
              </a:rPr>
              <a:t>Jul 2016</a:t>
            </a:r>
          </a:p>
        </p:txBody>
      </p:sp>
      <p:sp>
        <p:nvSpPr>
          <p:cNvPr id="17" name="TextBox 16"/>
          <p:cNvSpPr txBox="1"/>
          <p:nvPr/>
        </p:nvSpPr>
        <p:spPr>
          <a:xfrm>
            <a:off x="6400800" y="4491335"/>
            <a:ext cx="609600" cy="461665"/>
          </a:xfrm>
          <a:prstGeom prst="rect">
            <a:avLst/>
          </a:prstGeom>
          <a:noFill/>
        </p:spPr>
        <p:txBody>
          <a:bodyPr wrap="square" rtlCol="0">
            <a:spAutoFit/>
          </a:bodyPr>
          <a:lstStyle/>
          <a:p>
            <a:pPr algn="ctr"/>
            <a:r>
              <a:rPr lang="en-US" sz="1200" dirty="0">
                <a:solidFill>
                  <a:prstClr val="black"/>
                </a:solidFill>
              </a:rPr>
              <a:t>Aug 2016</a:t>
            </a:r>
          </a:p>
        </p:txBody>
      </p:sp>
      <p:sp>
        <p:nvSpPr>
          <p:cNvPr id="18" name="TextBox 17"/>
          <p:cNvSpPr txBox="1"/>
          <p:nvPr/>
        </p:nvSpPr>
        <p:spPr>
          <a:xfrm>
            <a:off x="7010400" y="4491335"/>
            <a:ext cx="609600" cy="461665"/>
          </a:xfrm>
          <a:prstGeom prst="rect">
            <a:avLst/>
          </a:prstGeom>
          <a:noFill/>
        </p:spPr>
        <p:txBody>
          <a:bodyPr wrap="square" rtlCol="0">
            <a:spAutoFit/>
          </a:bodyPr>
          <a:lstStyle/>
          <a:p>
            <a:pPr algn="ctr"/>
            <a:r>
              <a:rPr lang="en-US" sz="1200" dirty="0">
                <a:solidFill>
                  <a:prstClr val="black"/>
                </a:solidFill>
              </a:rPr>
              <a:t>Sep 2016</a:t>
            </a:r>
          </a:p>
        </p:txBody>
      </p:sp>
    </p:spTree>
    <p:extLst>
      <p:ext uri="{BB962C8B-B14F-4D97-AF65-F5344CB8AC3E}">
        <p14:creationId xmlns:p14="http://schemas.microsoft.com/office/powerpoint/2010/main" val="202479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Homebuyer</a:t>
            </a:r>
            <a:r>
              <a:rPr lang="en-US" dirty="0" smtClean="0"/>
              <a:t> </a:t>
            </a:r>
            <a:r>
              <a:rPr lang="en-US" sz="3600" dirty="0"/>
              <a:t>Assistance Program</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99669572"/>
              </p:ext>
            </p:extLst>
          </p:nvPr>
        </p:nvGraphicFramePr>
        <p:xfrm>
          <a:off x="914400" y="2514600"/>
          <a:ext cx="7391400" cy="1664968"/>
        </p:xfrm>
        <a:graphic>
          <a:graphicData uri="http://schemas.openxmlformats.org/drawingml/2006/table">
            <a:tbl>
              <a:tblPr firstRow="1" firstCol="1" bandRow="1">
                <a:tableStyleId>{5C22544A-7EE6-4342-B048-85BDC9FD1C3A}</a:tableStyleId>
              </a:tblPr>
              <a:tblGrid>
                <a:gridCol w="5167439"/>
                <a:gridCol w="2223961"/>
              </a:tblGrid>
              <a:tr h="689608">
                <a:tc gridSpan="2">
                  <a:txBody>
                    <a:bodyPr/>
                    <a:lstStyle/>
                    <a:p>
                      <a:pPr marL="0" marR="0" algn="ctr">
                        <a:spcBef>
                          <a:spcPts val="0"/>
                        </a:spcBef>
                        <a:spcAft>
                          <a:spcPts val="0"/>
                        </a:spcAft>
                      </a:pPr>
                      <a:r>
                        <a:rPr lang="en-US" sz="3600" dirty="0" smtClean="0">
                          <a:effectLst/>
                        </a:rPr>
                        <a:t>Assistance Levels</a:t>
                      </a:r>
                      <a:endParaRPr lang="en-US" sz="2800" dirty="0">
                        <a:effectLst/>
                        <a:latin typeface="Calibri"/>
                        <a:ea typeface="Calibri"/>
                        <a:cs typeface="Times New Roman"/>
                      </a:endParaRPr>
                    </a:p>
                  </a:txBody>
                  <a:tcPr marL="97699" marR="97699" marT="0" marB="0" anchor="ctr">
                    <a:solidFill>
                      <a:srgbClr val="009FDA"/>
                    </a:solidFill>
                  </a:tcPr>
                </a:tc>
                <a:tc hMerge="1">
                  <a:txBody>
                    <a:bodyPr/>
                    <a:lstStyle/>
                    <a:p>
                      <a:endParaRPr lang="en-US"/>
                    </a:p>
                  </a:txBody>
                  <a:tcPr/>
                </a:tc>
              </a:tr>
              <a:tr h="307006">
                <a:tc>
                  <a:txBody>
                    <a:bodyPr/>
                    <a:lstStyle/>
                    <a:p>
                      <a:pPr marL="0" marR="0">
                        <a:spcBef>
                          <a:spcPts val="0"/>
                        </a:spcBef>
                        <a:spcAft>
                          <a:spcPts val="0"/>
                        </a:spcAft>
                      </a:pPr>
                      <a:r>
                        <a:rPr lang="en-US" sz="3200" b="1" kern="1200" dirty="0" smtClean="0">
                          <a:solidFill>
                            <a:schemeClr val="tx1"/>
                          </a:solidFill>
                          <a:effectLst/>
                          <a:latin typeface="+mn-lt"/>
                          <a:ea typeface="+mn-ea"/>
                          <a:cs typeface="+mn-cs"/>
                        </a:rPr>
                        <a:t>70% </a:t>
                      </a:r>
                      <a:r>
                        <a:rPr lang="en-US" sz="3200" b="1" kern="1200" baseline="0" dirty="0" smtClean="0">
                          <a:solidFill>
                            <a:schemeClr val="tx1"/>
                          </a:solidFill>
                          <a:effectLst/>
                          <a:latin typeface="+mn-lt"/>
                          <a:ea typeface="+mn-ea"/>
                          <a:cs typeface="+mn-cs"/>
                        </a:rPr>
                        <a:t>- </a:t>
                      </a:r>
                      <a:r>
                        <a:rPr lang="en-US" sz="3200" b="1" kern="1200" dirty="0" smtClean="0">
                          <a:solidFill>
                            <a:schemeClr val="tx1"/>
                          </a:solidFill>
                          <a:effectLst/>
                          <a:latin typeface="+mn-lt"/>
                          <a:ea typeface="+mn-ea"/>
                          <a:cs typeface="+mn-cs"/>
                        </a:rPr>
                        <a:t>80</a:t>
                      </a:r>
                      <a:r>
                        <a:rPr lang="en-US" sz="3200" b="1" kern="1200" dirty="0" smtClean="0">
                          <a:solidFill>
                            <a:schemeClr val="tx1"/>
                          </a:solidFill>
                          <a:effectLst/>
                          <a:latin typeface="+mn-lt"/>
                          <a:ea typeface="+mn-ea"/>
                          <a:cs typeface="+mn-cs"/>
                        </a:rPr>
                        <a:t>% </a:t>
                      </a:r>
                      <a:r>
                        <a:rPr lang="en-US" sz="3200" b="1" kern="1200" dirty="0" smtClean="0">
                          <a:solidFill>
                            <a:schemeClr val="tx1"/>
                          </a:solidFill>
                          <a:effectLst/>
                          <a:latin typeface="+mn-lt"/>
                          <a:ea typeface="+mn-ea"/>
                          <a:cs typeface="+mn-cs"/>
                        </a:rPr>
                        <a:t>AMI</a:t>
                      </a:r>
                      <a:endParaRPr lang="en-US" sz="3200" b="1" kern="1200" dirty="0">
                        <a:solidFill>
                          <a:schemeClr val="tx1"/>
                        </a:solidFill>
                        <a:effectLst/>
                        <a:latin typeface="+mn-lt"/>
                        <a:ea typeface="+mn-ea"/>
                        <a:cs typeface="+mn-cs"/>
                      </a:endParaRPr>
                    </a:p>
                  </a:txBody>
                  <a:tcPr marL="97699" marR="97699" marT="0" marB="0" anchor="b">
                    <a:solidFill>
                      <a:srgbClr val="009FDA">
                        <a:alpha val="27843"/>
                      </a:srgbClr>
                    </a:solidFill>
                  </a:tcPr>
                </a:tc>
                <a:tc>
                  <a:txBody>
                    <a:bodyPr/>
                    <a:lstStyle/>
                    <a:p>
                      <a:pPr marL="0" marR="0" algn="ctr">
                        <a:spcBef>
                          <a:spcPts val="0"/>
                        </a:spcBef>
                        <a:spcAft>
                          <a:spcPts val="0"/>
                        </a:spcAft>
                      </a:pPr>
                      <a:r>
                        <a:rPr lang="en-US" sz="3200" b="1" kern="1200" dirty="0" smtClean="0">
                          <a:solidFill>
                            <a:schemeClr val="tx1"/>
                          </a:solidFill>
                          <a:effectLst/>
                          <a:latin typeface="+mn-lt"/>
                          <a:ea typeface="+mn-ea"/>
                          <a:cs typeface="+mn-cs"/>
                        </a:rPr>
                        <a:t>$15,000</a:t>
                      </a:r>
                      <a:endParaRPr lang="en-US" sz="3200" b="1" kern="1200" dirty="0">
                        <a:solidFill>
                          <a:schemeClr val="tx1"/>
                        </a:solidFill>
                        <a:effectLst/>
                        <a:latin typeface="+mn-lt"/>
                        <a:ea typeface="+mn-ea"/>
                        <a:cs typeface="+mn-cs"/>
                      </a:endParaRPr>
                    </a:p>
                  </a:txBody>
                  <a:tcPr marL="97699" marR="97699" marT="0" marB="0" anchor="b">
                    <a:solidFill>
                      <a:srgbClr val="009FDA">
                        <a:alpha val="27843"/>
                      </a:srgbClr>
                    </a:solidFill>
                  </a:tcPr>
                </a:tc>
              </a:tr>
              <a:tr h="303236">
                <a:tc>
                  <a:txBody>
                    <a:bodyPr/>
                    <a:lstStyle/>
                    <a:p>
                      <a:pPr marL="0" marR="0">
                        <a:spcBef>
                          <a:spcPts val="0"/>
                        </a:spcBef>
                        <a:spcAft>
                          <a:spcPts val="0"/>
                        </a:spcAft>
                      </a:pPr>
                      <a:r>
                        <a:rPr lang="en-US" sz="3200" dirty="0" smtClean="0">
                          <a:solidFill>
                            <a:schemeClr val="tx1"/>
                          </a:solidFill>
                          <a:effectLst/>
                        </a:rPr>
                        <a:t>70% </a:t>
                      </a:r>
                      <a:r>
                        <a:rPr lang="en-US" sz="3200" dirty="0" smtClean="0">
                          <a:solidFill>
                            <a:schemeClr val="tx1"/>
                          </a:solidFill>
                          <a:effectLst/>
                        </a:rPr>
                        <a:t>AMI or below</a:t>
                      </a:r>
                      <a:endParaRPr lang="en-US" sz="3200" dirty="0">
                        <a:solidFill>
                          <a:schemeClr val="tx1"/>
                        </a:solidFill>
                        <a:effectLst/>
                        <a:latin typeface="Calibri"/>
                        <a:ea typeface="Calibri"/>
                        <a:cs typeface="Times New Roman"/>
                      </a:endParaRPr>
                    </a:p>
                  </a:txBody>
                  <a:tcPr marL="97699" marR="97699" marT="0" marB="0" anchor="b">
                    <a:solidFill>
                      <a:srgbClr val="009FDA">
                        <a:alpha val="27843"/>
                      </a:srgbClr>
                    </a:solidFill>
                  </a:tcPr>
                </a:tc>
                <a:tc>
                  <a:txBody>
                    <a:bodyPr/>
                    <a:lstStyle/>
                    <a:p>
                      <a:pPr marL="0" marR="0" algn="ctr">
                        <a:spcBef>
                          <a:spcPts val="0"/>
                        </a:spcBef>
                        <a:spcAft>
                          <a:spcPts val="0"/>
                        </a:spcAft>
                      </a:pPr>
                      <a:r>
                        <a:rPr lang="en-US" sz="3200" b="1" dirty="0" smtClean="0">
                          <a:solidFill>
                            <a:schemeClr val="tx1"/>
                          </a:solidFill>
                          <a:effectLst/>
                        </a:rPr>
                        <a:t>$25,000</a:t>
                      </a:r>
                      <a:endParaRPr lang="en-US" sz="3200" b="1" dirty="0">
                        <a:solidFill>
                          <a:schemeClr val="tx1"/>
                        </a:solidFill>
                        <a:effectLst/>
                        <a:latin typeface="Calibri"/>
                        <a:ea typeface="Calibri"/>
                        <a:cs typeface="Times New Roman"/>
                      </a:endParaRPr>
                    </a:p>
                  </a:txBody>
                  <a:tcPr marL="97699" marR="97699" marT="0" marB="0" anchor="b">
                    <a:solidFill>
                      <a:srgbClr val="009FDA">
                        <a:alpha val="27843"/>
                      </a:srgbClr>
                    </a:solidFill>
                  </a:tcPr>
                </a:tc>
              </a:tr>
            </a:tbl>
          </a:graphicData>
        </a:graphic>
      </p:graphicFrame>
    </p:spTree>
    <p:extLst>
      <p:ext uri="{BB962C8B-B14F-4D97-AF65-F5344CB8AC3E}">
        <p14:creationId xmlns:p14="http://schemas.microsoft.com/office/powerpoint/2010/main" val="160531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228600"/>
            <a:ext cx="8991599" cy="1015663"/>
          </a:xfrm>
          <a:prstGeom prst="rect">
            <a:avLst/>
          </a:prstGeom>
        </p:spPr>
        <p:txBody>
          <a:bodyPr wrap="square">
            <a:spAutoFit/>
          </a:bodyPr>
          <a:lstStyle/>
          <a:p>
            <a:pPr lvl="0" algn="ctr"/>
            <a:r>
              <a:rPr lang="en-US" sz="3600" dirty="0">
                <a:solidFill>
                  <a:srgbClr val="005A8B"/>
                </a:solidFill>
              </a:rPr>
              <a:t>Spark Park </a:t>
            </a:r>
            <a:r>
              <a:rPr lang="en-US" sz="3600" dirty="0" smtClean="0">
                <a:solidFill>
                  <a:srgbClr val="005A8B"/>
                </a:solidFill>
              </a:rPr>
              <a:t>Milne – District K</a:t>
            </a:r>
          </a:p>
          <a:p>
            <a:pPr lvl="0" algn="ctr"/>
            <a:r>
              <a:rPr lang="en-US" sz="2400" dirty="0" smtClean="0">
                <a:solidFill>
                  <a:srgbClr val="005A8B"/>
                </a:solidFill>
              </a:rPr>
              <a:t>9730 Stroud</a:t>
            </a:r>
            <a:endParaRPr lang="en-US" sz="2400" dirty="0">
              <a:solidFill>
                <a:srgbClr val="005A8B"/>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37774"/>
            <a:ext cx="8153400" cy="458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5781282"/>
            <a:ext cx="8153400" cy="400110"/>
          </a:xfrm>
          <a:prstGeom prst="rect">
            <a:avLst/>
          </a:prstGeom>
          <a:solidFill>
            <a:schemeClr val="accent4">
              <a:lumMod val="20000"/>
              <a:lumOff val="8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$150,000 – CDBG Funds</a:t>
            </a:r>
            <a:endParaRPr lang="en-US" sz="2000" dirty="0">
              <a:solidFill>
                <a:srgbClr val="005A8B"/>
              </a:solidFill>
            </a:endParaRPr>
          </a:p>
        </p:txBody>
      </p:sp>
    </p:spTree>
    <p:extLst>
      <p:ext uri="{BB962C8B-B14F-4D97-AF65-F5344CB8AC3E}">
        <p14:creationId xmlns:p14="http://schemas.microsoft.com/office/powerpoint/2010/main" val="3771997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32624"/>
          <a:stretch/>
        </p:blipFill>
        <p:spPr>
          <a:xfrm>
            <a:off x="6926" y="1676400"/>
            <a:ext cx="9123145" cy="4610100"/>
          </a:xfrm>
          <a:ln w="57150">
            <a:solidFill>
              <a:schemeClr val="bg1"/>
            </a:solidFill>
          </a:ln>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0"/>
            <a:ext cx="1793745" cy="2416996"/>
          </a:xfrm>
          <a:ln>
            <a:solidFill>
              <a:schemeClr val="tx1"/>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6054" b="17363"/>
          <a:stretch/>
        </p:blipFill>
        <p:spPr>
          <a:xfrm>
            <a:off x="4572000" y="1676401"/>
            <a:ext cx="4572000" cy="1940246"/>
          </a:xfrm>
          <a:prstGeom prst="rect">
            <a:avLst/>
          </a:prstGeom>
          <a:ln w="57150">
            <a:solidFill>
              <a:schemeClr val="bg1"/>
            </a:solidFill>
          </a:ln>
        </p:spPr>
      </p:pic>
      <p:sp>
        <p:nvSpPr>
          <p:cNvPr id="13" name="TextBox 12"/>
          <p:cNvSpPr txBox="1"/>
          <p:nvPr/>
        </p:nvSpPr>
        <p:spPr>
          <a:xfrm>
            <a:off x="7467600" y="1688068"/>
            <a:ext cx="1676400" cy="369332"/>
          </a:xfrm>
          <a:prstGeom prst="rect">
            <a:avLst/>
          </a:prstGeom>
          <a:noFill/>
        </p:spPr>
        <p:txBody>
          <a:bodyPr wrap="square" rtlCol="0">
            <a:spAutoFit/>
          </a:bodyPr>
          <a:lstStyle/>
          <a:p>
            <a:pPr algn="r"/>
            <a:r>
              <a:rPr lang="en-US" b="1" dirty="0" smtClean="0">
                <a:solidFill>
                  <a:schemeClr val="bg1"/>
                </a:solidFill>
              </a:rPr>
              <a:t>BEFORE</a:t>
            </a:r>
            <a:endParaRPr lang="en-US" b="1" dirty="0">
              <a:solidFill>
                <a:schemeClr val="bg1"/>
              </a:solidFill>
            </a:endParaRPr>
          </a:p>
        </p:txBody>
      </p:sp>
      <p:sp>
        <p:nvSpPr>
          <p:cNvPr id="14" name="TextBox 13"/>
          <p:cNvSpPr txBox="1"/>
          <p:nvPr/>
        </p:nvSpPr>
        <p:spPr>
          <a:xfrm>
            <a:off x="7467600" y="3669268"/>
            <a:ext cx="1676400" cy="369332"/>
          </a:xfrm>
          <a:prstGeom prst="rect">
            <a:avLst/>
          </a:prstGeom>
          <a:noFill/>
        </p:spPr>
        <p:txBody>
          <a:bodyPr wrap="square" rtlCol="0">
            <a:spAutoFit/>
          </a:bodyPr>
          <a:lstStyle/>
          <a:p>
            <a:pPr algn="r"/>
            <a:r>
              <a:rPr lang="en-US" b="1" dirty="0" smtClean="0">
                <a:solidFill>
                  <a:schemeClr val="bg1"/>
                </a:solidFill>
              </a:rPr>
              <a:t>AFTER</a:t>
            </a:r>
            <a:endParaRPr lang="en-US" b="1" dirty="0">
              <a:solidFill>
                <a:schemeClr val="bg1"/>
              </a:solidFill>
            </a:endParaRPr>
          </a:p>
        </p:txBody>
      </p:sp>
      <p:sp>
        <p:nvSpPr>
          <p:cNvPr id="15" name="TextBox 14"/>
          <p:cNvSpPr txBox="1"/>
          <p:nvPr/>
        </p:nvSpPr>
        <p:spPr>
          <a:xfrm>
            <a:off x="1905000" y="914400"/>
            <a:ext cx="3033203" cy="584775"/>
          </a:xfrm>
          <a:prstGeom prst="rect">
            <a:avLst/>
          </a:prstGeom>
          <a:noFill/>
        </p:spPr>
        <p:txBody>
          <a:bodyPr wrap="none" rtlCol="0">
            <a:spAutoFit/>
          </a:bodyPr>
          <a:lstStyle/>
          <a:p>
            <a:r>
              <a:rPr lang="en-US" sz="3200" dirty="0" smtClean="0">
                <a:solidFill>
                  <a:srgbClr val="005A8B"/>
                </a:solidFill>
              </a:rPr>
              <a:t>District B Home</a:t>
            </a:r>
            <a:endParaRPr lang="en-US" sz="3200" dirty="0">
              <a:solidFill>
                <a:srgbClr val="005A8B"/>
              </a:solidFill>
            </a:endParaRPr>
          </a:p>
        </p:txBody>
      </p:sp>
    </p:spTree>
    <p:extLst>
      <p:ext uri="{BB962C8B-B14F-4D97-AF65-F5344CB8AC3E}">
        <p14:creationId xmlns:p14="http://schemas.microsoft.com/office/powerpoint/2010/main" val="2086887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130" b="15658"/>
          <a:stretch/>
        </p:blipFill>
        <p:spPr>
          <a:xfrm>
            <a:off x="0" y="1872734"/>
            <a:ext cx="9144000" cy="4451866"/>
          </a:xfrm>
          <a:prstGeom prst="rect">
            <a:avLst/>
          </a:prstGeom>
          <a:ln w="57150">
            <a:solidFill>
              <a:schemeClr val="bg1"/>
            </a:solidFill>
          </a:ln>
        </p:spPr>
      </p:pic>
      <p:pic>
        <p:nvPicPr>
          <p:cNvPr id="3" name="Content Placeholder 2"/>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5183"/>
          <a:stretch/>
        </p:blipFill>
        <p:spPr>
          <a:xfrm>
            <a:off x="0" y="1873724"/>
            <a:ext cx="4038600" cy="2140527"/>
          </a:xfrm>
          <a:ln w="57150">
            <a:solidFill>
              <a:schemeClr val="bg1"/>
            </a:solidFill>
          </a:ln>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350255" y="0"/>
            <a:ext cx="1793745" cy="2416996"/>
          </a:xfrm>
          <a:ln>
            <a:solidFill>
              <a:schemeClr val="tx1"/>
            </a:solidFill>
          </a:ln>
        </p:spPr>
      </p:pic>
      <p:sp>
        <p:nvSpPr>
          <p:cNvPr id="13" name="TextBox 12"/>
          <p:cNvSpPr txBox="1"/>
          <p:nvPr/>
        </p:nvSpPr>
        <p:spPr>
          <a:xfrm>
            <a:off x="0" y="3593068"/>
            <a:ext cx="1676400" cy="369332"/>
          </a:xfrm>
          <a:prstGeom prst="rect">
            <a:avLst/>
          </a:prstGeom>
          <a:noFill/>
        </p:spPr>
        <p:txBody>
          <a:bodyPr wrap="square" rtlCol="0">
            <a:spAutoFit/>
          </a:bodyPr>
          <a:lstStyle/>
          <a:p>
            <a:r>
              <a:rPr lang="en-US" b="1" dirty="0" smtClean="0">
                <a:solidFill>
                  <a:schemeClr val="bg1"/>
                </a:solidFill>
              </a:rPr>
              <a:t>BEFORE</a:t>
            </a:r>
            <a:endParaRPr lang="en-US" b="1" dirty="0">
              <a:solidFill>
                <a:schemeClr val="bg1"/>
              </a:solidFill>
            </a:endParaRPr>
          </a:p>
        </p:txBody>
      </p:sp>
      <p:sp>
        <p:nvSpPr>
          <p:cNvPr id="14" name="TextBox 13"/>
          <p:cNvSpPr txBox="1"/>
          <p:nvPr/>
        </p:nvSpPr>
        <p:spPr>
          <a:xfrm>
            <a:off x="37605" y="5932507"/>
            <a:ext cx="1676400" cy="369332"/>
          </a:xfrm>
          <a:prstGeom prst="rect">
            <a:avLst/>
          </a:prstGeom>
          <a:noFill/>
        </p:spPr>
        <p:txBody>
          <a:bodyPr wrap="square" rtlCol="0">
            <a:spAutoFit/>
          </a:bodyPr>
          <a:lstStyle/>
          <a:p>
            <a:r>
              <a:rPr lang="en-US" b="1" dirty="0" smtClean="0">
                <a:solidFill>
                  <a:schemeClr val="bg1"/>
                </a:solidFill>
              </a:rPr>
              <a:t>AFTER</a:t>
            </a:r>
            <a:endParaRPr lang="en-US" b="1" dirty="0">
              <a:solidFill>
                <a:schemeClr val="bg1"/>
              </a:solidFill>
            </a:endParaRPr>
          </a:p>
        </p:txBody>
      </p:sp>
      <p:sp>
        <p:nvSpPr>
          <p:cNvPr id="11" name="TextBox 10"/>
          <p:cNvSpPr txBox="1"/>
          <p:nvPr/>
        </p:nvSpPr>
        <p:spPr>
          <a:xfrm>
            <a:off x="4205797" y="1167825"/>
            <a:ext cx="3033203" cy="584775"/>
          </a:xfrm>
          <a:prstGeom prst="rect">
            <a:avLst/>
          </a:prstGeom>
          <a:noFill/>
        </p:spPr>
        <p:txBody>
          <a:bodyPr wrap="none" rtlCol="0">
            <a:spAutoFit/>
          </a:bodyPr>
          <a:lstStyle/>
          <a:p>
            <a:r>
              <a:rPr lang="en-US" sz="3200" dirty="0" smtClean="0">
                <a:solidFill>
                  <a:srgbClr val="005A8B"/>
                </a:solidFill>
              </a:rPr>
              <a:t>District H Home</a:t>
            </a:r>
            <a:endParaRPr lang="en-US" sz="3200" dirty="0">
              <a:solidFill>
                <a:srgbClr val="005A8B"/>
              </a:solidFill>
            </a:endParaRPr>
          </a:p>
        </p:txBody>
      </p:sp>
    </p:spTree>
    <p:extLst>
      <p:ext uri="{BB962C8B-B14F-4D97-AF65-F5344CB8AC3E}">
        <p14:creationId xmlns:p14="http://schemas.microsoft.com/office/powerpoint/2010/main" val="3064685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6114" b="35148"/>
          <a:stretch/>
        </p:blipFill>
        <p:spPr>
          <a:xfrm>
            <a:off x="990" y="974980"/>
            <a:ext cx="9143010" cy="5301376"/>
          </a:xfrm>
          <a:ln w="57150">
            <a:solidFill>
              <a:schemeClr val="bg1"/>
            </a:solid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217" t="24201" r="17485" b="39775"/>
          <a:stretch/>
        </p:blipFill>
        <p:spPr>
          <a:xfrm>
            <a:off x="3850210" y="990600"/>
            <a:ext cx="5293790" cy="1957449"/>
          </a:xfrm>
          <a:prstGeom prst="rect">
            <a:avLst/>
          </a:prstGeom>
          <a:ln w="57150">
            <a:solidFill>
              <a:schemeClr val="bg1"/>
            </a:solidFill>
          </a:ln>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0"/>
            <a:ext cx="1793745" cy="2416996"/>
          </a:xfrm>
          <a:ln>
            <a:solidFill>
              <a:schemeClr val="tx1"/>
            </a:solidFill>
          </a:ln>
        </p:spPr>
      </p:pic>
      <p:sp>
        <p:nvSpPr>
          <p:cNvPr id="11" name="TextBox 10"/>
          <p:cNvSpPr txBox="1"/>
          <p:nvPr/>
        </p:nvSpPr>
        <p:spPr>
          <a:xfrm>
            <a:off x="1828800" y="329625"/>
            <a:ext cx="3033203" cy="584775"/>
          </a:xfrm>
          <a:prstGeom prst="rect">
            <a:avLst/>
          </a:prstGeom>
          <a:noFill/>
        </p:spPr>
        <p:txBody>
          <a:bodyPr wrap="none" rtlCol="0">
            <a:spAutoFit/>
          </a:bodyPr>
          <a:lstStyle/>
          <a:p>
            <a:r>
              <a:rPr lang="en-US" sz="3200" dirty="0" smtClean="0">
                <a:solidFill>
                  <a:srgbClr val="005A8B"/>
                </a:solidFill>
              </a:rPr>
              <a:t>District D Home</a:t>
            </a:r>
            <a:endParaRPr lang="en-US" sz="3200" dirty="0">
              <a:solidFill>
                <a:srgbClr val="005A8B"/>
              </a:solidFill>
            </a:endParaRPr>
          </a:p>
        </p:txBody>
      </p:sp>
    </p:spTree>
    <p:extLst>
      <p:ext uri="{BB962C8B-B14F-4D97-AF65-F5344CB8AC3E}">
        <p14:creationId xmlns:p14="http://schemas.microsoft.com/office/powerpoint/2010/main" val="16236588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Disaster Recovery 2 Single-Family Home Program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61836858"/>
              </p:ext>
            </p:extLst>
          </p:nvPr>
        </p:nvGraphicFramePr>
        <p:xfrm>
          <a:off x="609600" y="1752600"/>
          <a:ext cx="7924800" cy="2514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5156537"/>
            <a:ext cx="9144000" cy="1015663"/>
          </a:xfrm>
          <a:prstGeom prst="rect">
            <a:avLst/>
          </a:prstGeom>
          <a:noFill/>
        </p:spPr>
        <p:txBody>
          <a:bodyPr wrap="square" rtlCol="0">
            <a:spAutoFit/>
          </a:bodyPr>
          <a:lstStyle/>
          <a:p>
            <a:pPr algn="ctr"/>
            <a:r>
              <a:rPr lang="en-US" sz="2400" dirty="0">
                <a:solidFill>
                  <a:srgbClr val="1F497D"/>
                </a:solidFill>
              </a:rPr>
              <a:t>Total Expenditures: </a:t>
            </a:r>
            <a:r>
              <a:rPr lang="en-US" sz="2400" dirty="0" smtClean="0">
                <a:solidFill>
                  <a:srgbClr val="1F497D"/>
                </a:solidFill>
              </a:rPr>
              <a:t>$19,367,919</a:t>
            </a:r>
            <a:endParaRPr lang="en-US" sz="2400" dirty="0">
              <a:solidFill>
                <a:srgbClr val="1F497D"/>
              </a:solidFill>
            </a:endParaRPr>
          </a:p>
          <a:p>
            <a:pPr algn="ctr"/>
            <a:endParaRPr lang="en-US" sz="1200" dirty="0">
              <a:solidFill>
                <a:srgbClr val="1F497D"/>
              </a:solidFill>
            </a:endParaRPr>
          </a:p>
          <a:p>
            <a:pPr algn="ctr"/>
            <a:r>
              <a:rPr lang="en-US" sz="2400" dirty="0">
                <a:solidFill>
                  <a:srgbClr val="1F497D"/>
                </a:solidFill>
              </a:rPr>
              <a:t>Total Admin &amp; Project Delivery: </a:t>
            </a:r>
            <a:r>
              <a:rPr lang="en-US" sz="2400" dirty="0" smtClean="0">
                <a:solidFill>
                  <a:srgbClr val="1F497D"/>
                </a:solidFill>
              </a:rPr>
              <a:t>$2,164,337</a:t>
            </a:r>
            <a:endParaRPr lang="en-US" sz="2400" dirty="0">
              <a:solidFill>
                <a:srgbClr val="1F497D"/>
              </a:solidFill>
            </a:endParaRPr>
          </a:p>
        </p:txBody>
      </p:sp>
      <p:sp>
        <p:nvSpPr>
          <p:cNvPr id="7" name="TextBox 6"/>
          <p:cNvSpPr txBox="1"/>
          <p:nvPr/>
        </p:nvSpPr>
        <p:spPr>
          <a:xfrm>
            <a:off x="8001000" y="4182070"/>
            <a:ext cx="609600" cy="461665"/>
          </a:xfrm>
          <a:prstGeom prst="rect">
            <a:avLst/>
          </a:prstGeom>
          <a:noFill/>
        </p:spPr>
        <p:txBody>
          <a:bodyPr wrap="square" rtlCol="0">
            <a:spAutoFit/>
          </a:bodyPr>
          <a:lstStyle/>
          <a:p>
            <a:pPr algn="ctr"/>
            <a:r>
              <a:rPr lang="en-US" sz="1200" dirty="0">
                <a:solidFill>
                  <a:prstClr val="black"/>
                </a:solidFill>
              </a:rPr>
              <a:t>Oct </a:t>
            </a:r>
            <a:r>
              <a:rPr lang="en-US" sz="1200" dirty="0" smtClean="0">
                <a:solidFill>
                  <a:prstClr val="black"/>
                </a:solidFill>
              </a:rPr>
              <a:t>2016</a:t>
            </a:r>
            <a:endParaRPr lang="en-US" sz="1200" dirty="0">
              <a:solidFill>
                <a:prstClr val="black"/>
              </a:solidFill>
            </a:endParaRPr>
          </a:p>
        </p:txBody>
      </p:sp>
      <p:sp>
        <p:nvSpPr>
          <p:cNvPr id="8" name="TextBox 7"/>
          <p:cNvSpPr txBox="1"/>
          <p:nvPr/>
        </p:nvSpPr>
        <p:spPr>
          <a:xfrm>
            <a:off x="1295400" y="4186535"/>
            <a:ext cx="609600" cy="461665"/>
          </a:xfrm>
          <a:prstGeom prst="rect">
            <a:avLst/>
          </a:prstGeom>
          <a:noFill/>
        </p:spPr>
        <p:txBody>
          <a:bodyPr wrap="square" rtlCol="0">
            <a:spAutoFit/>
          </a:bodyPr>
          <a:lstStyle/>
          <a:p>
            <a:pPr algn="ctr"/>
            <a:r>
              <a:rPr lang="en-US" sz="1200" dirty="0">
                <a:solidFill>
                  <a:prstClr val="black"/>
                </a:solidFill>
              </a:rPr>
              <a:t>Nov 2015</a:t>
            </a:r>
          </a:p>
        </p:txBody>
      </p:sp>
      <p:sp>
        <p:nvSpPr>
          <p:cNvPr id="9" name="TextBox 8"/>
          <p:cNvSpPr txBox="1"/>
          <p:nvPr/>
        </p:nvSpPr>
        <p:spPr>
          <a:xfrm>
            <a:off x="1905000" y="4186535"/>
            <a:ext cx="609600" cy="461665"/>
          </a:xfrm>
          <a:prstGeom prst="rect">
            <a:avLst/>
          </a:prstGeom>
          <a:noFill/>
        </p:spPr>
        <p:txBody>
          <a:bodyPr wrap="square" rtlCol="0">
            <a:spAutoFit/>
          </a:bodyPr>
          <a:lstStyle/>
          <a:p>
            <a:pPr algn="ctr"/>
            <a:r>
              <a:rPr lang="en-US" sz="1200" dirty="0">
                <a:solidFill>
                  <a:prstClr val="black"/>
                </a:solidFill>
              </a:rPr>
              <a:t>Dec</a:t>
            </a:r>
          </a:p>
          <a:p>
            <a:pPr algn="ctr"/>
            <a:r>
              <a:rPr lang="en-US" sz="1200" dirty="0">
                <a:solidFill>
                  <a:prstClr val="black"/>
                </a:solidFill>
              </a:rPr>
              <a:t>2015</a:t>
            </a:r>
          </a:p>
        </p:txBody>
      </p:sp>
      <p:sp>
        <p:nvSpPr>
          <p:cNvPr id="10" name="TextBox 9"/>
          <p:cNvSpPr txBox="1"/>
          <p:nvPr/>
        </p:nvSpPr>
        <p:spPr>
          <a:xfrm>
            <a:off x="2514600" y="4186535"/>
            <a:ext cx="609600" cy="461665"/>
          </a:xfrm>
          <a:prstGeom prst="rect">
            <a:avLst/>
          </a:prstGeom>
          <a:noFill/>
        </p:spPr>
        <p:txBody>
          <a:bodyPr wrap="square" rtlCol="0">
            <a:spAutoFit/>
          </a:bodyPr>
          <a:lstStyle/>
          <a:p>
            <a:pPr algn="ctr"/>
            <a:r>
              <a:rPr lang="en-US" sz="1200" dirty="0">
                <a:solidFill>
                  <a:prstClr val="black"/>
                </a:solidFill>
              </a:rPr>
              <a:t>Jan</a:t>
            </a:r>
          </a:p>
          <a:p>
            <a:pPr algn="ctr"/>
            <a:r>
              <a:rPr lang="en-US" sz="1200" dirty="0">
                <a:solidFill>
                  <a:prstClr val="black"/>
                </a:solidFill>
              </a:rPr>
              <a:t>2016</a:t>
            </a:r>
          </a:p>
        </p:txBody>
      </p:sp>
      <p:sp>
        <p:nvSpPr>
          <p:cNvPr id="11" name="TextBox 10"/>
          <p:cNvSpPr txBox="1"/>
          <p:nvPr/>
        </p:nvSpPr>
        <p:spPr>
          <a:xfrm>
            <a:off x="3124200" y="4186535"/>
            <a:ext cx="609600" cy="461665"/>
          </a:xfrm>
          <a:prstGeom prst="rect">
            <a:avLst/>
          </a:prstGeom>
          <a:noFill/>
        </p:spPr>
        <p:txBody>
          <a:bodyPr wrap="square" rtlCol="0">
            <a:spAutoFit/>
          </a:bodyPr>
          <a:lstStyle/>
          <a:p>
            <a:pPr algn="ctr"/>
            <a:r>
              <a:rPr lang="en-US" sz="1200" dirty="0">
                <a:solidFill>
                  <a:prstClr val="black"/>
                </a:solidFill>
              </a:rPr>
              <a:t>Feb 2016</a:t>
            </a:r>
          </a:p>
        </p:txBody>
      </p:sp>
      <p:sp>
        <p:nvSpPr>
          <p:cNvPr id="12" name="TextBox 11"/>
          <p:cNvSpPr txBox="1"/>
          <p:nvPr/>
        </p:nvSpPr>
        <p:spPr>
          <a:xfrm>
            <a:off x="3733800" y="4186535"/>
            <a:ext cx="609600" cy="461665"/>
          </a:xfrm>
          <a:prstGeom prst="rect">
            <a:avLst/>
          </a:prstGeom>
          <a:noFill/>
        </p:spPr>
        <p:txBody>
          <a:bodyPr wrap="square" rtlCol="0">
            <a:spAutoFit/>
          </a:bodyPr>
          <a:lstStyle/>
          <a:p>
            <a:pPr algn="ctr"/>
            <a:r>
              <a:rPr lang="en-US" sz="1200" dirty="0">
                <a:solidFill>
                  <a:prstClr val="black"/>
                </a:solidFill>
              </a:rPr>
              <a:t>Mar 2016</a:t>
            </a:r>
          </a:p>
        </p:txBody>
      </p:sp>
      <p:sp>
        <p:nvSpPr>
          <p:cNvPr id="13" name="TextBox 12"/>
          <p:cNvSpPr txBox="1"/>
          <p:nvPr/>
        </p:nvSpPr>
        <p:spPr>
          <a:xfrm>
            <a:off x="4419600" y="4186535"/>
            <a:ext cx="609600" cy="461665"/>
          </a:xfrm>
          <a:prstGeom prst="rect">
            <a:avLst/>
          </a:prstGeom>
          <a:noFill/>
        </p:spPr>
        <p:txBody>
          <a:bodyPr wrap="square" rtlCol="0">
            <a:spAutoFit/>
          </a:bodyPr>
          <a:lstStyle/>
          <a:p>
            <a:pPr algn="ctr"/>
            <a:r>
              <a:rPr lang="en-US" sz="1200" dirty="0">
                <a:solidFill>
                  <a:prstClr val="black"/>
                </a:solidFill>
              </a:rPr>
              <a:t>Apr 2016</a:t>
            </a:r>
          </a:p>
        </p:txBody>
      </p:sp>
      <p:sp>
        <p:nvSpPr>
          <p:cNvPr id="14" name="TextBox 13"/>
          <p:cNvSpPr txBox="1"/>
          <p:nvPr/>
        </p:nvSpPr>
        <p:spPr>
          <a:xfrm>
            <a:off x="5029200" y="4186535"/>
            <a:ext cx="609600" cy="461665"/>
          </a:xfrm>
          <a:prstGeom prst="rect">
            <a:avLst/>
          </a:prstGeom>
          <a:noFill/>
        </p:spPr>
        <p:txBody>
          <a:bodyPr wrap="square" rtlCol="0">
            <a:spAutoFit/>
          </a:bodyPr>
          <a:lstStyle/>
          <a:p>
            <a:pPr algn="ctr"/>
            <a:r>
              <a:rPr lang="en-US" sz="1200" dirty="0">
                <a:solidFill>
                  <a:prstClr val="black"/>
                </a:solidFill>
              </a:rPr>
              <a:t>May 2016</a:t>
            </a:r>
          </a:p>
        </p:txBody>
      </p:sp>
      <p:sp>
        <p:nvSpPr>
          <p:cNvPr id="15" name="TextBox 14"/>
          <p:cNvSpPr txBox="1"/>
          <p:nvPr/>
        </p:nvSpPr>
        <p:spPr>
          <a:xfrm>
            <a:off x="5638800" y="4186535"/>
            <a:ext cx="609600" cy="461665"/>
          </a:xfrm>
          <a:prstGeom prst="rect">
            <a:avLst/>
          </a:prstGeom>
          <a:noFill/>
        </p:spPr>
        <p:txBody>
          <a:bodyPr wrap="square" rtlCol="0">
            <a:spAutoFit/>
          </a:bodyPr>
          <a:lstStyle/>
          <a:p>
            <a:pPr algn="ctr"/>
            <a:r>
              <a:rPr lang="en-US" sz="1200" dirty="0">
                <a:solidFill>
                  <a:prstClr val="black"/>
                </a:solidFill>
              </a:rPr>
              <a:t>Jun 2016</a:t>
            </a:r>
          </a:p>
        </p:txBody>
      </p:sp>
      <p:sp>
        <p:nvSpPr>
          <p:cNvPr id="16" name="TextBox 15"/>
          <p:cNvSpPr txBox="1"/>
          <p:nvPr/>
        </p:nvSpPr>
        <p:spPr>
          <a:xfrm>
            <a:off x="6248400" y="4186535"/>
            <a:ext cx="609600" cy="461665"/>
          </a:xfrm>
          <a:prstGeom prst="rect">
            <a:avLst/>
          </a:prstGeom>
          <a:noFill/>
        </p:spPr>
        <p:txBody>
          <a:bodyPr wrap="square" rtlCol="0">
            <a:spAutoFit/>
          </a:bodyPr>
          <a:lstStyle/>
          <a:p>
            <a:pPr algn="ctr"/>
            <a:r>
              <a:rPr lang="en-US" sz="1200" dirty="0">
                <a:solidFill>
                  <a:prstClr val="black"/>
                </a:solidFill>
              </a:rPr>
              <a:t>Jul 2016</a:t>
            </a:r>
          </a:p>
        </p:txBody>
      </p:sp>
      <p:sp>
        <p:nvSpPr>
          <p:cNvPr id="17" name="TextBox 16"/>
          <p:cNvSpPr txBox="1"/>
          <p:nvPr/>
        </p:nvSpPr>
        <p:spPr>
          <a:xfrm>
            <a:off x="6781800" y="4186535"/>
            <a:ext cx="609600" cy="461665"/>
          </a:xfrm>
          <a:prstGeom prst="rect">
            <a:avLst/>
          </a:prstGeom>
          <a:noFill/>
        </p:spPr>
        <p:txBody>
          <a:bodyPr wrap="square" rtlCol="0">
            <a:spAutoFit/>
          </a:bodyPr>
          <a:lstStyle/>
          <a:p>
            <a:pPr algn="ctr"/>
            <a:r>
              <a:rPr lang="en-US" sz="1200" dirty="0">
                <a:solidFill>
                  <a:prstClr val="black"/>
                </a:solidFill>
              </a:rPr>
              <a:t>Aug 2016</a:t>
            </a:r>
          </a:p>
        </p:txBody>
      </p:sp>
      <p:sp>
        <p:nvSpPr>
          <p:cNvPr id="18" name="TextBox 17"/>
          <p:cNvSpPr txBox="1"/>
          <p:nvPr/>
        </p:nvSpPr>
        <p:spPr>
          <a:xfrm>
            <a:off x="7391400" y="4186535"/>
            <a:ext cx="609600" cy="461665"/>
          </a:xfrm>
          <a:prstGeom prst="rect">
            <a:avLst/>
          </a:prstGeom>
          <a:noFill/>
        </p:spPr>
        <p:txBody>
          <a:bodyPr wrap="square" rtlCol="0">
            <a:spAutoFit/>
          </a:bodyPr>
          <a:lstStyle/>
          <a:p>
            <a:pPr algn="ctr"/>
            <a:r>
              <a:rPr lang="en-US" sz="1200" dirty="0">
                <a:solidFill>
                  <a:prstClr val="black"/>
                </a:solidFill>
              </a:rPr>
              <a:t>Sep 2016</a:t>
            </a:r>
          </a:p>
        </p:txBody>
      </p:sp>
    </p:spTree>
    <p:extLst>
      <p:ext uri="{BB962C8B-B14F-4D97-AF65-F5344CB8AC3E}">
        <p14:creationId xmlns:p14="http://schemas.microsoft.com/office/powerpoint/2010/main" val="1173300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dirty="0" smtClean="0"/>
              <a:t>Homebuyer Assistance Program</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30868"/>
              </p:ext>
            </p:extLst>
          </p:nvPr>
        </p:nvGraphicFramePr>
        <p:xfrm>
          <a:off x="304800" y="1676400"/>
          <a:ext cx="7924800" cy="281047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8100" y="5172670"/>
            <a:ext cx="9144000" cy="923330"/>
          </a:xfrm>
          <a:prstGeom prst="rect">
            <a:avLst/>
          </a:prstGeom>
          <a:noFill/>
        </p:spPr>
        <p:txBody>
          <a:bodyPr wrap="square" rtlCol="0">
            <a:spAutoFit/>
          </a:bodyPr>
          <a:lstStyle/>
          <a:p>
            <a:pPr algn="ctr"/>
            <a:r>
              <a:rPr lang="en-US" sz="2400" dirty="0">
                <a:solidFill>
                  <a:srgbClr val="1F497D"/>
                </a:solidFill>
              </a:rPr>
              <a:t>Total Investment in </a:t>
            </a:r>
            <a:r>
              <a:rPr lang="en-US" sz="2400" dirty="0" smtClean="0">
                <a:solidFill>
                  <a:srgbClr val="1F497D"/>
                </a:solidFill>
              </a:rPr>
              <a:t>Down Payment Assistance to </a:t>
            </a:r>
            <a:r>
              <a:rPr lang="en-US" sz="2400" dirty="0">
                <a:solidFill>
                  <a:srgbClr val="1F497D"/>
                </a:solidFill>
              </a:rPr>
              <a:t>Date: </a:t>
            </a:r>
            <a:r>
              <a:rPr lang="en-US" sz="2400" dirty="0" smtClean="0">
                <a:solidFill>
                  <a:srgbClr val="1F497D"/>
                </a:solidFill>
              </a:rPr>
              <a:t>$398,727</a:t>
            </a:r>
            <a:endParaRPr lang="en-US" sz="2400" dirty="0">
              <a:solidFill>
                <a:srgbClr val="1F497D"/>
              </a:solidFill>
            </a:endParaRPr>
          </a:p>
          <a:p>
            <a:pPr algn="ctr"/>
            <a:endParaRPr lang="en-US" sz="600" dirty="0">
              <a:solidFill>
                <a:srgbClr val="1F497D"/>
              </a:solidFill>
            </a:endParaRPr>
          </a:p>
          <a:p>
            <a:pPr algn="ctr"/>
            <a:r>
              <a:rPr lang="en-US" sz="2400" dirty="0">
                <a:solidFill>
                  <a:srgbClr val="1F497D"/>
                </a:solidFill>
              </a:rPr>
              <a:t>Total Admin: </a:t>
            </a:r>
            <a:r>
              <a:rPr lang="en-US" sz="2400" dirty="0" smtClean="0">
                <a:solidFill>
                  <a:srgbClr val="1F497D"/>
                </a:solidFill>
              </a:rPr>
              <a:t>$312,453</a:t>
            </a:r>
            <a:endParaRPr lang="en-US" sz="2400" dirty="0">
              <a:solidFill>
                <a:srgbClr val="1F497D"/>
              </a:solidFill>
            </a:endParaRPr>
          </a:p>
        </p:txBody>
      </p:sp>
      <p:sp>
        <p:nvSpPr>
          <p:cNvPr id="7" name="TextBox 6"/>
          <p:cNvSpPr txBox="1"/>
          <p:nvPr/>
        </p:nvSpPr>
        <p:spPr>
          <a:xfrm>
            <a:off x="7543800" y="4486870"/>
            <a:ext cx="609600" cy="461665"/>
          </a:xfrm>
          <a:prstGeom prst="rect">
            <a:avLst/>
          </a:prstGeom>
          <a:noFill/>
        </p:spPr>
        <p:txBody>
          <a:bodyPr wrap="square" rtlCol="0">
            <a:spAutoFit/>
          </a:bodyPr>
          <a:lstStyle/>
          <a:p>
            <a:pPr algn="ctr"/>
            <a:r>
              <a:rPr lang="en-US" sz="1200" dirty="0">
                <a:solidFill>
                  <a:prstClr val="black"/>
                </a:solidFill>
              </a:rPr>
              <a:t>Oct </a:t>
            </a:r>
            <a:r>
              <a:rPr lang="en-US" sz="1200" dirty="0" smtClean="0">
                <a:solidFill>
                  <a:prstClr val="black"/>
                </a:solidFill>
              </a:rPr>
              <a:t>2016</a:t>
            </a:r>
            <a:endParaRPr lang="en-US" sz="1200" dirty="0">
              <a:solidFill>
                <a:prstClr val="black"/>
              </a:solidFill>
            </a:endParaRPr>
          </a:p>
        </p:txBody>
      </p:sp>
      <p:sp>
        <p:nvSpPr>
          <p:cNvPr id="8" name="TextBox 7"/>
          <p:cNvSpPr txBox="1"/>
          <p:nvPr/>
        </p:nvSpPr>
        <p:spPr>
          <a:xfrm>
            <a:off x="838200" y="4491335"/>
            <a:ext cx="609600" cy="461665"/>
          </a:xfrm>
          <a:prstGeom prst="rect">
            <a:avLst/>
          </a:prstGeom>
          <a:noFill/>
        </p:spPr>
        <p:txBody>
          <a:bodyPr wrap="square" rtlCol="0">
            <a:spAutoFit/>
          </a:bodyPr>
          <a:lstStyle/>
          <a:p>
            <a:pPr algn="ctr"/>
            <a:r>
              <a:rPr lang="en-US" sz="1200" dirty="0">
                <a:solidFill>
                  <a:prstClr val="black"/>
                </a:solidFill>
              </a:rPr>
              <a:t>Nov 2015</a:t>
            </a:r>
          </a:p>
        </p:txBody>
      </p:sp>
      <p:sp>
        <p:nvSpPr>
          <p:cNvPr id="9" name="TextBox 8"/>
          <p:cNvSpPr txBox="1"/>
          <p:nvPr/>
        </p:nvSpPr>
        <p:spPr>
          <a:xfrm>
            <a:off x="1447800" y="4491335"/>
            <a:ext cx="609600" cy="461665"/>
          </a:xfrm>
          <a:prstGeom prst="rect">
            <a:avLst/>
          </a:prstGeom>
          <a:noFill/>
        </p:spPr>
        <p:txBody>
          <a:bodyPr wrap="square" rtlCol="0">
            <a:spAutoFit/>
          </a:bodyPr>
          <a:lstStyle/>
          <a:p>
            <a:pPr algn="ctr"/>
            <a:r>
              <a:rPr lang="en-US" sz="1200" dirty="0">
                <a:solidFill>
                  <a:prstClr val="black"/>
                </a:solidFill>
              </a:rPr>
              <a:t>Dec</a:t>
            </a:r>
          </a:p>
          <a:p>
            <a:pPr algn="ctr"/>
            <a:r>
              <a:rPr lang="en-US" sz="1200" dirty="0">
                <a:solidFill>
                  <a:prstClr val="black"/>
                </a:solidFill>
              </a:rPr>
              <a:t>2015</a:t>
            </a:r>
          </a:p>
        </p:txBody>
      </p:sp>
      <p:sp>
        <p:nvSpPr>
          <p:cNvPr id="10" name="TextBox 9"/>
          <p:cNvSpPr txBox="1"/>
          <p:nvPr/>
        </p:nvSpPr>
        <p:spPr>
          <a:xfrm>
            <a:off x="2133600" y="4491335"/>
            <a:ext cx="609600" cy="461665"/>
          </a:xfrm>
          <a:prstGeom prst="rect">
            <a:avLst/>
          </a:prstGeom>
          <a:noFill/>
        </p:spPr>
        <p:txBody>
          <a:bodyPr wrap="square" rtlCol="0">
            <a:spAutoFit/>
          </a:bodyPr>
          <a:lstStyle/>
          <a:p>
            <a:pPr algn="ctr"/>
            <a:r>
              <a:rPr lang="en-US" sz="1200" dirty="0">
                <a:solidFill>
                  <a:prstClr val="black"/>
                </a:solidFill>
              </a:rPr>
              <a:t>Jan</a:t>
            </a:r>
          </a:p>
          <a:p>
            <a:pPr algn="ctr"/>
            <a:r>
              <a:rPr lang="en-US" sz="1200" dirty="0">
                <a:solidFill>
                  <a:prstClr val="black"/>
                </a:solidFill>
              </a:rPr>
              <a:t>2016</a:t>
            </a:r>
          </a:p>
        </p:txBody>
      </p:sp>
      <p:sp>
        <p:nvSpPr>
          <p:cNvPr id="11" name="TextBox 10"/>
          <p:cNvSpPr txBox="1"/>
          <p:nvPr/>
        </p:nvSpPr>
        <p:spPr>
          <a:xfrm>
            <a:off x="2743200" y="4491335"/>
            <a:ext cx="609600" cy="461665"/>
          </a:xfrm>
          <a:prstGeom prst="rect">
            <a:avLst/>
          </a:prstGeom>
          <a:noFill/>
        </p:spPr>
        <p:txBody>
          <a:bodyPr wrap="square" rtlCol="0">
            <a:spAutoFit/>
          </a:bodyPr>
          <a:lstStyle/>
          <a:p>
            <a:pPr algn="ctr"/>
            <a:r>
              <a:rPr lang="en-US" sz="1200" dirty="0">
                <a:solidFill>
                  <a:prstClr val="black"/>
                </a:solidFill>
              </a:rPr>
              <a:t>Feb 2016</a:t>
            </a:r>
          </a:p>
        </p:txBody>
      </p:sp>
      <p:sp>
        <p:nvSpPr>
          <p:cNvPr id="12" name="TextBox 11"/>
          <p:cNvSpPr txBox="1"/>
          <p:nvPr/>
        </p:nvSpPr>
        <p:spPr>
          <a:xfrm>
            <a:off x="3352800" y="4491335"/>
            <a:ext cx="609600" cy="461665"/>
          </a:xfrm>
          <a:prstGeom prst="rect">
            <a:avLst/>
          </a:prstGeom>
          <a:noFill/>
        </p:spPr>
        <p:txBody>
          <a:bodyPr wrap="square" rtlCol="0">
            <a:spAutoFit/>
          </a:bodyPr>
          <a:lstStyle/>
          <a:p>
            <a:pPr algn="ctr"/>
            <a:r>
              <a:rPr lang="en-US" sz="1200" dirty="0">
                <a:solidFill>
                  <a:prstClr val="black"/>
                </a:solidFill>
              </a:rPr>
              <a:t>Mar 2016</a:t>
            </a:r>
          </a:p>
        </p:txBody>
      </p:sp>
      <p:sp>
        <p:nvSpPr>
          <p:cNvPr id="13" name="TextBox 12"/>
          <p:cNvSpPr txBox="1"/>
          <p:nvPr/>
        </p:nvSpPr>
        <p:spPr>
          <a:xfrm>
            <a:off x="3962400" y="4491335"/>
            <a:ext cx="609600" cy="461665"/>
          </a:xfrm>
          <a:prstGeom prst="rect">
            <a:avLst/>
          </a:prstGeom>
          <a:noFill/>
        </p:spPr>
        <p:txBody>
          <a:bodyPr wrap="square" rtlCol="0">
            <a:spAutoFit/>
          </a:bodyPr>
          <a:lstStyle/>
          <a:p>
            <a:pPr algn="ctr"/>
            <a:r>
              <a:rPr lang="en-US" sz="1200" dirty="0">
                <a:solidFill>
                  <a:prstClr val="black"/>
                </a:solidFill>
              </a:rPr>
              <a:t>Apr 2016</a:t>
            </a:r>
          </a:p>
        </p:txBody>
      </p:sp>
      <p:sp>
        <p:nvSpPr>
          <p:cNvPr id="14" name="TextBox 13"/>
          <p:cNvSpPr txBox="1"/>
          <p:nvPr/>
        </p:nvSpPr>
        <p:spPr>
          <a:xfrm>
            <a:off x="4572000" y="4491335"/>
            <a:ext cx="609600" cy="461665"/>
          </a:xfrm>
          <a:prstGeom prst="rect">
            <a:avLst/>
          </a:prstGeom>
          <a:noFill/>
        </p:spPr>
        <p:txBody>
          <a:bodyPr wrap="square" rtlCol="0">
            <a:spAutoFit/>
          </a:bodyPr>
          <a:lstStyle/>
          <a:p>
            <a:pPr algn="ctr"/>
            <a:r>
              <a:rPr lang="en-US" sz="1200" dirty="0">
                <a:solidFill>
                  <a:prstClr val="black"/>
                </a:solidFill>
              </a:rPr>
              <a:t>May 2016</a:t>
            </a:r>
          </a:p>
        </p:txBody>
      </p:sp>
      <p:sp>
        <p:nvSpPr>
          <p:cNvPr id="15" name="TextBox 14"/>
          <p:cNvSpPr txBox="1"/>
          <p:nvPr/>
        </p:nvSpPr>
        <p:spPr>
          <a:xfrm>
            <a:off x="5181600" y="4491335"/>
            <a:ext cx="609600" cy="461665"/>
          </a:xfrm>
          <a:prstGeom prst="rect">
            <a:avLst/>
          </a:prstGeom>
          <a:noFill/>
        </p:spPr>
        <p:txBody>
          <a:bodyPr wrap="square" rtlCol="0">
            <a:spAutoFit/>
          </a:bodyPr>
          <a:lstStyle/>
          <a:p>
            <a:pPr algn="ctr"/>
            <a:r>
              <a:rPr lang="en-US" sz="1200" dirty="0">
                <a:solidFill>
                  <a:prstClr val="black"/>
                </a:solidFill>
              </a:rPr>
              <a:t>Jun 2016</a:t>
            </a:r>
          </a:p>
        </p:txBody>
      </p:sp>
      <p:sp>
        <p:nvSpPr>
          <p:cNvPr id="16" name="TextBox 15"/>
          <p:cNvSpPr txBox="1"/>
          <p:nvPr/>
        </p:nvSpPr>
        <p:spPr>
          <a:xfrm>
            <a:off x="5791200" y="4491335"/>
            <a:ext cx="609600" cy="461665"/>
          </a:xfrm>
          <a:prstGeom prst="rect">
            <a:avLst/>
          </a:prstGeom>
          <a:noFill/>
        </p:spPr>
        <p:txBody>
          <a:bodyPr wrap="square" rtlCol="0">
            <a:spAutoFit/>
          </a:bodyPr>
          <a:lstStyle/>
          <a:p>
            <a:pPr algn="ctr"/>
            <a:r>
              <a:rPr lang="en-US" sz="1200" dirty="0">
                <a:solidFill>
                  <a:prstClr val="black"/>
                </a:solidFill>
              </a:rPr>
              <a:t>Jul 2016</a:t>
            </a:r>
          </a:p>
        </p:txBody>
      </p:sp>
      <p:sp>
        <p:nvSpPr>
          <p:cNvPr id="17" name="TextBox 16"/>
          <p:cNvSpPr txBox="1"/>
          <p:nvPr/>
        </p:nvSpPr>
        <p:spPr>
          <a:xfrm>
            <a:off x="6400800" y="4491335"/>
            <a:ext cx="609600" cy="461665"/>
          </a:xfrm>
          <a:prstGeom prst="rect">
            <a:avLst/>
          </a:prstGeom>
          <a:noFill/>
        </p:spPr>
        <p:txBody>
          <a:bodyPr wrap="square" rtlCol="0">
            <a:spAutoFit/>
          </a:bodyPr>
          <a:lstStyle/>
          <a:p>
            <a:pPr algn="ctr"/>
            <a:r>
              <a:rPr lang="en-US" sz="1200" dirty="0">
                <a:solidFill>
                  <a:prstClr val="black"/>
                </a:solidFill>
              </a:rPr>
              <a:t>Aug 2016</a:t>
            </a:r>
          </a:p>
        </p:txBody>
      </p:sp>
      <p:sp>
        <p:nvSpPr>
          <p:cNvPr id="18" name="TextBox 17"/>
          <p:cNvSpPr txBox="1"/>
          <p:nvPr/>
        </p:nvSpPr>
        <p:spPr>
          <a:xfrm>
            <a:off x="7010400" y="4491335"/>
            <a:ext cx="609600" cy="461665"/>
          </a:xfrm>
          <a:prstGeom prst="rect">
            <a:avLst/>
          </a:prstGeom>
          <a:noFill/>
        </p:spPr>
        <p:txBody>
          <a:bodyPr wrap="square" rtlCol="0">
            <a:spAutoFit/>
          </a:bodyPr>
          <a:lstStyle/>
          <a:p>
            <a:pPr algn="ctr"/>
            <a:r>
              <a:rPr lang="en-US" sz="1200" dirty="0">
                <a:solidFill>
                  <a:prstClr val="black"/>
                </a:solidFill>
              </a:rPr>
              <a:t>Sep 2016</a:t>
            </a:r>
          </a:p>
        </p:txBody>
      </p:sp>
    </p:spTree>
    <p:extLst>
      <p:ext uri="{BB962C8B-B14F-4D97-AF65-F5344CB8AC3E}">
        <p14:creationId xmlns:p14="http://schemas.microsoft.com/office/powerpoint/2010/main" val="3395878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dirty="0" smtClean="0"/>
              <a:t>Minor Critical Repair &amp; Blue Tarp Programs</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89776583"/>
              </p:ext>
            </p:extLst>
          </p:nvPr>
        </p:nvGraphicFramePr>
        <p:xfrm>
          <a:off x="609600" y="1828800"/>
          <a:ext cx="792480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8100" y="5172670"/>
            <a:ext cx="9144000" cy="923330"/>
          </a:xfrm>
          <a:prstGeom prst="rect">
            <a:avLst/>
          </a:prstGeom>
          <a:noFill/>
        </p:spPr>
        <p:txBody>
          <a:bodyPr wrap="square" rtlCol="0">
            <a:spAutoFit/>
          </a:bodyPr>
          <a:lstStyle/>
          <a:p>
            <a:pPr algn="ctr"/>
            <a:r>
              <a:rPr lang="en-US" sz="2400" dirty="0">
                <a:solidFill>
                  <a:srgbClr val="1F497D"/>
                </a:solidFill>
              </a:rPr>
              <a:t>Total Investment in Repairs </a:t>
            </a:r>
            <a:r>
              <a:rPr lang="en-US" sz="2400" dirty="0" smtClean="0">
                <a:solidFill>
                  <a:srgbClr val="1F497D"/>
                </a:solidFill>
              </a:rPr>
              <a:t>through October 2016: </a:t>
            </a:r>
            <a:r>
              <a:rPr lang="en-US" sz="2400" dirty="0" smtClean="0">
                <a:solidFill>
                  <a:schemeClr val="tx2"/>
                </a:solidFill>
              </a:rPr>
              <a:t>$568,701.71</a:t>
            </a:r>
            <a:endParaRPr lang="en-US" sz="2400" dirty="0">
              <a:solidFill>
                <a:schemeClr val="tx2"/>
              </a:solidFill>
            </a:endParaRPr>
          </a:p>
          <a:p>
            <a:pPr algn="ctr"/>
            <a:endParaRPr lang="en-US" sz="600" dirty="0">
              <a:solidFill>
                <a:srgbClr val="1F497D"/>
              </a:solidFill>
            </a:endParaRPr>
          </a:p>
          <a:p>
            <a:pPr algn="ctr"/>
            <a:r>
              <a:rPr lang="en-US" sz="2400" dirty="0">
                <a:solidFill>
                  <a:srgbClr val="1F497D"/>
                </a:solidFill>
              </a:rPr>
              <a:t>Total Admin: </a:t>
            </a:r>
            <a:r>
              <a:rPr lang="en-US" sz="2400" dirty="0" smtClean="0">
                <a:solidFill>
                  <a:schemeClr val="tx2"/>
                </a:solidFill>
              </a:rPr>
              <a:t>$68,306.07</a:t>
            </a:r>
            <a:endParaRPr lang="en-US" sz="2400" dirty="0">
              <a:solidFill>
                <a:schemeClr val="tx2"/>
              </a:solidFill>
            </a:endParaRPr>
          </a:p>
        </p:txBody>
      </p:sp>
      <p:sp>
        <p:nvSpPr>
          <p:cNvPr id="7" name="TextBox 6"/>
          <p:cNvSpPr txBox="1"/>
          <p:nvPr/>
        </p:nvSpPr>
        <p:spPr>
          <a:xfrm>
            <a:off x="7848600" y="3957935"/>
            <a:ext cx="609600" cy="461665"/>
          </a:xfrm>
          <a:prstGeom prst="rect">
            <a:avLst/>
          </a:prstGeom>
          <a:noFill/>
        </p:spPr>
        <p:txBody>
          <a:bodyPr wrap="square" rtlCol="0">
            <a:spAutoFit/>
          </a:bodyPr>
          <a:lstStyle/>
          <a:p>
            <a:pPr algn="ctr"/>
            <a:r>
              <a:rPr lang="en-US" sz="1200" dirty="0">
                <a:solidFill>
                  <a:prstClr val="black"/>
                </a:solidFill>
              </a:rPr>
              <a:t>Oct </a:t>
            </a:r>
            <a:r>
              <a:rPr lang="en-US" sz="1200" dirty="0" smtClean="0">
                <a:solidFill>
                  <a:prstClr val="black"/>
                </a:solidFill>
              </a:rPr>
              <a:t>2016</a:t>
            </a:r>
            <a:endParaRPr lang="en-US" sz="1200" dirty="0">
              <a:solidFill>
                <a:prstClr val="black"/>
              </a:solidFill>
            </a:endParaRPr>
          </a:p>
        </p:txBody>
      </p:sp>
      <p:sp>
        <p:nvSpPr>
          <p:cNvPr id="8" name="TextBox 7"/>
          <p:cNvSpPr txBox="1"/>
          <p:nvPr/>
        </p:nvSpPr>
        <p:spPr>
          <a:xfrm>
            <a:off x="1066800" y="3962400"/>
            <a:ext cx="609600" cy="461665"/>
          </a:xfrm>
          <a:prstGeom prst="rect">
            <a:avLst/>
          </a:prstGeom>
          <a:noFill/>
        </p:spPr>
        <p:txBody>
          <a:bodyPr wrap="square" rtlCol="0">
            <a:spAutoFit/>
          </a:bodyPr>
          <a:lstStyle/>
          <a:p>
            <a:pPr algn="ctr"/>
            <a:r>
              <a:rPr lang="en-US" sz="1200" dirty="0">
                <a:solidFill>
                  <a:prstClr val="black"/>
                </a:solidFill>
              </a:rPr>
              <a:t>Nov 2015</a:t>
            </a:r>
          </a:p>
        </p:txBody>
      </p:sp>
      <p:sp>
        <p:nvSpPr>
          <p:cNvPr id="9" name="TextBox 8"/>
          <p:cNvSpPr txBox="1"/>
          <p:nvPr/>
        </p:nvSpPr>
        <p:spPr>
          <a:xfrm>
            <a:off x="1676400" y="3962400"/>
            <a:ext cx="609600" cy="461665"/>
          </a:xfrm>
          <a:prstGeom prst="rect">
            <a:avLst/>
          </a:prstGeom>
          <a:noFill/>
        </p:spPr>
        <p:txBody>
          <a:bodyPr wrap="square" rtlCol="0">
            <a:spAutoFit/>
          </a:bodyPr>
          <a:lstStyle/>
          <a:p>
            <a:pPr algn="ctr"/>
            <a:r>
              <a:rPr lang="en-US" sz="1200" dirty="0">
                <a:solidFill>
                  <a:prstClr val="black"/>
                </a:solidFill>
              </a:rPr>
              <a:t>Dec</a:t>
            </a:r>
          </a:p>
          <a:p>
            <a:pPr algn="ctr"/>
            <a:r>
              <a:rPr lang="en-US" sz="1200" dirty="0">
                <a:solidFill>
                  <a:prstClr val="black"/>
                </a:solidFill>
              </a:rPr>
              <a:t>2015</a:t>
            </a:r>
          </a:p>
        </p:txBody>
      </p:sp>
      <p:sp>
        <p:nvSpPr>
          <p:cNvPr id="10" name="TextBox 9"/>
          <p:cNvSpPr txBox="1"/>
          <p:nvPr/>
        </p:nvSpPr>
        <p:spPr>
          <a:xfrm>
            <a:off x="2362200" y="3962400"/>
            <a:ext cx="609600" cy="461665"/>
          </a:xfrm>
          <a:prstGeom prst="rect">
            <a:avLst/>
          </a:prstGeom>
          <a:noFill/>
        </p:spPr>
        <p:txBody>
          <a:bodyPr wrap="square" rtlCol="0">
            <a:spAutoFit/>
          </a:bodyPr>
          <a:lstStyle/>
          <a:p>
            <a:pPr algn="ctr"/>
            <a:r>
              <a:rPr lang="en-US" sz="1200" dirty="0">
                <a:solidFill>
                  <a:prstClr val="black"/>
                </a:solidFill>
              </a:rPr>
              <a:t>Jan</a:t>
            </a:r>
          </a:p>
          <a:p>
            <a:pPr algn="ctr"/>
            <a:r>
              <a:rPr lang="en-US" sz="1200" dirty="0">
                <a:solidFill>
                  <a:prstClr val="black"/>
                </a:solidFill>
              </a:rPr>
              <a:t>2016</a:t>
            </a:r>
          </a:p>
        </p:txBody>
      </p:sp>
      <p:sp>
        <p:nvSpPr>
          <p:cNvPr id="11" name="TextBox 10"/>
          <p:cNvSpPr txBox="1"/>
          <p:nvPr/>
        </p:nvSpPr>
        <p:spPr>
          <a:xfrm>
            <a:off x="2971800" y="3962400"/>
            <a:ext cx="609600" cy="461665"/>
          </a:xfrm>
          <a:prstGeom prst="rect">
            <a:avLst/>
          </a:prstGeom>
          <a:noFill/>
        </p:spPr>
        <p:txBody>
          <a:bodyPr wrap="square" rtlCol="0">
            <a:spAutoFit/>
          </a:bodyPr>
          <a:lstStyle/>
          <a:p>
            <a:pPr algn="ctr"/>
            <a:r>
              <a:rPr lang="en-US" sz="1200" dirty="0">
                <a:solidFill>
                  <a:prstClr val="black"/>
                </a:solidFill>
              </a:rPr>
              <a:t>Feb 2016</a:t>
            </a:r>
          </a:p>
        </p:txBody>
      </p:sp>
      <p:sp>
        <p:nvSpPr>
          <p:cNvPr id="12" name="TextBox 11"/>
          <p:cNvSpPr txBox="1"/>
          <p:nvPr/>
        </p:nvSpPr>
        <p:spPr>
          <a:xfrm>
            <a:off x="3581400" y="3962400"/>
            <a:ext cx="609600" cy="461665"/>
          </a:xfrm>
          <a:prstGeom prst="rect">
            <a:avLst/>
          </a:prstGeom>
          <a:noFill/>
        </p:spPr>
        <p:txBody>
          <a:bodyPr wrap="square" rtlCol="0">
            <a:spAutoFit/>
          </a:bodyPr>
          <a:lstStyle/>
          <a:p>
            <a:pPr algn="ctr"/>
            <a:r>
              <a:rPr lang="en-US" sz="1200" dirty="0">
                <a:solidFill>
                  <a:prstClr val="black"/>
                </a:solidFill>
              </a:rPr>
              <a:t>Mar 2016</a:t>
            </a:r>
          </a:p>
        </p:txBody>
      </p:sp>
      <p:sp>
        <p:nvSpPr>
          <p:cNvPr id="13" name="TextBox 12"/>
          <p:cNvSpPr txBox="1"/>
          <p:nvPr/>
        </p:nvSpPr>
        <p:spPr>
          <a:xfrm>
            <a:off x="4191000" y="3962400"/>
            <a:ext cx="609600" cy="461665"/>
          </a:xfrm>
          <a:prstGeom prst="rect">
            <a:avLst/>
          </a:prstGeom>
          <a:noFill/>
        </p:spPr>
        <p:txBody>
          <a:bodyPr wrap="square" rtlCol="0">
            <a:spAutoFit/>
          </a:bodyPr>
          <a:lstStyle/>
          <a:p>
            <a:pPr algn="ctr"/>
            <a:r>
              <a:rPr lang="en-US" sz="1200" dirty="0">
                <a:solidFill>
                  <a:prstClr val="black"/>
                </a:solidFill>
              </a:rPr>
              <a:t>Apr 2016</a:t>
            </a:r>
          </a:p>
        </p:txBody>
      </p:sp>
      <p:sp>
        <p:nvSpPr>
          <p:cNvPr id="14" name="TextBox 13"/>
          <p:cNvSpPr txBox="1"/>
          <p:nvPr/>
        </p:nvSpPr>
        <p:spPr>
          <a:xfrm>
            <a:off x="4800600" y="3962400"/>
            <a:ext cx="609600" cy="461665"/>
          </a:xfrm>
          <a:prstGeom prst="rect">
            <a:avLst/>
          </a:prstGeom>
          <a:noFill/>
        </p:spPr>
        <p:txBody>
          <a:bodyPr wrap="square" rtlCol="0">
            <a:spAutoFit/>
          </a:bodyPr>
          <a:lstStyle/>
          <a:p>
            <a:pPr algn="ctr"/>
            <a:r>
              <a:rPr lang="en-US" sz="1200" dirty="0">
                <a:solidFill>
                  <a:prstClr val="black"/>
                </a:solidFill>
              </a:rPr>
              <a:t>May 2016</a:t>
            </a:r>
          </a:p>
        </p:txBody>
      </p:sp>
      <p:sp>
        <p:nvSpPr>
          <p:cNvPr id="15" name="TextBox 14"/>
          <p:cNvSpPr txBox="1"/>
          <p:nvPr/>
        </p:nvSpPr>
        <p:spPr>
          <a:xfrm>
            <a:off x="5410200" y="3962400"/>
            <a:ext cx="609600" cy="461665"/>
          </a:xfrm>
          <a:prstGeom prst="rect">
            <a:avLst/>
          </a:prstGeom>
          <a:noFill/>
        </p:spPr>
        <p:txBody>
          <a:bodyPr wrap="square" rtlCol="0">
            <a:spAutoFit/>
          </a:bodyPr>
          <a:lstStyle/>
          <a:p>
            <a:pPr algn="ctr"/>
            <a:r>
              <a:rPr lang="en-US" sz="1200" dirty="0">
                <a:solidFill>
                  <a:prstClr val="black"/>
                </a:solidFill>
              </a:rPr>
              <a:t>Jun 2016</a:t>
            </a:r>
          </a:p>
        </p:txBody>
      </p:sp>
      <p:sp>
        <p:nvSpPr>
          <p:cNvPr id="16" name="TextBox 15"/>
          <p:cNvSpPr txBox="1"/>
          <p:nvPr/>
        </p:nvSpPr>
        <p:spPr>
          <a:xfrm>
            <a:off x="6019800" y="3962400"/>
            <a:ext cx="609600" cy="461665"/>
          </a:xfrm>
          <a:prstGeom prst="rect">
            <a:avLst/>
          </a:prstGeom>
          <a:noFill/>
        </p:spPr>
        <p:txBody>
          <a:bodyPr wrap="square" rtlCol="0">
            <a:spAutoFit/>
          </a:bodyPr>
          <a:lstStyle/>
          <a:p>
            <a:pPr algn="ctr"/>
            <a:r>
              <a:rPr lang="en-US" sz="1200" dirty="0">
                <a:solidFill>
                  <a:prstClr val="black"/>
                </a:solidFill>
              </a:rPr>
              <a:t>Jul 2016</a:t>
            </a:r>
          </a:p>
        </p:txBody>
      </p:sp>
      <p:sp>
        <p:nvSpPr>
          <p:cNvPr id="17" name="TextBox 16"/>
          <p:cNvSpPr txBox="1"/>
          <p:nvPr/>
        </p:nvSpPr>
        <p:spPr>
          <a:xfrm>
            <a:off x="6629400" y="3962400"/>
            <a:ext cx="609600" cy="461665"/>
          </a:xfrm>
          <a:prstGeom prst="rect">
            <a:avLst/>
          </a:prstGeom>
          <a:noFill/>
        </p:spPr>
        <p:txBody>
          <a:bodyPr wrap="square" rtlCol="0">
            <a:spAutoFit/>
          </a:bodyPr>
          <a:lstStyle/>
          <a:p>
            <a:pPr algn="ctr"/>
            <a:r>
              <a:rPr lang="en-US" sz="1200" dirty="0">
                <a:solidFill>
                  <a:prstClr val="black"/>
                </a:solidFill>
              </a:rPr>
              <a:t>Aug 2016</a:t>
            </a:r>
          </a:p>
        </p:txBody>
      </p:sp>
      <p:sp>
        <p:nvSpPr>
          <p:cNvPr id="18" name="TextBox 17"/>
          <p:cNvSpPr txBox="1"/>
          <p:nvPr/>
        </p:nvSpPr>
        <p:spPr>
          <a:xfrm>
            <a:off x="7239000" y="3962400"/>
            <a:ext cx="609600" cy="461665"/>
          </a:xfrm>
          <a:prstGeom prst="rect">
            <a:avLst/>
          </a:prstGeom>
          <a:noFill/>
        </p:spPr>
        <p:txBody>
          <a:bodyPr wrap="square" rtlCol="0">
            <a:spAutoFit/>
          </a:bodyPr>
          <a:lstStyle/>
          <a:p>
            <a:pPr algn="ctr"/>
            <a:r>
              <a:rPr lang="en-US" sz="1200" dirty="0">
                <a:solidFill>
                  <a:prstClr val="black"/>
                </a:solidFill>
              </a:rPr>
              <a:t>Sep 2016</a:t>
            </a:r>
          </a:p>
        </p:txBody>
      </p:sp>
    </p:spTree>
    <p:extLst>
      <p:ext uri="{BB962C8B-B14F-4D97-AF65-F5344CB8AC3E}">
        <p14:creationId xmlns:p14="http://schemas.microsoft.com/office/powerpoint/2010/main" val="2950014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Blue Tarp Status Report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71462180"/>
              </p:ext>
            </p:extLst>
          </p:nvPr>
        </p:nvGraphicFramePr>
        <p:xfrm>
          <a:off x="1648127" y="1423588"/>
          <a:ext cx="5514673" cy="1929212"/>
        </p:xfrm>
        <a:graphic>
          <a:graphicData uri="http://schemas.openxmlformats.org/drawingml/2006/table">
            <a:tbl>
              <a:tblPr firstRow="1" firstCol="1" bandRow="1">
                <a:tableStyleId>{5C22544A-7EE6-4342-B048-85BDC9FD1C3A}</a:tableStyleId>
              </a:tblPr>
              <a:tblGrid>
                <a:gridCol w="4068455"/>
                <a:gridCol w="1446218"/>
              </a:tblGrid>
              <a:tr h="689608">
                <a:tc gridSpan="2">
                  <a:txBody>
                    <a:bodyPr/>
                    <a:lstStyle/>
                    <a:p>
                      <a:pPr marL="0" marR="0" algn="ctr">
                        <a:spcBef>
                          <a:spcPts val="0"/>
                        </a:spcBef>
                        <a:spcAft>
                          <a:spcPts val="0"/>
                        </a:spcAft>
                      </a:pPr>
                      <a:r>
                        <a:rPr lang="en-US" sz="2000" dirty="0">
                          <a:effectLst/>
                        </a:rPr>
                        <a:t>Blue Tarp Initiative Progress </a:t>
                      </a:r>
                      <a:r>
                        <a:rPr lang="en-US" sz="2000" dirty="0" smtClean="0">
                          <a:effectLst/>
                        </a:rPr>
                        <a:t>Report</a:t>
                      </a:r>
                    </a:p>
                    <a:p>
                      <a:pPr marL="0" marR="0" algn="ctr">
                        <a:spcBef>
                          <a:spcPts val="0"/>
                        </a:spcBef>
                        <a:spcAft>
                          <a:spcPts val="0"/>
                        </a:spcAft>
                      </a:pPr>
                      <a:r>
                        <a:rPr lang="en-US" sz="2000" dirty="0" smtClean="0">
                          <a:effectLst/>
                          <a:latin typeface="Calibri"/>
                          <a:ea typeface="Calibri"/>
                          <a:cs typeface="Times New Roman"/>
                        </a:rPr>
                        <a:t>As of 11.14.16</a:t>
                      </a:r>
                      <a:endParaRPr lang="en-US" sz="1600" dirty="0">
                        <a:effectLst/>
                        <a:latin typeface="Calibri"/>
                        <a:ea typeface="Calibri"/>
                        <a:cs typeface="Times New Roman"/>
                      </a:endParaRPr>
                    </a:p>
                  </a:txBody>
                  <a:tcPr marL="97699" marR="97699" marT="0" marB="0" anchor="b">
                    <a:solidFill>
                      <a:srgbClr val="009FDA"/>
                    </a:solidFill>
                  </a:tcPr>
                </a:tc>
                <a:tc hMerge="1">
                  <a:txBody>
                    <a:bodyPr/>
                    <a:lstStyle/>
                    <a:p>
                      <a:endParaRPr lang="en-US"/>
                    </a:p>
                  </a:txBody>
                  <a:tcPr/>
                </a:tc>
              </a:tr>
              <a:tr h="307006">
                <a:tc>
                  <a:txBody>
                    <a:bodyPr/>
                    <a:lstStyle/>
                    <a:p>
                      <a:pPr marL="0" marR="0">
                        <a:spcBef>
                          <a:spcPts val="0"/>
                        </a:spcBef>
                        <a:spcAft>
                          <a:spcPts val="0"/>
                        </a:spcAft>
                      </a:pPr>
                      <a:r>
                        <a:rPr lang="en-US" sz="1600" dirty="0">
                          <a:effectLst/>
                        </a:rPr>
                        <a:t>Status Report</a:t>
                      </a:r>
                      <a:endParaRPr lang="en-US" sz="1600" dirty="0">
                        <a:effectLst/>
                        <a:latin typeface="Calibri"/>
                        <a:ea typeface="Calibri"/>
                        <a:cs typeface="Times New Roman"/>
                      </a:endParaRPr>
                    </a:p>
                  </a:txBody>
                  <a:tcPr marL="97699" marR="97699" marT="0" marB="0" anchor="b">
                    <a:solidFill>
                      <a:srgbClr val="69BE28"/>
                    </a:solidFill>
                  </a:tcPr>
                </a:tc>
                <a:tc>
                  <a:txBody>
                    <a:bodyPr/>
                    <a:lstStyle/>
                    <a:p>
                      <a:pPr marL="0" marR="0" algn="ctr">
                        <a:spcBef>
                          <a:spcPts val="0"/>
                        </a:spcBef>
                        <a:spcAft>
                          <a:spcPts val="0"/>
                        </a:spcAft>
                      </a:pPr>
                      <a:r>
                        <a:rPr lang="en-US" sz="1600" b="1" dirty="0" smtClean="0">
                          <a:solidFill>
                            <a:schemeClr val="bg1"/>
                          </a:solidFill>
                          <a:effectLst/>
                        </a:rPr>
                        <a:t>Count</a:t>
                      </a:r>
                      <a:endParaRPr lang="en-US" sz="1600" b="1" dirty="0">
                        <a:solidFill>
                          <a:schemeClr val="bg1"/>
                        </a:solidFill>
                        <a:effectLst/>
                        <a:latin typeface="Calibri"/>
                        <a:ea typeface="Calibri"/>
                        <a:cs typeface="Times New Roman"/>
                      </a:endParaRPr>
                    </a:p>
                  </a:txBody>
                  <a:tcPr marL="97699" marR="97699" marT="0" marB="0" anchor="b">
                    <a:solidFill>
                      <a:srgbClr val="69BE28"/>
                    </a:solidFill>
                  </a:tcPr>
                </a:tc>
              </a:tr>
              <a:tr h="322356">
                <a:tc>
                  <a:txBody>
                    <a:bodyPr/>
                    <a:lstStyle/>
                    <a:p>
                      <a:pPr marL="0" marR="0">
                        <a:spcBef>
                          <a:spcPts val="0"/>
                        </a:spcBef>
                        <a:spcAft>
                          <a:spcPts val="0"/>
                        </a:spcAft>
                      </a:pPr>
                      <a:r>
                        <a:rPr lang="en-US" sz="1700" dirty="0">
                          <a:solidFill>
                            <a:schemeClr val="tx1"/>
                          </a:solidFill>
                          <a:effectLst/>
                        </a:rPr>
                        <a:t>Intake </a:t>
                      </a:r>
                      <a:endParaRPr lang="en-US" sz="1600" dirty="0">
                        <a:solidFill>
                          <a:schemeClr val="tx1"/>
                        </a:solidFill>
                        <a:effectLst/>
                        <a:latin typeface="Calibri"/>
                        <a:ea typeface="Calibri"/>
                        <a:cs typeface="Times New Roman"/>
                      </a:endParaRPr>
                    </a:p>
                  </a:txBody>
                  <a:tcPr marL="97699" marR="97699" marT="0" marB="0" anchor="b">
                    <a:solidFill>
                      <a:srgbClr val="009FDA">
                        <a:alpha val="60000"/>
                      </a:srgbClr>
                    </a:solidFill>
                  </a:tcPr>
                </a:tc>
                <a:tc>
                  <a:txBody>
                    <a:bodyPr/>
                    <a:lstStyle/>
                    <a:p>
                      <a:pPr marL="0" marR="0" algn="ctr">
                        <a:spcBef>
                          <a:spcPts val="0"/>
                        </a:spcBef>
                        <a:spcAft>
                          <a:spcPts val="0"/>
                        </a:spcAft>
                      </a:pPr>
                      <a:r>
                        <a:rPr lang="en-US" sz="1700" b="1" dirty="0" smtClean="0">
                          <a:solidFill>
                            <a:schemeClr val="tx1"/>
                          </a:solidFill>
                          <a:effectLst/>
                        </a:rPr>
                        <a:t>157</a:t>
                      </a:r>
                      <a:endParaRPr lang="en-US" sz="1600" b="1" dirty="0">
                        <a:solidFill>
                          <a:schemeClr val="tx1"/>
                        </a:solidFill>
                        <a:effectLst/>
                        <a:latin typeface="Calibri"/>
                        <a:ea typeface="Calibri"/>
                        <a:cs typeface="Times New Roman"/>
                      </a:endParaRPr>
                    </a:p>
                  </a:txBody>
                  <a:tcPr marL="97699" marR="97699" marT="0" marB="0" anchor="b">
                    <a:solidFill>
                      <a:srgbClr val="009FDA">
                        <a:alpha val="60000"/>
                      </a:srgbClr>
                    </a:solidFill>
                  </a:tcPr>
                </a:tc>
              </a:tr>
              <a:tr h="307006">
                <a:tc>
                  <a:txBody>
                    <a:bodyPr/>
                    <a:lstStyle/>
                    <a:p>
                      <a:pPr marL="0" marR="0" algn="r">
                        <a:spcBef>
                          <a:spcPts val="0"/>
                        </a:spcBef>
                        <a:spcAft>
                          <a:spcPts val="0"/>
                        </a:spcAft>
                      </a:pPr>
                      <a:r>
                        <a:rPr lang="en-US" sz="1400" b="0" dirty="0">
                          <a:solidFill>
                            <a:schemeClr val="tx1"/>
                          </a:solidFill>
                          <a:effectLst/>
                        </a:rPr>
                        <a:t>Intake Complete</a:t>
                      </a:r>
                      <a:endParaRPr lang="en-US" sz="1600" b="0" dirty="0">
                        <a:solidFill>
                          <a:schemeClr val="tx1"/>
                        </a:solidFill>
                        <a:effectLst/>
                        <a:latin typeface="Calibri"/>
                        <a:ea typeface="Calibri"/>
                        <a:cs typeface="Times New Roman"/>
                      </a:endParaRPr>
                    </a:p>
                  </a:txBody>
                  <a:tcPr marL="97699" marR="97699" marT="0" marB="0" anchor="b">
                    <a:solidFill>
                      <a:srgbClr val="009FDA">
                        <a:alpha val="27843"/>
                      </a:srgbClr>
                    </a:solidFill>
                  </a:tcPr>
                </a:tc>
                <a:tc>
                  <a:txBody>
                    <a:bodyPr/>
                    <a:lstStyle/>
                    <a:p>
                      <a:pPr marL="0" marR="0" algn="ctr">
                        <a:spcBef>
                          <a:spcPts val="0"/>
                        </a:spcBef>
                        <a:spcAft>
                          <a:spcPts val="0"/>
                        </a:spcAft>
                      </a:pPr>
                      <a:r>
                        <a:rPr lang="en-US" sz="1400" dirty="0" smtClean="0">
                          <a:solidFill>
                            <a:schemeClr val="tx1"/>
                          </a:solidFill>
                          <a:effectLst/>
                        </a:rPr>
                        <a:t>139</a:t>
                      </a:r>
                      <a:endParaRPr lang="en-US" sz="1600" dirty="0">
                        <a:solidFill>
                          <a:schemeClr val="tx1"/>
                        </a:solidFill>
                        <a:effectLst/>
                        <a:latin typeface="Calibri"/>
                        <a:ea typeface="Calibri"/>
                        <a:cs typeface="Times New Roman"/>
                      </a:endParaRPr>
                    </a:p>
                  </a:txBody>
                  <a:tcPr marL="97699" marR="97699" marT="0" marB="0" anchor="b">
                    <a:solidFill>
                      <a:srgbClr val="009FDA">
                        <a:alpha val="27843"/>
                      </a:srgbClr>
                    </a:solidFill>
                  </a:tcPr>
                </a:tc>
              </a:tr>
              <a:tr h="303236">
                <a:tc>
                  <a:txBody>
                    <a:bodyPr/>
                    <a:lstStyle/>
                    <a:p>
                      <a:pPr marL="0" marR="0" algn="r">
                        <a:spcBef>
                          <a:spcPts val="0"/>
                        </a:spcBef>
                        <a:spcAft>
                          <a:spcPts val="0"/>
                        </a:spcAft>
                      </a:pPr>
                      <a:r>
                        <a:rPr lang="en-US" sz="1400" b="0" dirty="0">
                          <a:solidFill>
                            <a:schemeClr val="tx1"/>
                          </a:solidFill>
                          <a:effectLst/>
                        </a:rPr>
                        <a:t>In Progress</a:t>
                      </a:r>
                      <a:endParaRPr lang="en-US" sz="1600" b="0" dirty="0">
                        <a:solidFill>
                          <a:schemeClr val="tx1"/>
                        </a:solidFill>
                        <a:effectLst/>
                        <a:latin typeface="Calibri"/>
                        <a:ea typeface="Calibri"/>
                        <a:cs typeface="Times New Roman"/>
                      </a:endParaRPr>
                    </a:p>
                  </a:txBody>
                  <a:tcPr marL="97699" marR="97699" marT="0" marB="0" anchor="b">
                    <a:solidFill>
                      <a:srgbClr val="009FDA">
                        <a:alpha val="27843"/>
                      </a:srgbClr>
                    </a:solidFill>
                  </a:tcPr>
                </a:tc>
                <a:tc>
                  <a:txBody>
                    <a:bodyPr/>
                    <a:lstStyle/>
                    <a:p>
                      <a:pPr marL="0" marR="0" algn="ctr">
                        <a:spcBef>
                          <a:spcPts val="0"/>
                        </a:spcBef>
                        <a:spcAft>
                          <a:spcPts val="0"/>
                        </a:spcAft>
                      </a:pPr>
                      <a:r>
                        <a:rPr lang="en-US" sz="1400" dirty="0" smtClean="0">
                          <a:solidFill>
                            <a:schemeClr val="tx1"/>
                          </a:solidFill>
                          <a:effectLst/>
                        </a:rPr>
                        <a:t>18</a:t>
                      </a:r>
                      <a:endParaRPr lang="en-US" sz="1600" dirty="0">
                        <a:solidFill>
                          <a:schemeClr val="tx1"/>
                        </a:solidFill>
                        <a:effectLst/>
                        <a:latin typeface="Calibri"/>
                        <a:ea typeface="Calibri"/>
                        <a:cs typeface="Times New Roman"/>
                      </a:endParaRPr>
                    </a:p>
                  </a:txBody>
                  <a:tcPr marL="97699" marR="97699" marT="0" marB="0" anchor="b">
                    <a:solidFill>
                      <a:srgbClr val="009FDA">
                        <a:alpha val="27843"/>
                      </a:srgb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10672625"/>
              </p:ext>
            </p:extLst>
          </p:nvPr>
        </p:nvGraphicFramePr>
        <p:xfrm>
          <a:off x="3" y="5105400"/>
          <a:ext cx="9143999" cy="1066800"/>
        </p:xfrm>
        <a:graphic>
          <a:graphicData uri="http://schemas.openxmlformats.org/drawingml/2006/table">
            <a:tbl>
              <a:tblPr firstRow="1" bandRow="1">
                <a:tableStyleId>{F5AB1C69-6EDB-4FF4-983F-18BD219EF322}</a:tableStyleId>
              </a:tblPr>
              <a:tblGrid>
                <a:gridCol w="2334635"/>
                <a:gridCol w="484762"/>
                <a:gridCol w="457200"/>
                <a:gridCol w="457200"/>
                <a:gridCol w="457200"/>
                <a:gridCol w="457200"/>
                <a:gridCol w="457200"/>
                <a:gridCol w="457200"/>
                <a:gridCol w="533400"/>
                <a:gridCol w="457200"/>
                <a:gridCol w="457200"/>
                <a:gridCol w="457200"/>
                <a:gridCol w="1676402"/>
              </a:tblGrid>
              <a:tr h="533400">
                <a:tc>
                  <a:txBody>
                    <a:bodyPr/>
                    <a:lstStyle/>
                    <a:p>
                      <a:r>
                        <a:rPr lang="en-US" dirty="0" smtClean="0"/>
                        <a:t>Blue Tarps by    Council District</a:t>
                      </a:r>
                      <a:endParaRPr lang="en-US" dirty="0"/>
                    </a:p>
                  </a:txBody>
                  <a:tcPr>
                    <a:solidFill>
                      <a:srgbClr val="69BE28"/>
                    </a:solidFill>
                  </a:tcPr>
                </a:tc>
                <a:tc>
                  <a:txBody>
                    <a:bodyPr/>
                    <a:lstStyle/>
                    <a:p>
                      <a:pPr algn="ctr"/>
                      <a:r>
                        <a:rPr lang="en-US" dirty="0" smtClean="0"/>
                        <a:t>A</a:t>
                      </a:r>
                      <a:endParaRPr lang="en-US" dirty="0"/>
                    </a:p>
                  </a:txBody>
                  <a:tcPr>
                    <a:solidFill>
                      <a:srgbClr val="69BE28"/>
                    </a:solidFill>
                  </a:tcPr>
                </a:tc>
                <a:tc>
                  <a:txBody>
                    <a:bodyPr/>
                    <a:lstStyle/>
                    <a:p>
                      <a:pPr algn="ctr"/>
                      <a:r>
                        <a:rPr lang="en-US" dirty="0" smtClean="0"/>
                        <a:t>B</a:t>
                      </a:r>
                      <a:endParaRPr lang="en-US" dirty="0"/>
                    </a:p>
                  </a:txBody>
                  <a:tcPr>
                    <a:solidFill>
                      <a:srgbClr val="69BE28"/>
                    </a:solidFill>
                  </a:tcPr>
                </a:tc>
                <a:tc>
                  <a:txBody>
                    <a:bodyPr/>
                    <a:lstStyle/>
                    <a:p>
                      <a:pPr algn="ctr"/>
                      <a:r>
                        <a:rPr lang="en-US" dirty="0" smtClean="0"/>
                        <a:t>C</a:t>
                      </a:r>
                      <a:endParaRPr lang="en-US" dirty="0"/>
                    </a:p>
                  </a:txBody>
                  <a:tcPr>
                    <a:solidFill>
                      <a:srgbClr val="69BE28"/>
                    </a:solidFill>
                  </a:tcPr>
                </a:tc>
                <a:tc>
                  <a:txBody>
                    <a:bodyPr/>
                    <a:lstStyle/>
                    <a:p>
                      <a:pPr algn="ctr"/>
                      <a:r>
                        <a:rPr lang="en-US" dirty="0" smtClean="0"/>
                        <a:t>D</a:t>
                      </a:r>
                      <a:endParaRPr lang="en-US" dirty="0"/>
                    </a:p>
                  </a:txBody>
                  <a:tcPr>
                    <a:solidFill>
                      <a:srgbClr val="69BE28"/>
                    </a:solidFill>
                  </a:tcPr>
                </a:tc>
                <a:tc>
                  <a:txBody>
                    <a:bodyPr/>
                    <a:lstStyle/>
                    <a:p>
                      <a:pPr algn="ctr"/>
                      <a:r>
                        <a:rPr lang="en-US" dirty="0" smtClean="0"/>
                        <a:t>E</a:t>
                      </a:r>
                      <a:endParaRPr lang="en-US" dirty="0"/>
                    </a:p>
                  </a:txBody>
                  <a:tcPr>
                    <a:solidFill>
                      <a:srgbClr val="69BE28"/>
                    </a:solidFill>
                  </a:tcPr>
                </a:tc>
                <a:tc>
                  <a:txBody>
                    <a:bodyPr/>
                    <a:lstStyle/>
                    <a:p>
                      <a:pPr algn="ctr"/>
                      <a:r>
                        <a:rPr lang="en-US" dirty="0" smtClean="0"/>
                        <a:t>F</a:t>
                      </a:r>
                      <a:endParaRPr lang="en-US" dirty="0"/>
                    </a:p>
                  </a:txBody>
                  <a:tcPr>
                    <a:solidFill>
                      <a:srgbClr val="69BE28"/>
                    </a:solidFill>
                  </a:tcPr>
                </a:tc>
                <a:tc>
                  <a:txBody>
                    <a:bodyPr/>
                    <a:lstStyle/>
                    <a:p>
                      <a:pPr algn="ctr"/>
                      <a:r>
                        <a:rPr lang="en-US" dirty="0" smtClean="0"/>
                        <a:t>G</a:t>
                      </a:r>
                      <a:endParaRPr lang="en-US" dirty="0"/>
                    </a:p>
                  </a:txBody>
                  <a:tcPr>
                    <a:solidFill>
                      <a:srgbClr val="69BE28"/>
                    </a:solidFill>
                  </a:tcPr>
                </a:tc>
                <a:tc>
                  <a:txBody>
                    <a:bodyPr/>
                    <a:lstStyle/>
                    <a:p>
                      <a:pPr algn="ctr"/>
                      <a:r>
                        <a:rPr lang="en-US" dirty="0" smtClean="0"/>
                        <a:t>H</a:t>
                      </a:r>
                      <a:endParaRPr lang="en-US" dirty="0"/>
                    </a:p>
                  </a:txBody>
                  <a:tcPr>
                    <a:solidFill>
                      <a:srgbClr val="69BE28"/>
                    </a:solidFill>
                  </a:tcPr>
                </a:tc>
                <a:tc>
                  <a:txBody>
                    <a:bodyPr/>
                    <a:lstStyle/>
                    <a:p>
                      <a:pPr algn="ctr"/>
                      <a:r>
                        <a:rPr lang="en-US" dirty="0" smtClean="0"/>
                        <a:t>I</a:t>
                      </a:r>
                      <a:endParaRPr lang="en-US" dirty="0"/>
                    </a:p>
                  </a:txBody>
                  <a:tcPr>
                    <a:solidFill>
                      <a:srgbClr val="69BE28"/>
                    </a:solidFill>
                  </a:tcPr>
                </a:tc>
                <a:tc>
                  <a:txBody>
                    <a:bodyPr/>
                    <a:lstStyle/>
                    <a:p>
                      <a:pPr algn="ctr"/>
                      <a:r>
                        <a:rPr lang="en-US" dirty="0" smtClean="0"/>
                        <a:t>J</a:t>
                      </a:r>
                      <a:endParaRPr lang="en-US" dirty="0"/>
                    </a:p>
                  </a:txBody>
                  <a:tcPr>
                    <a:solidFill>
                      <a:srgbClr val="69BE28"/>
                    </a:solidFill>
                  </a:tcPr>
                </a:tc>
                <a:tc>
                  <a:txBody>
                    <a:bodyPr/>
                    <a:lstStyle/>
                    <a:p>
                      <a:pPr algn="ctr"/>
                      <a:r>
                        <a:rPr lang="en-US" dirty="0" smtClean="0"/>
                        <a:t>K</a:t>
                      </a:r>
                      <a:endParaRPr lang="en-US" dirty="0"/>
                    </a:p>
                  </a:txBody>
                  <a:tcPr>
                    <a:solidFill>
                      <a:srgbClr val="69BE28"/>
                    </a:solidFill>
                  </a:tcPr>
                </a:tc>
                <a:tc>
                  <a:txBody>
                    <a:bodyPr/>
                    <a:lstStyle/>
                    <a:p>
                      <a:pPr algn="ctr"/>
                      <a:r>
                        <a:rPr lang="en-US" dirty="0" smtClean="0"/>
                        <a:t>Intake Complete</a:t>
                      </a:r>
                      <a:endParaRPr lang="en-US" dirty="0"/>
                    </a:p>
                  </a:txBody>
                  <a:tcPr>
                    <a:solidFill>
                      <a:srgbClr val="69BE28"/>
                    </a:solidFill>
                  </a:tcPr>
                </a:tc>
              </a:tr>
              <a:tr h="426720">
                <a:tc>
                  <a:txBody>
                    <a:bodyPr/>
                    <a:lstStyle/>
                    <a:p>
                      <a:endParaRPr lang="en-US" dirty="0"/>
                    </a:p>
                  </a:txBody>
                  <a:tcPr>
                    <a:solidFill>
                      <a:srgbClr val="69BE28">
                        <a:alpha val="40000"/>
                      </a:srgbClr>
                    </a:solidFill>
                  </a:tcPr>
                </a:tc>
                <a:tc>
                  <a:txBody>
                    <a:bodyPr/>
                    <a:lstStyle/>
                    <a:p>
                      <a:pPr algn="ctr"/>
                      <a:r>
                        <a:rPr lang="en-US" dirty="0" smtClean="0"/>
                        <a:t>2</a:t>
                      </a:r>
                      <a:endParaRPr lang="en-US" dirty="0"/>
                    </a:p>
                  </a:txBody>
                  <a:tcPr>
                    <a:solidFill>
                      <a:srgbClr val="69BE28">
                        <a:alpha val="40000"/>
                      </a:srgbClr>
                    </a:solidFill>
                  </a:tcPr>
                </a:tc>
                <a:tc>
                  <a:txBody>
                    <a:bodyPr/>
                    <a:lstStyle/>
                    <a:p>
                      <a:pPr algn="ctr"/>
                      <a:r>
                        <a:rPr lang="en-US" dirty="0" smtClean="0"/>
                        <a:t>50</a:t>
                      </a:r>
                      <a:endParaRPr lang="en-US" dirty="0"/>
                    </a:p>
                  </a:txBody>
                  <a:tcPr>
                    <a:solidFill>
                      <a:srgbClr val="69BE28">
                        <a:alpha val="40000"/>
                      </a:srgbClr>
                    </a:solidFill>
                  </a:tcPr>
                </a:tc>
                <a:tc>
                  <a:txBody>
                    <a:bodyPr/>
                    <a:lstStyle/>
                    <a:p>
                      <a:pPr algn="ctr"/>
                      <a:r>
                        <a:rPr lang="en-US" dirty="0" smtClean="0"/>
                        <a:t>1</a:t>
                      </a:r>
                      <a:endParaRPr lang="en-US" dirty="0"/>
                    </a:p>
                  </a:txBody>
                  <a:tcPr>
                    <a:solidFill>
                      <a:srgbClr val="69BE28">
                        <a:alpha val="40000"/>
                      </a:srgbClr>
                    </a:solidFill>
                  </a:tcPr>
                </a:tc>
                <a:tc>
                  <a:txBody>
                    <a:bodyPr/>
                    <a:lstStyle/>
                    <a:p>
                      <a:pPr algn="ctr"/>
                      <a:r>
                        <a:rPr lang="en-US" dirty="0" smtClean="0"/>
                        <a:t>49</a:t>
                      </a:r>
                      <a:endParaRPr lang="en-US" dirty="0"/>
                    </a:p>
                  </a:txBody>
                  <a:tcPr>
                    <a:solidFill>
                      <a:srgbClr val="69BE28">
                        <a:alpha val="40000"/>
                      </a:srgbClr>
                    </a:solidFill>
                  </a:tcPr>
                </a:tc>
                <a:tc>
                  <a:txBody>
                    <a:bodyPr/>
                    <a:lstStyle/>
                    <a:p>
                      <a:pPr algn="ctr"/>
                      <a:r>
                        <a:rPr lang="en-US" dirty="0" smtClean="0"/>
                        <a:t>0</a:t>
                      </a:r>
                      <a:endParaRPr lang="en-US" dirty="0"/>
                    </a:p>
                  </a:txBody>
                  <a:tcPr>
                    <a:solidFill>
                      <a:srgbClr val="69BE28">
                        <a:alpha val="40000"/>
                      </a:srgbClr>
                    </a:solidFill>
                  </a:tcPr>
                </a:tc>
                <a:tc>
                  <a:txBody>
                    <a:bodyPr/>
                    <a:lstStyle/>
                    <a:p>
                      <a:pPr algn="ctr"/>
                      <a:r>
                        <a:rPr lang="en-US" dirty="0" smtClean="0"/>
                        <a:t>0</a:t>
                      </a:r>
                      <a:endParaRPr lang="en-US" dirty="0"/>
                    </a:p>
                  </a:txBody>
                  <a:tcPr>
                    <a:solidFill>
                      <a:srgbClr val="69BE28">
                        <a:alpha val="40000"/>
                      </a:srgbClr>
                    </a:solidFill>
                  </a:tcPr>
                </a:tc>
                <a:tc>
                  <a:txBody>
                    <a:bodyPr/>
                    <a:lstStyle/>
                    <a:p>
                      <a:pPr algn="ctr"/>
                      <a:r>
                        <a:rPr lang="en-US" dirty="0" smtClean="0"/>
                        <a:t>0</a:t>
                      </a:r>
                      <a:endParaRPr lang="en-US" dirty="0"/>
                    </a:p>
                  </a:txBody>
                  <a:tcPr>
                    <a:solidFill>
                      <a:srgbClr val="69BE28">
                        <a:alpha val="40000"/>
                      </a:srgbClr>
                    </a:solidFill>
                  </a:tcPr>
                </a:tc>
                <a:tc>
                  <a:txBody>
                    <a:bodyPr/>
                    <a:lstStyle/>
                    <a:p>
                      <a:pPr algn="ctr"/>
                      <a:r>
                        <a:rPr lang="en-US" dirty="0" smtClean="0"/>
                        <a:t>21</a:t>
                      </a:r>
                      <a:endParaRPr lang="en-US" dirty="0"/>
                    </a:p>
                  </a:txBody>
                  <a:tcPr>
                    <a:solidFill>
                      <a:srgbClr val="69BE28">
                        <a:alpha val="40000"/>
                      </a:srgbClr>
                    </a:solidFill>
                  </a:tcPr>
                </a:tc>
                <a:tc>
                  <a:txBody>
                    <a:bodyPr/>
                    <a:lstStyle/>
                    <a:p>
                      <a:pPr algn="ctr"/>
                      <a:r>
                        <a:rPr lang="en-US" dirty="0" smtClean="0"/>
                        <a:t>10</a:t>
                      </a:r>
                      <a:endParaRPr lang="en-US" dirty="0"/>
                    </a:p>
                  </a:txBody>
                  <a:tcPr>
                    <a:solidFill>
                      <a:srgbClr val="69BE28">
                        <a:alpha val="40000"/>
                      </a:srgbClr>
                    </a:solidFill>
                  </a:tcPr>
                </a:tc>
                <a:tc>
                  <a:txBody>
                    <a:bodyPr/>
                    <a:lstStyle/>
                    <a:p>
                      <a:pPr algn="ctr"/>
                      <a:r>
                        <a:rPr lang="en-US" dirty="0" smtClean="0"/>
                        <a:t>1</a:t>
                      </a:r>
                      <a:endParaRPr lang="en-US" dirty="0"/>
                    </a:p>
                  </a:txBody>
                  <a:tcPr>
                    <a:solidFill>
                      <a:srgbClr val="69BE28">
                        <a:alpha val="40000"/>
                      </a:srgbClr>
                    </a:solidFill>
                  </a:tcPr>
                </a:tc>
                <a:tc>
                  <a:txBody>
                    <a:bodyPr/>
                    <a:lstStyle/>
                    <a:p>
                      <a:pPr algn="ctr"/>
                      <a:r>
                        <a:rPr lang="en-US" dirty="0" smtClean="0"/>
                        <a:t>5</a:t>
                      </a:r>
                      <a:endParaRPr lang="en-US" dirty="0"/>
                    </a:p>
                  </a:txBody>
                  <a:tcPr>
                    <a:solidFill>
                      <a:srgbClr val="69BE28">
                        <a:alpha val="40000"/>
                      </a:srgbClr>
                    </a:solidFill>
                  </a:tcPr>
                </a:tc>
                <a:tc>
                  <a:txBody>
                    <a:bodyPr/>
                    <a:lstStyle/>
                    <a:p>
                      <a:pPr algn="ctr"/>
                      <a:r>
                        <a:rPr lang="en-US" dirty="0" smtClean="0"/>
                        <a:t>139</a:t>
                      </a:r>
                      <a:endParaRPr lang="en-US" dirty="0"/>
                    </a:p>
                  </a:txBody>
                  <a:tcPr>
                    <a:solidFill>
                      <a:srgbClr val="69BE28">
                        <a:alpha val="40000"/>
                      </a:srgbClr>
                    </a:solidFill>
                  </a:tcPr>
                </a:tc>
              </a:tr>
            </a:tbl>
          </a:graphicData>
        </a:graphic>
      </p:graphicFrame>
    </p:spTree>
    <p:extLst>
      <p:ext uri="{BB962C8B-B14F-4D97-AF65-F5344CB8AC3E}">
        <p14:creationId xmlns:p14="http://schemas.microsoft.com/office/powerpoint/2010/main" val="3294295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2.jpg"/>
          <p:cNvPicPr>
            <a:picLocks noChangeAspect="1"/>
          </p:cNvPicPr>
          <p:nvPr/>
        </p:nvPicPr>
        <p:blipFill rotWithShape="1">
          <a:blip r:embed="rId3">
            <a:extLst>
              <a:ext uri="{28A0092B-C50C-407E-A947-70E740481C1C}">
                <a14:useLocalDpi xmlns:a14="http://schemas.microsoft.com/office/drawing/2010/main"/>
              </a:ext>
            </a:extLst>
          </a:blip>
          <a:srcRect t="7778" b="2563"/>
          <a:stretch/>
        </p:blipFill>
        <p:spPr>
          <a:xfrm>
            <a:off x="0" y="147234"/>
            <a:ext cx="9144000" cy="6148953"/>
          </a:xfrm>
          <a:prstGeom prst="rect">
            <a:avLst/>
          </a:prstGeom>
        </p:spPr>
      </p:pic>
    </p:spTree>
    <p:extLst>
      <p:ext uri="{BB962C8B-B14F-4D97-AF65-F5344CB8AC3E}">
        <p14:creationId xmlns:p14="http://schemas.microsoft.com/office/powerpoint/2010/main" val="3317567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238780"/>
            <a:ext cx="8991599" cy="1015663"/>
          </a:xfrm>
          <a:prstGeom prst="rect">
            <a:avLst/>
          </a:prstGeom>
        </p:spPr>
        <p:txBody>
          <a:bodyPr wrap="square">
            <a:spAutoFit/>
          </a:bodyPr>
          <a:lstStyle/>
          <a:p>
            <a:pPr lvl="0" algn="ctr"/>
            <a:r>
              <a:rPr lang="en-US" sz="3600" dirty="0">
                <a:solidFill>
                  <a:srgbClr val="005A8B"/>
                </a:solidFill>
              </a:rPr>
              <a:t>Spark Park </a:t>
            </a:r>
            <a:r>
              <a:rPr lang="en-US" sz="3600" dirty="0" err="1" smtClean="0">
                <a:solidFill>
                  <a:srgbClr val="005A8B"/>
                </a:solidFill>
              </a:rPr>
              <a:t>Whidby</a:t>
            </a:r>
            <a:r>
              <a:rPr lang="en-US" sz="3600" dirty="0" smtClean="0">
                <a:solidFill>
                  <a:srgbClr val="005A8B"/>
                </a:solidFill>
              </a:rPr>
              <a:t> – </a:t>
            </a:r>
            <a:r>
              <a:rPr lang="en-US" sz="3600" dirty="0">
                <a:solidFill>
                  <a:srgbClr val="005A8B"/>
                </a:solidFill>
              </a:rPr>
              <a:t>District </a:t>
            </a:r>
            <a:r>
              <a:rPr lang="en-US" sz="3600" dirty="0" smtClean="0">
                <a:solidFill>
                  <a:srgbClr val="005A8B"/>
                </a:solidFill>
              </a:rPr>
              <a:t>D</a:t>
            </a:r>
            <a:endParaRPr lang="en-US" sz="3600" dirty="0">
              <a:solidFill>
                <a:srgbClr val="005A8B"/>
              </a:solidFill>
            </a:endParaRPr>
          </a:p>
          <a:p>
            <a:pPr lvl="0" algn="ctr"/>
            <a:r>
              <a:rPr lang="en-US" sz="2400" dirty="0" smtClean="0">
                <a:solidFill>
                  <a:srgbClr val="005A8B"/>
                </a:solidFill>
              </a:rPr>
              <a:t>7625 Springhill</a:t>
            </a:r>
            <a:endParaRPr lang="en-US" sz="2400" dirty="0">
              <a:solidFill>
                <a:srgbClr val="005A8B"/>
              </a:solidFill>
            </a:endParaRPr>
          </a:p>
        </p:txBody>
      </p:sp>
      <p:pic>
        <p:nvPicPr>
          <p:cNvPr id="13314" name="Picture 2" descr="C:\Users\e119844\Desktop\RCA Maps\Spark Park 7625 Springhi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2794"/>
            <a:ext cx="8240978" cy="4573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5715000"/>
            <a:ext cx="8240978" cy="400110"/>
          </a:xfrm>
          <a:prstGeom prst="rect">
            <a:avLst/>
          </a:prstGeom>
          <a:solidFill>
            <a:schemeClr val="accent4">
              <a:lumMod val="20000"/>
              <a:lumOff val="8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$150,000 – CDBG Funds</a:t>
            </a:r>
            <a:endParaRPr lang="en-US" sz="2000" dirty="0">
              <a:solidFill>
                <a:srgbClr val="005A8B"/>
              </a:solidFill>
            </a:endParaRPr>
          </a:p>
        </p:txBody>
      </p:sp>
    </p:spTree>
    <p:extLst>
      <p:ext uri="{BB962C8B-B14F-4D97-AF65-F5344CB8AC3E}">
        <p14:creationId xmlns:p14="http://schemas.microsoft.com/office/powerpoint/2010/main" val="4117586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106740"/>
            <a:ext cx="8991599" cy="1569660"/>
          </a:xfrm>
          <a:prstGeom prst="rect">
            <a:avLst/>
          </a:prstGeom>
        </p:spPr>
        <p:txBody>
          <a:bodyPr wrap="square">
            <a:spAutoFit/>
          </a:bodyPr>
          <a:lstStyle/>
          <a:p>
            <a:pPr lvl="0" algn="ctr"/>
            <a:r>
              <a:rPr lang="en-US" sz="3600" dirty="0" smtClean="0">
                <a:solidFill>
                  <a:srgbClr val="005A8B"/>
                </a:solidFill>
              </a:rPr>
              <a:t>Demolition of </a:t>
            </a:r>
            <a:r>
              <a:rPr lang="en-US" sz="3600" dirty="0" err="1" smtClean="0">
                <a:solidFill>
                  <a:srgbClr val="005A8B"/>
                </a:solidFill>
              </a:rPr>
              <a:t>Crestmont</a:t>
            </a:r>
            <a:r>
              <a:rPr lang="en-US" sz="3600" dirty="0" smtClean="0">
                <a:solidFill>
                  <a:srgbClr val="005A8B"/>
                </a:solidFill>
              </a:rPr>
              <a:t> Apartments – District D</a:t>
            </a:r>
          </a:p>
          <a:p>
            <a:pPr lvl="0" algn="ctr"/>
            <a:r>
              <a:rPr lang="en-US" sz="2400" dirty="0" smtClean="0">
                <a:solidFill>
                  <a:srgbClr val="005A8B"/>
                </a:solidFill>
              </a:rPr>
              <a:t>5638 </a:t>
            </a:r>
            <a:r>
              <a:rPr lang="en-US" sz="2400" dirty="0" err="1" smtClean="0">
                <a:solidFill>
                  <a:srgbClr val="005A8B"/>
                </a:solidFill>
              </a:rPr>
              <a:t>Selinsky</a:t>
            </a:r>
            <a:r>
              <a:rPr lang="en-US" sz="2400" dirty="0" smtClean="0">
                <a:solidFill>
                  <a:srgbClr val="005A8B"/>
                </a:solidFill>
              </a:rPr>
              <a:t> Road</a:t>
            </a:r>
            <a:endParaRPr lang="en-US" sz="2400" dirty="0">
              <a:solidFill>
                <a:srgbClr val="005A8B"/>
              </a:solidFill>
            </a:endParaRPr>
          </a:p>
        </p:txBody>
      </p:sp>
      <p:pic>
        <p:nvPicPr>
          <p:cNvPr id="12290" name="Picture 2" descr="C:\Users\e119844\AppData\Local\Microsoft\Windows\Temporary Internet Files\Content.Outlook\CUWE6LJ9\900x900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001000" cy="4513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5791200"/>
            <a:ext cx="8001000" cy="400110"/>
          </a:xfrm>
          <a:prstGeom prst="rect">
            <a:avLst/>
          </a:prstGeom>
          <a:solidFill>
            <a:schemeClr val="bg1">
              <a:lumMod val="85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$348,000 – TIRZ Funds</a:t>
            </a:r>
            <a:endParaRPr lang="en-US" sz="2000" dirty="0">
              <a:solidFill>
                <a:srgbClr val="005A8B"/>
              </a:solidFill>
            </a:endParaRPr>
          </a:p>
        </p:txBody>
      </p:sp>
    </p:spTree>
    <p:extLst>
      <p:ext uri="{BB962C8B-B14F-4D97-AF65-F5344CB8AC3E}">
        <p14:creationId xmlns:p14="http://schemas.microsoft.com/office/powerpoint/2010/main" val="128485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238780"/>
            <a:ext cx="8991599" cy="1569660"/>
          </a:xfrm>
          <a:prstGeom prst="rect">
            <a:avLst/>
          </a:prstGeom>
        </p:spPr>
        <p:txBody>
          <a:bodyPr wrap="square">
            <a:spAutoFit/>
          </a:bodyPr>
          <a:lstStyle/>
          <a:p>
            <a:pPr lvl="0" algn="ctr"/>
            <a:r>
              <a:rPr lang="en-US" sz="3600" dirty="0">
                <a:solidFill>
                  <a:srgbClr val="005A8B"/>
                </a:solidFill>
              </a:rPr>
              <a:t>Demolition of </a:t>
            </a:r>
            <a:r>
              <a:rPr lang="en-US" sz="3600" dirty="0" err="1">
                <a:solidFill>
                  <a:srgbClr val="005A8B"/>
                </a:solidFill>
              </a:rPr>
              <a:t>Crestmont</a:t>
            </a:r>
            <a:r>
              <a:rPr lang="en-US" sz="3600" dirty="0">
                <a:solidFill>
                  <a:srgbClr val="005A8B"/>
                </a:solidFill>
              </a:rPr>
              <a:t> Apartments – District D</a:t>
            </a:r>
          </a:p>
          <a:p>
            <a:pPr lvl="0" algn="ctr"/>
            <a:r>
              <a:rPr lang="en-US" sz="2400" dirty="0">
                <a:solidFill>
                  <a:srgbClr val="005A8B"/>
                </a:solidFill>
              </a:rPr>
              <a:t>5638 </a:t>
            </a:r>
            <a:r>
              <a:rPr lang="en-US" sz="2400" dirty="0" err="1">
                <a:solidFill>
                  <a:srgbClr val="005A8B"/>
                </a:solidFill>
              </a:rPr>
              <a:t>Selinsky</a:t>
            </a:r>
            <a:r>
              <a:rPr lang="en-US" sz="2400" dirty="0">
                <a:solidFill>
                  <a:srgbClr val="005A8B"/>
                </a:solidFill>
              </a:rPr>
              <a:t> Road</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37015"/>
            <a:ext cx="7848599" cy="433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5791200"/>
            <a:ext cx="7848599" cy="400110"/>
          </a:xfrm>
          <a:prstGeom prst="rect">
            <a:avLst/>
          </a:prstGeom>
          <a:solidFill>
            <a:schemeClr val="accent4">
              <a:lumMod val="20000"/>
              <a:lumOff val="80000"/>
            </a:schemeClr>
          </a:solidFill>
        </p:spPr>
        <p:txBody>
          <a:bodyPr wrap="square" rtlCol="0">
            <a:spAutoFit/>
          </a:bodyPr>
          <a:lstStyle/>
          <a:p>
            <a:pPr algn="ctr"/>
            <a:r>
              <a:rPr lang="en-US" sz="2000" dirty="0">
                <a:solidFill>
                  <a:srgbClr val="005A8B"/>
                </a:solidFill>
              </a:rPr>
              <a:t>City of Houston Investment: </a:t>
            </a:r>
            <a:r>
              <a:rPr lang="en-US" sz="2000" dirty="0" smtClean="0">
                <a:solidFill>
                  <a:srgbClr val="005A8B"/>
                </a:solidFill>
              </a:rPr>
              <a:t>$348,000 – TIRZ Funds</a:t>
            </a:r>
            <a:endParaRPr lang="en-US" sz="2000" dirty="0">
              <a:solidFill>
                <a:srgbClr val="005A8B"/>
              </a:solidFill>
            </a:endParaRPr>
          </a:p>
        </p:txBody>
      </p:sp>
    </p:spTree>
    <p:extLst>
      <p:ext uri="{BB962C8B-B14F-4D97-AF65-F5344CB8AC3E}">
        <p14:creationId xmlns:p14="http://schemas.microsoft.com/office/powerpoint/2010/main" val="484654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 y="174646"/>
            <a:ext cx="9155875" cy="6103917"/>
          </a:xfrm>
        </p:spPr>
      </p:pic>
    </p:spTree>
    <p:extLst>
      <p:ext uri="{BB962C8B-B14F-4D97-AF65-F5344CB8AC3E}">
        <p14:creationId xmlns:p14="http://schemas.microsoft.com/office/powerpoint/2010/main" val="2313669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70" y="381000"/>
            <a:ext cx="3429000" cy="1143000"/>
          </a:xfrm>
        </p:spPr>
        <p:txBody>
          <a:bodyPr>
            <a:normAutofit fontScale="90000"/>
          </a:bodyPr>
          <a:lstStyle/>
          <a:p>
            <a:r>
              <a:rPr lang="en-US" dirty="0" err="1" smtClean="0"/>
              <a:t>Crestmont</a:t>
            </a:r>
            <a:r>
              <a:rPr lang="en-US" dirty="0" smtClean="0"/>
              <a:t> Village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5" y="2362200"/>
            <a:ext cx="5874544" cy="3916363"/>
          </a:xfrm>
          <a:ln>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52400"/>
            <a:ext cx="5486400" cy="3657600"/>
          </a:xfrm>
          <a:prstGeom prst="rect">
            <a:avLst/>
          </a:prstGeom>
          <a:ln>
            <a:solidFill>
              <a:schemeClr val="tx1"/>
            </a:solidFill>
          </a:ln>
        </p:spPr>
      </p:pic>
    </p:spTree>
    <p:extLst>
      <p:ext uri="{BB962C8B-B14F-4D97-AF65-F5344CB8AC3E}">
        <p14:creationId xmlns:p14="http://schemas.microsoft.com/office/powerpoint/2010/main" val="2161838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lvl="0"/>
            <a:r>
              <a:rPr lang="en-US" dirty="0"/>
              <a:t>Hardy Yards – District H</a:t>
            </a:r>
            <a:br>
              <a:rPr lang="en-US" dirty="0"/>
            </a:br>
            <a:r>
              <a:rPr lang="en-US" sz="3200" dirty="0"/>
              <a:t>North </a:t>
            </a:r>
            <a:r>
              <a:rPr lang="en-US" sz="3200" dirty="0" smtClean="0"/>
              <a:t>Main/Burnett</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47" y="1418107"/>
            <a:ext cx="3475853" cy="4830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418107"/>
            <a:ext cx="4638792" cy="4830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037" y="3529013"/>
            <a:ext cx="182563"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657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HCD 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5260</TotalTime>
  <Words>1481</Words>
  <Application>Microsoft Office PowerPoint</Application>
  <PresentationFormat>On-screen Show (4:3)</PresentationFormat>
  <Paragraphs>273</Paragraphs>
  <Slides>37</Slides>
  <Notes>16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Crestmont Village</vt:lpstr>
      <vt:lpstr>Hardy Yards – District H North Main/Burnett</vt:lpstr>
      <vt:lpstr>Hardy Yards – District H North Main/Burnett</vt:lpstr>
      <vt:lpstr>Residence at Hardy Yards – District H North Main/Burnett</vt:lpstr>
      <vt:lpstr>Fenix – District I 3815 Gulf Freeway</vt:lpstr>
      <vt:lpstr>Fenix – District I 3815 Gulf Freeway</vt:lpstr>
      <vt:lpstr>Light Rail Lofts – District C 4600 Main</vt:lpstr>
      <vt:lpstr>PowerPoint Presentation</vt:lpstr>
      <vt:lpstr>PowerPoint Presentation</vt:lpstr>
      <vt:lpstr>In 2010 …</vt:lpstr>
      <vt:lpstr>PowerPoint Presentation</vt:lpstr>
      <vt:lpstr>PowerPoint Presentation</vt:lpstr>
      <vt:lpstr>PowerPoint Presentation</vt:lpstr>
      <vt:lpstr>PowerPoint Presentation</vt:lpstr>
      <vt:lpstr>New Rapid Rehousing</vt:lpstr>
      <vt:lpstr>New Rapid Rehousing</vt:lpstr>
      <vt:lpstr>PowerPoint Presentation</vt:lpstr>
      <vt:lpstr>PowerPoint Presentation</vt:lpstr>
      <vt:lpstr>PowerPoint Presentation</vt:lpstr>
      <vt:lpstr>PowerPoint Presentation</vt:lpstr>
      <vt:lpstr>Homebuyer Assistance Program</vt:lpstr>
      <vt:lpstr>Homebuyer Assistance Program</vt:lpstr>
      <vt:lpstr>PowerPoint Presentation</vt:lpstr>
      <vt:lpstr>PowerPoint Presentation</vt:lpstr>
      <vt:lpstr>PowerPoint Presentation</vt:lpstr>
      <vt:lpstr>Disaster Recovery 2 Single-Family Home Program</vt:lpstr>
      <vt:lpstr>Homebuyer Assistance Program</vt:lpstr>
      <vt:lpstr>Minor Critical Repair &amp; Blue Tarp Programs</vt:lpstr>
      <vt:lpstr>Blue Tarp Status Report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Keville, Jocklynn - HCD</dc:creator>
  <cp:lastModifiedBy>Administrator</cp:lastModifiedBy>
  <cp:revision>155</cp:revision>
  <cp:lastPrinted>2016-11-14T20:27:16Z</cp:lastPrinted>
  <dcterms:created xsi:type="dcterms:W3CDTF">2014-06-25T14:57:31Z</dcterms:created>
  <dcterms:modified xsi:type="dcterms:W3CDTF">2016-11-15T00:17:43Z</dcterms:modified>
</cp:coreProperties>
</file>