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1"/>
  </p:sldMasterIdLst>
  <p:notesMasterIdLst>
    <p:notesMasterId r:id="rId23"/>
  </p:notesMasterIdLst>
  <p:handoutMasterIdLst>
    <p:handoutMasterId r:id="rId24"/>
  </p:handoutMasterIdLst>
  <p:sldIdLst>
    <p:sldId id="357" r:id="rId2"/>
    <p:sldId id="351" r:id="rId3"/>
    <p:sldId id="366" r:id="rId4"/>
    <p:sldId id="353" r:id="rId5"/>
    <p:sldId id="382" r:id="rId6"/>
    <p:sldId id="355" r:id="rId7"/>
    <p:sldId id="356" r:id="rId8"/>
    <p:sldId id="364" r:id="rId9"/>
    <p:sldId id="360" r:id="rId10"/>
    <p:sldId id="367" r:id="rId11"/>
    <p:sldId id="368" r:id="rId12"/>
    <p:sldId id="370" r:id="rId13"/>
    <p:sldId id="371" r:id="rId14"/>
    <p:sldId id="372" r:id="rId15"/>
    <p:sldId id="373" r:id="rId16"/>
    <p:sldId id="374" r:id="rId17"/>
    <p:sldId id="380" r:id="rId18"/>
    <p:sldId id="379" r:id="rId19"/>
    <p:sldId id="378" r:id="rId20"/>
    <p:sldId id="381" r:id="rId21"/>
    <p:sldId id="266" r:id="rId2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the, Dara - HR" initials="LD-H" lastIdx="2" clrIdx="0">
    <p:extLst>
      <p:ext uri="{19B8F6BF-5375-455C-9EA6-DF929625EA0E}">
        <p15:presenceInfo xmlns:p15="http://schemas.microsoft.com/office/powerpoint/2012/main" userId="S::dara.Luthe@houstontx.gov::2f1267eb-fa7c-4eb9-b94c-27356feef0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9B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96201" autoAdjust="0"/>
  </p:normalViewPr>
  <p:slideViewPr>
    <p:cSldViewPr snapToGrid="0" snapToObjects="1">
      <p:cViewPr varScale="1">
        <p:scale>
          <a:sx n="101" d="100"/>
          <a:sy n="101" d="100"/>
        </p:scale>
        <p:origin x="205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06" d="100"/>
          <a:sy n="106" d="100"/>
        </p:scale>
        <p:origin x="259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E946B3-A0D1-6149-B18E-83CBBC02BF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8D970-EA3B-8A45-9975-D64AEBB2F5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0F7AA-CD06-F148-8F13-E6AC735588CB}" type="datetimeFigureOut">
              <a:rPr lang="en-US" smtClean="0"/>
              <a:t>5/28/2021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02F60F-1DD1-5D4E-A76B-B8071C1889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7479C-CA6C-A047-92FF-E0A0E6E25D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C11EC-4800-6846-A29B-BB59B5F28B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714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Image Placeholder 10">
            <a:extLst>
              <a:ext uri="{FF2B5EF4-FFF2-40B4-BE49-F238E27FC236}">
                <a16:creationId xmlns:a16="http://schemas.microsoft.com/office/drawing/2014/main" id="{205A265F-F02E-3F44-B1BC-E9463E0629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1090613" y="979488"/>
            <a:ext cx="6564313" cy="4924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2" name="Notes Placeholder 11">
            <a:extLst>
              <a:ext uri="{FF2B5EF4-FFF2-40B4-BE49-F238E27FC236}">
                <a16:creationId xmlns:a16="http://schemas.microsoft.com/office/drawing/2014/main" id="{1C6EC781-600D-2146-B18E-F5E582D2B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400522"/>
            <a:ext cx="4227378" cy="61133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C1A6E5-981B-BD48-B0B6-7E3403C40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83AE5-F431-E741-B056-2202F6A16D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5290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775FB-2B6C-48D4-822B-01DCC252334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D3A571EE-76CB-4DCF-88A4-D2F6D2377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63625" y="168275"/>
            <a:ext cx="6710363" cy="5033963"/>
          </a:xfrm>
        </p:spPr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E7002767-3E34-43DA-9FE2-650C079EC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775FB-2B6C-48D4-822B-01DCC252334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B5C6FFE1-56DC-4CA5-84F3-A98B6EA2B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27125" y="1001713"/>
            <a:ext cx="6710363" cy="5033962"/>
          </a:xfrm>
        </p:spPr>
      </p:sp>
    </p:spTree>
    <p:extLst>
      <p:ext uri="{BB962C8B-B14F-4D97-AF65-F5344CB8AC3E}">
        <p14:creationId xmlns:p14="http://schemas.microsoft.com/office/powerpoint/2010/main" val="128677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B262A54-B4C7-409E-B3F8-E0796D6D8A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82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097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681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36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775FB-2B6C-48D4-822B-01DCC252334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6666C435-6B58-493B-959C-DA5B21F9B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27125" y="1001713"/>
            <a:ext cx="6710363" cy="5033962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9017A841-CD3E-45FF-8DC3-98A4A7CE7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74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775FB-2B6C-48D4-822B-01DCC252334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B5C6FFE1-56DC-4CA5-84F3-A98B6EA2B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27125" y="1001713"/>
            <a:ext cx="6710363" cy="5033962"/>
          </a:xfrm>
        </p:spPr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EB529FE4-3EF6-4CEE-B2B5-43A5A736B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63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CD81CA9-5AE8-414A-AA5B-6E18AA4D0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77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36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58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775FB-2B6C-48D4-822B-01DCC252334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6666C435-6B58-493B-959C-DA5B21F9B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27125" y="1001713"/>
            <a:ext cx="6710363" cy="5033962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9017A841-CD3E-45FF-8DC3-98A4A7CE7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773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22D2B6A-25BD-42E9-A276-522642BA5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92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775FB-2B6C-48D4-822B-01DCC252334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AEA8BFB0-7697-4441-AC95-BF4C14971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090613" y="979488"/>
            <a:ext cx="6564313" cy="4924425"/>
          </a:xfrm>
        </p:spPr>
      </p:sp>
      <p:sp>
        <p:nvSpPr>
          <p:cNvPr id="10" name="Notes Placeholder 9">
            <a:extLst>
              <a:ext uri="{FF2B5EF4-FFF2-40B4-BE49-F238E27FC236}">
                <a16:creationId xmlns:a16="http://schemas.microsoft.com/office/drawing/2014/main" id="{FEA5B4A0-713C-43D1-9202-1735E1BEF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35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775FB-2B6C-48D4-822B-01DCC252334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6666C435-6B58-493B-959C-DA5B21F9B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27125" y="1001713"/>
            <a:ext cx="6710363" cy="5033962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9017A841-CD3E-45FF-8DC3-98A4A7CE7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743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1663" y="5395865"/>
            <a:ext cx="6876499" cy="11180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775FB-2B6C-48D4-822B-01DCC252334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B5C6FFE1-56DC-4CA5-84F3-A98B6EA2B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01663" y="133350"/>
            <a:ext cx="6710362" cy="5033963"/>
          </a:xfrm>
        </p:spPr>
      </p:sp>
    </p:spTree>
    <p:extLst>
      <p:ext uri="{BB962C8B-B14F-4D97-AF65-F5344CB8AC3E}">
        <p14:creationId xmlns:p14="http://schemas.microsoft.com/office/powerpoint/2010/main" val="131304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194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376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543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83AE5-F431-E741-B056-2202F6A16D0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370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775FB-2B6C-48D4-822B-01DCC252334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6666C435-6B58-493B-959C-DA5B21F9B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127125" y="1001713"/>
            <a:ext cx="6710363" cy="5033962"/>
          </a:xfrm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9017A841-CD3E-45FF-8DC3-98A4A7CE7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2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R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DCB65A6-333B-0745-804B-17D92C3132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E69EB3-968B-A045-A7EC-69C69E786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034" y="1555861"/>
            <a:ext cx="6154784" cy="5368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7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6758810-34D6-674F-A737-E1225819A8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3805" y="2078646"/>
            <a:ext cx="5692638" cy="29668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325" b="0" i="0" smtClean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>
                <a:effectLst/>
                <a:latin typeface="Roboto" panose="02000000000000000000" pitchFamily="2" charset="0"/>
              </a:rPr>
              <a:t>Insert Subtitle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37DDD97-5B71-9D49-934E-D5956A2B06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2918" y="2409873"/>
            <a:ext cx="5692638" cy="2942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923" b="0" i="0" smtClean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Roboto Medium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en-US" dirty="0">
                <a:effectLst/>
                <a:latin typeface="Roboto" panose="02000000000000000000" pitchFamily="2" charset="0"/>
              </a:rPr>
              <a:t>Insert Description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55500B-78DF-ED44-9275-38698D2F6B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18" y="5269026"/>
            <a:ext cx="2868084" cy="165100"/>
          </a:xfrm>
        </p:spPr>
        <p:txBody>
          <a:bodyPr anchor="ctr">
            <a:noAutofit/>
          </a:bodyPr>
          <a:lstStyle>
            <a:lvl1pPr marL="0" indent="0" algn="l">
              <a:buNone/>
              <a:defRPr sz="1100" b="0" i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1435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77152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2870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Fund Name	1000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DB0F972-200A-3744-B9C7-11B6094369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2918" y="5478474"/>
            <a:ext cx="2868084" cy="165100"/>
          </a:xfrm>
        </p:spPr>
        <p:txBody>
          <a:bodyPr anchor="ctr">
            <a:noAutofit/>
          </a:bodyPr>
          <a:lstStyle>
            <a:lvl1pPr marL="0" indent="0" algn="l">
              <a:buNone/>
              <a:defRPr sz="1100" b="0" i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1435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77152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2870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Fund Name	1000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3C383A9-9E6F-0E4C-A512-AC6897E9F4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2918" y="5687922"/>
            <a:ext cx="2868084" cy="165100"/>
          </a:xfrm>
        </p:spPr>
        <p:txBody>
          <a:bodyPr anchor="ctr">
            <a:noAutofit/>
          </a:bodyPr>
          <a:lstStyle>
            <a:lvl1pPr marL="0" indent="0" algn="l">
              <a:buNone/>
              <a:defRPr sz="1100" b="0" i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1435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77152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2870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Fund Name	1000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8767F8E-86E1-7C42-974C-1BD05996C4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2918" y="5897370"/>
            <a:ext cx="2868084" cy="165100"/>
          </a:xfrm>
        </p:spPr>
        <p:txBody>
          <a:bodyPr anchor="ctr">
            <a:noAutofit/>
          </a:bodyPr>
          <a:lstStyle>
            <a:lvl1pPr marL="0" indent="0" algn="l">
              <a:buNone/>
              <a:defRPr sz="1100" b="0" i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1435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77152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2870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Fund Name	1000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36F810D-6BB2-9847-87CF-F5F43BB52B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918" y="6106818"/>
            <a:ext cx="2868084" cy="165100"/>
          </a:xfrm>
        </p:spPr>
        <p:txBody>
          <a:bodyPr anchor="ctr">
            <a:noAutofit/>
          </a:bodyPr>
          <a:lstStyle>
            <a:lvl1pPr marL="0" indent="0" algn="l">
              <a:buNone/>
              <a:defRPr sz="1100" b="0" i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1435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77152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2870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Fund Name	1000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1716EA4-6068-4F49-874F-49C4D8B25E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918" y="6316266"/>
            <a:ext cx="2868084" cy="165100"/>
          </a:xfrm>
        </p:spPr>
        <p:txBody>
          <a:bodyPr anchor="ctr">
            <a:noAutofit/>
          </a:bodyPr>
          <a:lstStyle>
            <a:lvl1pPr marL="0" indent="0" algn="l">
              <a:buNone/>
              <a:defRPr sz="1100" b="0" i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1435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771525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28700" indent="0" algn="r">
              <a:buNone/>
              <a:defRPr sz="788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Fund Name	1000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E1A1109-CB96-764E-8D29-8A4450572C7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30091" y="3626529"/>
            <a:ext cx="2529495" cy="152400"/>
          </a:xfrm>
        </p:spPr>
        <p:txBody>
          <a:bodyPr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1 Title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955EA6D5-BEB8-7240-ABD7-EF9B32B9F86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30091" y="3408993"/>
            <a:ext cx="2529495" cy="117837"/>
          </a:xfrm>
        </p:spPr>
        <p:txBody>
          <a:bodyPr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1 Name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A48F35BA-9F08-C84E-89E2-30C0F9ACD5A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30091" y="4169724"/>
            <a:ext cx="2529495" cy="152400"/>
          </a:xfrm>
        </p:spPr>
        <p:txBody>
          <a:bodyPr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2 Title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B3F162A2-1B9F-A249-B275-FFF21A66D70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30091" y="3952188"/>
            <a:ext cx="2529495" cy="117837"/>
          </a:xfrm>
        </p:spPr>
        <p:txBody>
          <a:bodyPr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2 Name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5670AD02-15F7-4247-AD43-FEDA27ED4CB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30091" y="4712920"/>
            <a:ext cx="2529495" cy="152400"/>
          </a:xfrm>
        </p:spPr>
        <p:txBody>
          <a:bodyPr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3 Title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B8702F0E-D73B-7A4D-B63E-ABD49622D18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30091" y="4495384"/>
            <a:ext cx="2529495" cy="117837"/>
          </a:xfrm>
        </p:spPr>
        <p:txBody>
          <a:bodyPr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3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60843DE4-0496-9140-8F10-3EF6D0AF2A4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30091" y="5256115"/>
            <a:ext cx="2529495" cy="152400"/>
          </a:xfrm>
        </p:spPr>
        <p:txBody>
          <a:bodyPr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4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03511EEC-9214-2543-A040-60BC986B4AD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030091" y="5038580"/>
            <a:ext cx="2529495" cy="117837"/>
          </a:xfrm>
        </p:spPr>
        <p:txBody>
          <a:bodyPr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4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F6C9DF53-3B48-B54D-BABE-990E89A57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30091" y="5799311"/>
            <a:ext cx="2529495" cy="152400"/>
          </a:xfrm>
        </p:spPr>
        <p:txBody>
          <a:bodyPr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5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3EB3988A-ACF2-A747-808D-82D464A8962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30091" y="5581775"/>
            <a:ext cx="2529495" cy="117837"/>
          </a:xfrm>
        </p:spPr>
        <p:txBody>
          <a:bodyPr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5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D9E0EBF8-752C-5C41-8F9E-33CA744A545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30091" y="6342506"/>
            <a:ext cx="2529495" cy="152400"/>
          </a:xfrm>
        </p:spPr>
        <p:txBody>
          <a:bodyPr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6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D87921BE-989E-EE48-96F3-2082D316969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30091" y="6124970"/>
            <a:ext cx="2529495" cy="117837"/>
          </a:xfrm>
        </p:spPr>
        <p:txBody>
          <a:bodyPr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>
              <a:buNone/>
              <a:defRPr/>
            </a:lvl2pPr>
            <a:lvl3pPr marL="514350" indent="0" algn="r">
              <a:buNone/>
              <a:defRPr/>
            </a:lvl3pPr>
            <a:lvl4pPr marL="771525" indent="0" algn="r">
              <a:buNone/>
              <a:defRPr/>
            </a:lvl4pPr>
            <a:lvl5pPr marL="1028700" indent="0" algn="r">
              <a:buNone/>
              <a:defRPr/>
            </a:lvl5pPr>
          </a:lstStyle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6 Name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DEE582E-4717-B84B-B2BC-E062BE0843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35397" y="1124337"/>
            <a:ext cx="1824190" cy="17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2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R_Content Trans (O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57E795-1AC2-9248-A314-2E6A256FB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E2FD3C-51D1-E941-BD7B-AADE5C2F7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19456"/>
            <a:ext cx="7886700" cy="742030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schemeClr val="bg1"/>
                </a:solidFill>
                <a:effectLst>
                  <a:outerShdw blurRad="50800" dist="50800" dir="3660000" algn="ctr" rotWithShape="0">
                    <a:schemeClr val="tx1">
                      <a:alpha val="75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C352A64-EAE6-564C-AA71-12A9BF0352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2" y="1188720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35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D26725-5EBF-8D41-81C9-29E57F9FD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5664" y="6492240"/>
            <a:ext cx="205740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04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R_Content Opaque (Ev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36535F-1C58-EA46-BE3C-C32409B0E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2B71B6C-F12D-434D-92E4-3B6BDB6B2C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2" y="1188720"/>
            <a:ext cx="7886700" cy="3429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35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9D27B6-75C9-9D48-A9C1-B450D5F3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19456"/>
            <a:ext cx="7886700" cy="742030"/>
          </a:xfrm>
          <a:prstGeom prst="rect">
            <a:avLst/>
          </a:prstGeom>
        </p:spPr>
        <p:txBody>
          <a:bodyPr/>
          <a:lstStyle>
            <a:lvl1pPr>
              <a:defRPr sz="2025">
                <a:solidFill>
                  <a:schemeClr val="bg1"/>
                </a:solidFill>
                <a:effectLst>
                  <a:outerShdw blurRad="50800" dist="50800" dir="3660000" algn="ctr" rotWithShape="0">
                    <a:schemeClr val="tx1">
                      <a:alpha val="75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CA5D1B6-E6A8-7445-A873-575D44E78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5664" y="6492240"/>
            <a:ext cx="205740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89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R_Back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8B79C-D306-2A4D-8FF7-2CD1AF1CFE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9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9EA517-A612-6247-9445-FD3A78CCEEF8}"/>
              </a:ext>
            </a:extLst>
          </p:cNvPr>
          <p:cNvSpPr txBox="1">
            <a:spLocks/>
          </p:cNvSpPr>
          <p:nvPr userDrawn="1"/>
        </p:nvSpPr>
        <p:spPr>
          <a:xfrm>
            <a:off x="628651" y="6493513"/>
            <a:ext cx="2057401" cy="36512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F63A3B-78C7-47BE-AE5E-E10140E04643}" type="slidenum">
              <a:rPr lang="en-US" sz="750" smtClean="0"/>
              <a:pPr algn="l"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0427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56" r:id="rId3"/>
    <p:sldLayoutId id="214748375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1561D-E6C9-CA42-A261-AE77A2A4F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34" y="1555861"/>
            <a:ext cx="6154784" cy="536838"/>
          </a:xfrm>
        </p:spPr>
        <p:txBody>
          <a:bodyPr anchor="ctr"/>
          <a:lstStyle/>
          <a:p>
            <a:r>
              <a:rPr lang="en-US" dirty="0"/>
              <a:t>FY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4B4B7-808C-784B-9F2F-3217849EB4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3805" y="2078646"/>
            <a:ext cx="5692638" cy="296685"/>
          </a:xfrm>
        </p:spPr>
        <p:txBody>
          <a:bodyPr/>
          <a:lstStyle/>
          <a:p>
            <a:r>
              <a:rPr lang="en-US" dirty="0"/>
              <a:t>HUMAN RESOURCES</a:t>
            </a:r>
          </a:p>
        </p:txBody>
      </p:sp>
      <p:sp>
        <p:nvSpPr>
          <p:cNvPr id="10" name="Text Placeholder 235">
            <a:extLst>
              <a:ext uri="{FF2B5EF4-FFF2-40B4-BE49-F238E27FC236}">
                <a16:creationId xmlns:a16="http://schemas.microsoft.com/office/drawing/2014/main" id="{D23F7F7F-16ED-4256-AA5D-6BF24BE4D2E8}"/>
              </a:ext>
            </a:extLst>
          </p:cNvPr>
          <p:cNvSpPr txBox="1">
            <a:spLocks/>
          </p:cNvSpPr>
          <p:nvPr/>
        </p:nvSpPr>
        <p:spPr>
          <a:xfrm>
            <a:off x="7173080" y="4931908"/>
            <a:ext cx="1494865" cy="2382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+mn-lt"/>
              </a:rPr>
              <a:t>Jane E. Cheeks</a:t>
            </a:r>
          </a:p>
        </p:txBody>
      </p:sp>
      <p:sp>
        <p:nvSpPr>
          <p:cNvPr id="15" name="Text Placeholder 226">
            <a:extLst>
              <a:ext uri="{FF2B5EF4-FFF2-40B4-BE49-F238E27FC236}">
                <a16:creationId xmlns:a16="http://schemas.microsoft.com/office/drawing/2014/main" id="{E682E863-6B29-4A08-BEF0-0B154632F9D9}"/>
              </a:ext>
            </a:extLst>
          </p:cNvPr>
          <p:cNvSpPr txBox="1">
            <a:spLocks/>
          </p:cNvSpPr>
          <p:nvPr/>
        </p:nvSpPr>
        <p:spPr>
          <a:xfrm>
            <a:off x="6363326" y="5124767"/>
            <a:ext cx="2304620" cy="2910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 kern="120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Human Resources Director</a:t>
            </a:r>
          </a:p>
        </p:txBody>
      </p:sp>
      <p:sp>
        <p:nvSpPr>
          <p:cNvPr id="23" name="Text Placeholder 226">
            <a:extLst>
              <a:ext uri="{FF2B5EF4-FFF2-40B4-BE49-F238E27FC236}">
                <a16:creationId xmlns:a16="http://schemas.microsoft.com/office/drawing/2014/main" id="{26266C24-23DC-4745-858B-E03E9E0956CC}"/>
              </a:ext>
            </a:extLst>
          </p:cNvPr>
          <p:cNvSpPr txBox="1">
            <a:spLocks/>
          </p:cNvSpPr>
          <p:nvPr/>
        </p:nvSpPr>
        <p:spPr>
          <a:xfrm>
            <a:off x="7405171" y="5946725"/>
            <a:ext cx="1262774" cy="152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r" defTabSz="514350" rtl="0" eaLnBrk="1" fontAlgn="auto" latinLnBrk="0" hangingPunct="1">
              <a:lnSpc>
                <a:spcPct val="20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 kern="120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Assistant Director</a:t>
            </a:r>
          </a:p>
        </p:txBody>
      </p:sp>
      <p:sp>
        <p:nvSpPr>
          <p:cNvPr id="26" name="Text Placeholder 227">
            <a:extLst>
              <a:ext uri="{FF2B5EF4-FFF2-40B4-BE49-F238E27FC236}">
                <a16:creationId xmlns:a16="http://schemas.microsoft.com/office/drawing/2014/main" id="{290F735C-C426-469B-812D-815B9C1A8C9D}"/>
              </a:ext>
            </a:extLst>
          </p:cNvPr>
          <p:cNvSpPr txBox="1">
            <a:spLocks/>
          </p:cNvSpPr>
          <p:nvPr/>
        </p:nvSpPr>
        <p:spPr>
          <a:xfrm>
            <a:off x="7551530" y="5632493"/>
            <a:ext cx="1116415" cy="240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defRPr>
            </a:lvl1pPr>
            <a:lvl2pPr marL="25717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+mn-lt"/>
              </a:rPr>
              <a:t>Carla Coleman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8D419D0-0325-4F72-9D21-7098F3C4BC80}"/>
              </a:ext>
            </a:extLst>
          </p:cNvPr>
          <p:cNvSpPr txBox="1">
            <a:spLocks/>
          </p:cNvSpPr>
          <p:nvPr/>
        </p:nvSpPr>
        <p:spPr>
          <a:xfrm>
            <a:off x="773805" y="2466209"/>
            <a:ext cx="5692638" cy="2966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25" b="0" i="0" kern="1200" smtClean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Budget &amp; Fiscal Affairs Committee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D195D77-D33C-4CDF-8E0E-00C79222FC60}"/>
              </a:ext>
            </a:extLst>
          </p:cNvPr>
          <p:cNvSpPr txBox="1">
            <a:spLocks/>
          </p:cNvSpPr>
          <p:nvPr/>
        </p:nvSpPr>
        <p:spPr>
          <a:xfrm>
            <a:off x="804925" y="2853772"/>
            <a:ext cx="5692638" cy="2942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23" b="0" i="0" kern="1200" smtClean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Roboto Medium" panose="02000000000000000000" pitchFamily="2" charset="0"/>
                <a:cs typeface="Arial Narrow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Tuesday, June 1, 2021  @ 10:00 AM</a:t>
            </a:r>
          </a:p>
        </p:txBody>
      </p:sp>
    </p:spTree>
    <p:extLst>
      <p:ext uri="{BB962C8B-B14F-4D97-AF65-F5344CB8AC3E}">
        <p14:creationId xmlns:p14="http://schemas.microsoft.com/office/powerpoint/2010/main" val="1056999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67F9D8D-7B92-634E-BF0C-33EB18F9B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FF6D4402-FF8E-42CF-974C-F5BA3436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67" y="87818"/>
            <a:ext cx="8158683" cy="98761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j-lt"/>
              </a:rPr>
              <a:t>City of Houston Request For Proposal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575D35E-A447-4979-9131-21C58CE19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368" y="1188720"/>
            <a:ext cx="7886700" cy="342900"/>
          </a:xfrm>
        </p:spPr>
        <p:txBody>
          <a:bodyPr>
            <a:noAutofit/>
          </a:bodyPr>
          <a:lstStyle/>
          <a:p>
            <a:r>
              <a:rPr lang="en-US" sz="2000" b="1" dirty="0"/>
              <a:t>Purpose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6975FA-89D8-46FD-9B92-BD7F79D5F1A5}"/>
              </a:ext>
            </a:extLst>
          </p:cNvPr>
          <p:cNvSpPr txBox="1"/>
          <p:nvPr/>
        </p:nvSpPr>
        <p:spPr>
          <a:xfrm>
            <a:off x="736515" y="2178943"/>
            <a:ext cx="81586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This Contingent Workforce Contract will be an added contract that will provide temporary personnel services to only the departments with Grant, Special and Enterprise funds. 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 request for proposal was issued to ensure the City has another venue to support these departments that are Enterprise, Special and Grant funded as these expenses are recoverable providing a net zero impact to the Citywide budget.</a:t>
            </a:r>
          </a:p>
        </p:txBody>
      </p:sp>
    </p:spTree>
    <p:extLst>
      <p:ext uri="{BB962C8B-B14F-4D97-AF65-F5344CB8AC3E}">
        <p14:creationId xmlns:p14="http://schemas.microsoft.com/office/powerpoint/2010/main" val="124448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0ADF3C-6898-48C5-A56C-051A5CE04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Program Overview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69F8FA-DB56-4AFF-86CD-0851B9D8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3" y="219456"/>
            <a:ext cx="8508569" cy="74203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j-lt"/>
              </a:rPr>
              <a:t>Contingent Workforce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84CC-6097-4D59-86D4-19B72CF3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5C0FA-3DBF-40B5-A185-EE8767822264}"/>
              </a:ext>
            </a:extLst>
          </p:cNvPr>
          <p:cNvSpPr txBox="1"/>
          <p:nvPr/>
        </p:nvSpPr>
        <p:spPr>
          <a:xfrm>
            <a:off x="628652" y="1758854"/>
            <a:ext cx="822088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2900">
              <a:spcBef>
                <a:spcPts val="12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The Program provides skilled contingent workers to help with a wide range of operational activities, fluctuating workflow and production demands, special projects, and to aid during emergency events.</a:t>
            </a:r>
          </a:p>
          <a:p>
            <a:pPr marL="457200" indent="-342900">
              <a:spcBef>
                <a:spcPts val="12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The Program engages several staffing agencies with the expertise in recruiting, sourcing and screening quality candidates to fill a diverse range of job categories, including, but not limited to:</a:t>
            </a:r>
          </a:p>
          <a:p>
            <a:pPr marL="342900" indent="-342900">
              <a:spcBef>
                <a:spcPts val="1200"/>
              </a:spcBef>
              <a:buSzPct val="100000"/>
              <a:buFont typeface="Courier New" panose="02070309020205020404" pitchFamily="49" charset="0"/>
              <a:buChar char="o"/>
            </a:pPr>
            <a:endParaRPr lang="en-US" sz="600" dirty="0">
              <a:solidFill>
                <a:schemeClr val="accent1">
                  <a:lumMod val="50000"/>
                </a:schemeClr>
              </a:solidFill>
            </a:endParaRPr>
          </a:p>
          <a:p>
            <a:pPr marL="1257300" lvl="2" indent="-342900">
              <a:buSzPct val="125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Administrative/Clerical</a:t>
            </a:r>
          </a:p>
          <a:p>
            <a:pPr marL="1257300" lvl="2" indent="-342900">
              <a:buSzPct val="125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Professional Services</a:t>
            </a:r>
          </a:p>
          <a:p>
            <a:pPr marL="1257300" lvl="2" indent="-342900">
              <a:buSzPct val="125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Customer/Community Services</a:t>
            </a:r>
          </a:p>
          <a:p>
            <a:pPr marL="1257300" lvl="2" indent="-342900">
              <a:buSzPct val="120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Finance/Accounting</a:t>
            </a:r>
          </a:p>
          <a:p>
            <a:pPr marL="1257300" lvl="2" indent="-342900">
              <a:buSzPct val="120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General Labor/Maintenance</a:t>
            </a:r>
          </a:p>
          <a:p>
            <a:pPr lvl="2">
              <a:buSzPct val="120000"/>
            </a:pPr>
            <a:endParaRPr lang="en-US" sz="21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51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0ADF3C-6898-48C5-A56C-051A5CE04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Procurement Process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69F8FA-DB56-4AFF-86CD-0851B9D8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3" y="219456"/>
            <a:ext cx="8508569" cy="742030"/>
          </a:xfrm>
        </p:spPr>
        <p:txBody>
          <a:bodyPr>
            <a:noAutofit/>
          </a:bodyPr>
          <a:lstStyle/>
          <a:p>
            <a:r>
              <a:rPr lang="en-US" sz="4000" b="1" dirty="0"/>
              <a:t>Contingent Workforce Services</a:t>
            </a:r>
            <a:endParaRPr lang="en-US" sz="4000" b="1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84CC-6097-4D59-86D4-19B72CF3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5C0FA-3DBF-40B5-A185-EE8767822264}"/>
              </a:ext>
            </a:extLst>
          </p:cNvPr>
          <p:cNvSpPr txBox="1"/>
          <p:nvPr/>
        </p:nvSpPr>
        <p:spPr>
          <a:xfrm>
            <a:off x="628652" y="2073179"/>
            <a:ext cx="80886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On October 30, 2020, RFP was advertised.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9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Evaluation Committee (EC) consisted of evaluators from Human Resources, Houston Public Works, Houston Airport System, and Houston Parks and Recreation departments.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EC committee evaluated 15 vendors: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HJ Staffing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Eight Eleven Group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Argus Talent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M&amp;P Dancy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Employment &amp; Training Centers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9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9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9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Project contract start date is July 1, 2021.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E37D4-E00A-4124-8356-E76921F03982}"/>
              </a:ext>
            </a:extLst>
          </p:cNvPr>
          <p:cNvSpPr txBox="1"/>
          <p:nvPr/>
        </p:nvSpPr>
        <p:spPr>
          <a:xfrm>
            <a:off x="3888106" y="3926597"/>
            <a:ext cx="2731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Executeam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Cenergy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A1 Personnel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Lane Staffing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Confidential 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DA1506-8992-49E1-A187-D359839AE2FB}"/>
              </a:ext>
            </a:extLst>
          </p:cNvPr>
          <p:cNvSpPr txBox="1"/>
          <p:nvPr/>
        </p:nvSpPr>
        <p:spPr>
          <a:xfrm>
            <a:off x="6455664" y="3926596"/>
            <a:ext cx="2731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TMD Staffing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Recruiting Source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Pridestaff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Cogent Infotech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Getcorp</a:t>
            </a:r>
          </a:p>
        </p:txBody>
      </p:sp>
    </p:spTree>
    <p:extLst>
      <p:ext uri="{BB962C8B-B14F-4D97-AF65-F5344CB8AC3E}">
        <p14:creationId xmlns:p14="http://schemas.microsoft.com/office/powerpoint/2010/main" val="3181832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0ADF3C-6898-48C5-A56C-051A5CE04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Procurement Process cont’d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69F8FA-DB56-4AFF-86CD-0851B9D8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3" y="219456"/>
            <a:ext cx="8508569" cy="742030"/>
          </a:xfrm>
        </p:spPr>
        <p:txBody>
          <a:bodyPr>
            <a:noAutofit/>
          </a:bodyPr>
          <a:lstStyle/>
          <a:p>
            <a:r>
              <a:rPr lang="en-US" sz="3600" b="1" dirty="0"/>
              <a:t>Contingent Workforce Services</a:t>
            </a:r>
            <a:endParaRPr lang="en-US" sz="3600" b="1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84CC-6097-4D59-86D4-19B72CF3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5C0FA-3DBF-40B5-A185-EE8767822264}"/>
              </a:ext>
            </a:extLst>
          </p:cNvPr>
          <p:cNvSpPr txBox="1"/>
          <p:nvPr/>
        </p:nvSpPr>
        <p:spPr>
          <a:xfrm>
            <a:off x="809897" y="1658323"/>
            <a:ext cx="803963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Criteria for evaluation of proposals:</a:t>
            </a:r>
          </a:p>
          <a:p>
            <a:endParaRPr lang="en-US" sz="2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Technical Competence - the ability of the vendor to perform the Scope of Services requested in the RFP.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Financial competitiveness and guarantees against rate escalation over a multi-year contract.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The ability of the vendor to provide the best value for the dollars that the City of Houston will expend.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Responsiveness of Proposal.</a:t>
            </a:r>
          </a:p>
          <a:p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98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0ADF3C-6898-48C5-A56C-051A5CE04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Recommendation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69F8FA-DB56-4AFF-86CD-0851B9D8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3" y="219456"/>
            <a:ext cx="8508569" cy="742030"/>
          </a:xfrm>
        </p:spPr>
        <p:txBody>
          <a:bodyPr>
            <a:noAutofit/>
          </a:bodyPr>
          <a:lstStyle/>
          <a:p>
            <a:r>
              <a:rPr lang="en-US" sz="4000" b="1" dirty="0"/>
              <a:t>Contingent Workforce Services</a:t>
            </a:r>
            <a:endParaRPr lang="en-US" sz="4000" b="1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84CC-6097-4D59-86D4-19B72CF3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535D3-31E9-4411-83C0-DB1DDE994ECD}"/>
              </a:ext>
            </a:extLst>
          </p:cNvPr>
          <p:cNvSpPr txBox="1"/>
          <p:nvPr/>
        </p:nvSpPr>
        <p:spPr>
          <a:xfrm>
            <a:off x="1689462" y="3228703"/>
            <a:ext cx="67056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1">
                    <a:lumMod val="50000"/>
                  </a:schemeClr>
                </a:solidFill>
              </a:rPr>
              <a:t>Approve vendors for the Contingent Workforce Services Program</a:t>
            </a:r>
          </a:p>
        </p:txBody>
      </p:sp>
    </p:spTree>
    <p:extLst>
      <p:ext uri="{BB962C8B-B14F-4D97-AF65-F5344CB8AC3E}">
        <p14:creationId xmlns:p14="http://schemas.microsoft.com/office/powerpoint/2010/main" val="2427373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949841-BE88-0745-853B-29EBC5DD21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368" y="1188720"/>
            <a:ext cx="7886700" cy="342900"/>
          </a:xfrm>
        </p:spPr>
        <p:txBody>
          <a:bodyPr>
            <a:noAutofit/>
          </a:bodyPr>
          <a:lstStyle/>
          <a:p>
            <a:r>
              <a:rPr lang="en-US" sz="2000" b="1" dirty="0"/>
              <a:t>Invitation to Bid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AB3575-2F8B-FF4B-BBFF-5F19DD4C9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0C934CA-18FA-4CDA-9437-C1754520BFD0}"/>
              </a:ext>
            </a:extLst>
          </p:cNvPr>
          <p:cNvSpPr txBox="1">
            <a:spLocks/>
          </p:cNvSpPr>
          <p:nvPr/>
        </p:nvSpPr>
        <p:spPr>
          <a:xfrm>
            <a:off x="399872" y="299587"/>
            <a:ext cx="7886700" cy="7420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</a:rPr>
              <a:t>HUMAN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A4495-062C-4F0E-ADE6-EAEF8FDF9936}"/>
              </a:ext>
            </a:extLst>
          </p:cNvPr>
          <p:cNvSpPr txBox="1"/>
          <p:nvPr/>
        </p:nvSpPr>
        <p:spPr>
          <a:xfrm>
            <a:off x="0" y="313154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Employee Service Award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and Gifts Program</a:t>
            </a:r>
          </a:p>
        </p:txBody>
      </p:sp>
    </p:spTree>
    <p:extLst>
      <p:ext uri="{BB962C8B-B14F-4D97-AF65-F5344CB8AC3E}">
        <p14:creationId xmlns:p14="http://schemas.microsoft.com/office/powerpoint/2010/main" val="71764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67F9D8D-7B92-634E-BF0C-33EB18F9B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FF6D4402-FF8E-42CF-974C-F5BA3436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67" y="87818"/>
            <a:ext cx="8158683" cy="98761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j-lt"/>
              </a:rPr>
              <a:t>City of Houston Invitation to Bid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575D35E-A447-4979-9131-21C58CE19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368" y="1188720"/>
            <a:ext cx="7886700" cy="342900"/>
          </a:xfrm>
        </p:spPr>
        <p:txBody>
          <a:bodyPr>
            <a:noAutofit/>
          </a:bodyPr>
          <a:lstStyle/>
          <a:p>
            <a:r>
              <a:rPr lang="en-US" sz="2000" b="1" dirty="0"/>
              <a:t>Purpose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BF5ACA-15E0-4FEF-9674-CA5D7D841185}"/>
              </a:ext>
            </a:extLst>
          </p:cNvPr>
          <p:cNvSpPr txBox="1"/>
          <p:nvPr/>
        </p:nvSpPr>
        <p:spPr>
          <a:xfrm>
            <a:off x="524098" y="2502634"/>
            <a:ext cx="81586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5" lvl="1">
              <a:buSzPct val="130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Due to unspent contractual dollars, the contract for the Employee Service Awards and Gift Program was extended for two years (2019/2020) and expired on May 31, 2021. </a:t>
            </a:r>
          </a:p>
          <a:p>
            <a:pPr marL="60325" lvl="1">
              <a:buSzPct val="130000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60325" lvl="1">
              <a:buSzPct val="130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An invitation to bid was issued to ensure that the City could continue to offer this recognition program to all city employees.</a:t>
            </a:r>
          </a:p>
        </p:txBody>
      </p:sp>
    </p:spTree>
    <p:extLst>
      <p:ext uri="{BB962C8B-B14F-4D97-AF65-F5344CB8AC3E}">
        <p14:creationId xmlns:p14="http://schemas.microsoft.com/office/powerpoint/2010/main" val="4074434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0ADF3C-6898-48C5-A56C-051A5CE04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Program Overview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69F8FA-DB56-4AFF-86CD-0851B9D8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3" y="219456"/>
            <a:ext cx="8508569" cy="742030"/>
          </a:xfrm>
        </p:spPr>
        <p:txBody>
          <a:bodyPr>
            <a:noAutofit/>
          </a:bodyPr>
          <a:lstStyle/>
          <a:p>
            <a:r>
              <a:rPr lang="en-US" sz="3600" b="1" dirty="0"/>
              <a:t>Employee Service Award and Gifts Program</a:t>
            </a:r>
            <a:endParaRPr lang="en-US" sz="3600" b="1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84CC-6097-4D59-86D4-19B72CF3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5C0FA-3DBF-40B5-A185-EE8767822264}"/>
              </a:ext>
            </a:extLst>
          </p:cNvPr>
          <p:cNvSpPr txBox="1"/>
          <p:nvPr/>
        </p:nvSpPr>
        <p:spPr>
          <a:xfrm>
            <a:off x="340963" y="2269026"/>
            <a:ext cx="850856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2900">
              <a:spcBef>
                <a:spcPts val="12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 program is governed by Executive Order 1-55 – Employee Service and Recognition Program.</a:t>
            </a:r>
          </a:p>
          <a:p>
            <a:pPr marL="457200" indent="-342900">
              <a:spcBef>
                <a:spcPts val="12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Employees with 5-year increment of service anniversaries receive a pin. </a:t>
            </a:r>
          </a:p>
          <a:p>
            <a:pPr marL="457200" indent="-342900">
              <a:spcBef>
                <a:spcPts val="12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Employees with 30 years or more of service in 5-year increments receive an opportunity to choose a gift from a curated catalog based on their years of service.</a:t>
            </a:r>
          </a:p>
        </p:txBody>
      </p:sp>
    </p:spTree>
    <p:extLst>
      <p:ext uri="{BB962C8B-B14F-4D97-AF65-F5344CB8AC3E}">
        <p14:creationId xmlns:p14="http://schemas.microsoft.com/office/powerpoint/2010/main" val="1004969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0ADF3C-6898-48C5-A56C-051A5CE04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Procurement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84CC-6097-4D59-86D4-19B72CF3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5C0FA-3DBF-40B5-A185-EE8767822264}"/>
              </a:ext>
            </a:extLst>
          </p:cNvPr>
          <p:cNvSpPr txBox="1"/>
          <p:nvPr/>
        </p:nvSpPr>
        <p:spPr>
          <a:xfrm>
            <a:off x="531463" y="2549429"/>
            <a:ext cx="85085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On July 9, 2020, two bids were received.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J. Brand Recognition, Ltd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Brand IQ, LLC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4C29E18-F489-4C77-9A5E-29F01536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3" y="219456"/>
            <a:ext cx="8508569" cy="742030"/>
          </a:xfrm>
        </p:spPr>
        <p:txBody>
          <a:bodyPr>
            <a:noAutofit/>
          </a:bodyPr>
          <a:lstStyle/>
          <a:p>
            <a:r>
              <a:rPr lang="en-US" sz="3800" b="1" dirty="0">
                <a:latin typeface="+mj-lt"/>
              </a:rPr>
              <a:t>Employee Service Award and Gifts Program</a:t>
            </a:r>
          </a:p>
        </p:txBody>
      </p:sp>
    </p:spTree>
    <p:extLst>
      <p:ext uri="{BB962C8B-B14F-4D97-AF65-F5344CB8AC3E}">
        <p14:creationId xmlns:p14="http://schemas.microsoft.com/office/powerpoint/2010/main" val="205145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0ADF3C-6898-48C5-A56C-051A5CE04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Recommendation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84CC-6097-4D59-86D4-19B72CF3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5DA9463-FFC2-4113-A2F8-C3A27A84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3" y="219456"/>
            <a:ext cx="8508569" cy="742030"/>
          </a:xfrm>
        </p:spPr>
        <p:txBody>
          <a:bodyPr>
            <a:noAutofit/>
          </a:bodyPr>
          <a:lstStyle/>
          <a:p>
            <a:r>
              <a:rPr lang="en-US" sz="3800" b="1" dirty="0">
                <a:latin typeface="+mj-lt"/>
              </a:rPr>
              <a:t>Employee Service Award and Gifts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436A0A-DE0E-43AB-B6A5-D181E607A7BD}"/>
              </a:ext>
            </a:extLst>
          </p:cNvPr>
          <p:cNvSpPr txBox="1"/>
          <p:nvPr/>
        </p:nvSpPr>
        <p:spPr>
          <a:xfrm>
            <a:off x="174171" y="3080977"/>
            <a:ext cx="88827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>
                    <a:lumMod val="50000"/>
                  </a:schemeClr>
                </a:solidFill>
              </a:rPr>
              <a:t>Approve vendors for Employee Service Award and Gifts Program</a:t>
            </a:r>
          </a:p>
        </p:txBody>
      </p:sp>
    </p:spTree>
    <p:extLst>
      <p:ext uri="{BB962C8B-B14F-4D97-AF65-F5344CB8AC3E}">
        <p14:creationId xmlns:p14="http://schemas.microsoft.com/office/powerpoint/2010/main" val="4043896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949841-BE88-0745-853B-29EBC5DD21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368" y="1188720"/>
            <a:ext cx="7886700" cy="342900"/>
          </a:xfrm>
        </p:spPr>
        <p:txBody>
          <a:bodyPr>
            <a:noAutofit/>
          </a:bodyPr>
          <a:lstStyle/>
          <a:p>
            <a:r>
              <a:rPr lang="en-US" sz="2000" b="1" dirty="0"/>
              <a:t>Presentation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AB3575-2F8B-FF4B-BBFF-5F19DD4C9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5FD6ADB-F79A-438B-80ED-3C5C35D7B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68" y="87818"/>
            <a:ext cx="7886700" cy="98761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j-lt"/>
              </a:rPr>
              <a:t>Human Resources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9BB5C-22CE-4E4B-B093-B89B9E8CF30C}"/>
              </a:ext>
            </a:extLst>
          </p:cNvPr>
          <p:cNvSpPr txBox="1"/>
          <p:nvPr/>
        </p:nvSpPr>
        <p:spPr>
          <a:xfrm>
            <a:off x="749146" y="1972879"/>
            <a:ext cx="7429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Long-Term Disability (LTD) Third-Party Administrative 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CBB75-6CEB-4446-BC6C-9D9190A97377}"/>
              </a:ext>
            </a:extLst>
          </p:cNvPr>
          <p:cNvSpPr txBox="1"/>
          <p:nvPr/>
        </p:nvSpPr>
        <p:spPr>
          <a:xfrm>
            <a:off x="749146" y="3731023"/>
            <a:ext cx="742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Contingent Workforce 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A701B-F522-42E1-B8F6-18B5BE39BE44}"/>
              </a:ext>
            </a:extLst>
          </p:cNvPr>
          <p:cNvSpPr txBox="1"/>
          <p:nvPr/>
        </p:nvSpPr>
        <p:spPr>
          <a:xfrm>
            <a:off x="520368" y="4892431"/>
            <a:ext cx="7657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Employee Service Award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and Gifts Program</a:t>
            </a:r>
          </a:p>
        </p:txBody>
      </p:sp>
    </p:spTree>
    <p:extLst>
      <p:ext uri="{BB962C8B-B14F-4D97-AF65-F5344CB8AC3E}">
        <p14:creationId xmlns:p14="http://schemas.microsoft.com/office/powerpoint/2010/main" val="4217698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84CC-6097-4D59-86D4-19B72CF3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436A0A-DE0E-43AB-B6A5-D181E607A7BD}"/>
              </a:ext>
            </a:extLst>
          </p:cNvPr>
          <p:cNvSpPr txBox="1"/>
          <p:nvPr/>
        </p:nvSpPr>
        <p:spPr>
          <a:xfrm>
            <a:off x="-63374" y="3202577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1">
                    <a:lumMod val="50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6416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00032-C95F-8548-A49B-97CF1F5CC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644" y="4777102"/>
            <a:ext cx="1390060" cy="121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3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949841-BE88-0745-853B-29EBC5DD21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368" y="1188720"/>
            <a:ext cx="7886700" cy="342900"/>
          </a:xfrm>
        </p:spPr>
        <p:txBody>
          <a:bodyPr>
            <a:noAutofit/>
          </a:bodyPr>
          <a:lstStyle/>
          <a:p>
            <a:r>
              <a:rPr lang="en-US" sz="2000" b="1" dirty="0"/>
              <a:t>Request for Proposal (RFP) Presentation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AB3575-2F8B-FF4B-BBFF-5F19DD4C9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5FD6ADB-F79A-438B-80ED-3C5C35D7B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68" y="87818"/>
            <a:ext cx="7886700" cy="98761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j-lt"/>
              </a:rPr>
              <a:t>Human Resources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9BB5C-22CE-4E4B-B093-B89B9E8CF30C}"/>
              </a:ext>
            </a:extLst>
          </p:cNvPr>
          <p:cNvSpPr txBox="1"/>
          <p:nvPr/>
        </p:nvSpPr>
        <p:spPr>
          <a:xfrm>
            <a:off x="0" y="2914224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Long-Term Disability (LTD)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Third-Party Administrative Services</a:t>
            </a:r>
          </a:p>
        </p:txBody>
      </p:sp>
    </p:spTree>
    <p:extLst>
      <p:ext uri="{BB962C8B-B14F-4D97-AF65-F5344CB8AC3E}">
        <p14:creationId xmlns:p14="http://schemas.microsoft.com/office/powerpoint/2010/main" val="406055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67F9D8D-7B92-634E-BF0C-33EB18F9B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FF6D4402-FF8E-42CF-974C-F5BA3436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67" y="87818"/>
            <a:ext cx="8158683" cy="98761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j-lt"/>
              </a:rPr>
              <a:t>City of Houston Request For Proposal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575D35E-A447-4979-9131-21C58CE19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368" y="1188720"/>
            <a:ext cx="7886700" cy="342900"/>
          </a:xfrm>
        </p:spPr>
        <p:txBody>
          <a:bodyPr>
            <a:noAutofit/>
          </a:bodyPr>
          <a:lstStyle/>
          <a:p>
            <a:r>
              <a:rPr lang="en-US" sz="2000" b="1" dirty="0"/>
              <a:t>Purpose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BF5ACA-15E0-4FEF-9674-CA5D7D841185}"/>
              </a:ext>
            </a:extLst>
          </p:cNvPr>
          <p:cNvSpPr txBox="1"/>
          <p:nvPr/>
        </p:nvSpPr>
        <p:spPr>
          <a:xfrm>
            <a:off x="520368" y="2565380"/>
            <a:ext cx="81586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5" lvl="1">
              <a:buSzPct val="130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 contract for the Long-Term Disability (LTD) Third-Party Administrative Services will expire August 31, 2021.  </a:t>
            </a:r>
          </a:p>
          <a:p>
            <a:pPr marL="60325" lvl="1">
              <a:buSzPct val="130000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60325" lvl="1">
              <a:buSzPct val="130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Request for Proposals were issued to ensure that the City  continues to offer this benefit.</a:t>
            </a:r>
          </a:p>
        </p:txBody>
      </p:sp>
    </p:spTree>
    <p:extLst>
      <p:ext uri="{BB962C8B-B14F-4D97-AF65-F5344CB8AC3E}">
        <p14:creationId xmlns:p14="http://schemas.microsoft.com/office/powerpoint/2010/main" val="3305324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0ADF3C-6898-48C5-A56C-051A5CE04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6365" y="1188720"/>
            <a:ext cx="7886700" cy="342900"/>
          </a:xfrm>
        </p:spPr>
        <p:txBody>
          <a:bodyPr>
            <a:noAutofit/>
          </a:bodyPr>
          <a:lstStyle/>
          <a:p>
            <a:r>
              <a:rPr lang="en-US" sz="2000" b="1" dirty="0"/>
              <a:t>Program Overview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69F8FA-DB56-4AFF-86CD-0851B9D8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3" y="219456"/>
            <a:ext cx="8508569" cy="74203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j-lt"/>
              </a:rPr>
              <a:t>Long-Term Disability (LTD)</a:t>
            </a:r>
            <a:br>
              <a:rPr lang="en-US" sz="3200" b="1" dirty="0">
                <a:latin typeface="+mj-lt"/>
              </a:rPr>
            </a:br>
            <a:r>
              <a:rPr lang="en-US" sz="3200" b="1" dirty="0">
                <a:latin typeface="+mj-lt"/>
              </a:rPr>
              <a:t>Third-Party Administrative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84CC-6097-4D59-86D4-19B72CF3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5C0FA-3DBF-40B5-A185-EE8767822264}"/>
              </a:ext>
            </a:extLst>
          </p:cNvPr>
          <p:cNvSpPr txBox="1"/>
          <p:nvPr/>
        </p:nvSpPr>
        <p:spPr>
          <a:xfrm>
            <a:off x="626365" y="1936400"/>
            <a:ext cx="8388599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Eligibility Criteria:</a:t>
            </a:r>
          </a:p>
          <a:p>
            <a:pPr marL="800100" lvl="1" indent="-342900"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50000"/>
                  </a:schemeClr>
                </a:solidFill>
              </a:rPr>
              <a:t>Active full-time municipal and classified firefighter employees, with at least one year of service scheduled to work a minimum of 30 hours and covered under the Compensable Sick Leave Plan.</a:t>
            </a:r>
          </a:p>
          <a:p>
            <a:pPr marL="3429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Policy:</a:t>
            </a:r>
          </a:p>
          <a:p>
            <a:pPr marL="800100" lvl="1" indent="-342900"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50000"/>
                  </a:schemeClr>
                </a:solidFill>
              </a:rPr>
              <a:t>When activated, the LTD plan provides 50% of base salary (or 70% of base salary when combined with other disability income benefits) after the longer of six (6) months, or the duration of annual sick leave. 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</a:rPr>
              <a:t>Benefits are payable until the earlier of</a:t>
            </a:r>
            <a:r>
              <a:rPr lang="en-US" sz="19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800100" lvl="1" indent="-342900"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50000"/>
                  </a:schemeClr>
                </a:solidFill>
              </a:rPr>
              <a:t>Age 70 (disability occurred before 9/1/1994); Age 65 (disability occurred after 9/1/1994); Date of death, or the date the person ceases to be disabled.</a:t>
            </a:r>
          </a:p>
        </p:txBody>
      </p:sp>
    </p:spTree>
    <p:extLst>
      <p:ext uri="{BB962C8B-B14F-4D97-AF65-F5344CB8AC3E}">
        <p14:creationId xmlns:p14="http://schemas.microsoft.com/office/powerpoint/2010/main" val="3555507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0ADF3C-6898-48C5-A56C-051A5CE04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Procurement Process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69F8FA-DB56-4AFF-86CD-0851B9D8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3" y="219456"/>
            <a:ext cx="8508569" cy="74203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j-lt"/>
              </a:rPr>
              <a:t>Long-Term Disability (LTD)</a:t>
            </a:r>
            <a:br>
              <a:rPr lang="en-US" sz="3200" b="1" dirty="0">
                <a:latin typeface="+mj-lt"/>
              </a:rPr>
            </a:br>
            <a:r>
              <a:rPr lang="en-US" sz="3200" b="1" dirty="0">
                <a:latin typeface="+mj-lt"/>
              </a:rPr>
              <a:t>Third-Party Administrative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84CC-6097-4D59-86D4-19B72CF3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5C0FA-3DBF-40B5-A185-EE8767822264}"/>
              </a:ext>
            </a:extLst>
          </p:cNvPr>
          <p:cNvSpPr txBox="1"/>
          <p:nvPr/>
        </p:nvSpPr>
        <p:spPr>
          <a:xfrm>
            <a:off x="722811" y="1811327"/>
            <a:ext cx="81267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On April 2, 2021, RFP was advertised.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On May 13, 2021, responses were received.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One (1) responsive proposal was received by a vendor to provide third-party administrative services for the Long-Term Disability (LTD) Program.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Evaluation Committee consisted of five (5) members from the Human Resources, Houston Public Library and Solid Waste Management Departments.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Projected contract start date is September 1, 2021.</a:t>
            </a:r>
          </a:p>
        </p:txBody>
      </p:sp>
    </p:spTree>
    <p:extLst>
      <p:ext uri="{BB962C8B-B14F-4D97-AF65-F5344CB8AC3E}">
        <p14:creationId xmlns:p14="http://schemas.microsoft.com/office/powerpoint/2010/main" val="3738485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0ADF3C-6898-48C5-A56C-051A5CE04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Procurement Process cont’d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69F8FA-DB56-4AFF-86CD-0851B9D8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3" y="219456"/>
            <a:ext cx="8508569" cy="74203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j-lt"/>
              </a:rPr>
              <a:t>Long-Term Disability (LTD)</a:t>
            </a:r>
            <a:br>
              <a:rPr lang="en-US" sz="3200" b="1" dirty="0">
                <a:latin typeface="+mj-lt"/>
              </a:rPr>
            </a:br>
            <a:r>
              <a:rPr lang="en-US" sz="3200" b="1" dirty="0">
                <a:latin typeface="+mj-lt"/>
              </a:rPr>
              <a:t>Third-Party Administrative Services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84CC-6097-4D59-86D4-19B72CF3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5C0FA-3DBF-40B5-A185-EE8767822264}"/>
              </a:ext>
            </a:extLst>
          </p:cNvPr>
          <p:cNvSpPr txBox="1"/>
          <p:nvPr/>
        </p:nvSpPr>
        <p:spPr>
          <a:xfrm>
            <a:off x="628652" y="1667376"/>
            <a:ext cx="822088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Criteria for evaluation of proposals: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The ability of the vendor to perform the Scope of Services requested in the RFP.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Financial competitiveness and guarantees against rate escalation over a multi-year contract.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The vendor’s agreement with Performance Guarantees and compliance with City of Houston contracting requirements.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The ability of the vendor to provide the best value for the dollars that the City of Houston will expend.</a:t>
            </a:r>
          </a:p>
          <a:p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85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0ADF3C-6898-48C5-A56C-051A5CE04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Recommendation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69F8FA-DB56-4AFF-86CD-0851B9D8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3" y="219456"/>
            <a:ext cx="8508569" cy="74203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j-lt"/>
              </a:rPr>
              <a:t>Long-Term Disability (LTD)</a:t>
            </a:r>
            <a:br>
              <a:rPr lang="en-US" sz="3200" b="1" dirty="0">
                <a:latin typeface="+mj-lt"/>
              </a:rPr>
            </a:br>
            <a:r>
              <a:rPr lang="en-US" sz="3200" b="1" dirty="0">
                <a:latin typeface="+mj-lt"/>
              </a:rPr>
              <a:t>Third-Party Administrative  Services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84CC-6097-4D59-86D4-19B72CF3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13686-CF4F-4EB8-9C52-A0FF886C4C81}"/>
              </a:ext>
            </a:extLst>
          </p:cNvPr>
          <p:cNvSpPr txBox="1"/>
          <p:nvPr/>
        </p:nvSpPr>
        <p:spPr>
          <a:xfrm>
            <a:off x="1351189" y="3219370"/>
            <a:ext cx="6679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1">
                    <a:lumMod val="50000"/>
                  </a:schemeClr>
                </a:solidFill>
              </a:rPr>
              <a:t>Approve vendor for the Long-Term Disability (LTD)</a:t>
            </a:r>
            <a:br>
              <a:rPr lang="en-US" sz="25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500" dirty="0">
                <a:solidFill>
                  <a:schemeClr val="accent1">
                    <a:lumMod val="50000"/>
                  </a:schemeClr>
                </a:solidFill>
              </a:rPr>
              <a:t>Third-Party Administrative Services </a:t>
            </a:r>
          </a:p>
        </p:txBody>
      </p:sp>
    </p:spTree>
    <p:extLst>
      <p:ext uri="{BB962C8B-B14F-4D97-AF65-F5344CB8AC3E}">
        <p14:creationId xmlns:p14="http://schemas.microsoft.com/office/powerpoint/2010/main" val="3905630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949841-BE88-0745-853B-29EBC5DD21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368" y="1188720"/>
            <a:ext cx="7886700" cy="342900"/>
          </a:xfrm>
        </p:spPr>
        <p:txBody>
          <a:bodyPr>
            <a:noAutofit/>
          </a:bodyPr>
          <a:lstStyle/>
          <a:p>
            <a:r>
              <a:rPr lang="en-US" sz="2000" b="1" dirty="0"/>
              <a:t>Request for Proposal (RFP) Presentation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AB3575-2F8B-FF4B-BBFF-5F19DD4C9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9BB5C-22CE-4E4B-B093-B89B9E8CF30C}"/>
              </a:ext>
            </a:extLst>
          </p:cNvPr>
          <p:cNvSpPr txBox="1"/>
          <p:nvPr/>
        </p:nvSpPr>
        <p:spPr>
          <a:xfrm>
            <a:off x="0" y="330404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Contingent Workforce Services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0C934CA-18FA-4CDA-9437-C1754520BFD0}"/>
              </a:ext>
            </a:extLst>
          </p:cNvPr>
          <p:cNvSpPr txBox="1">
            <a:spLocks/>
          </p:cNvSpPr>
          <p:nvPr/>
        </p:nvSpPr>
        <p:spPr>
          <a:xfrm>
            <a:off x="399872" y="299587"/>
            <a:ext cx="7886700" cy="7420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</a:rPr>
              <a:t>HUMAN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973299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8542</TotalTime>
  <Words>1000</Words>
  <Application>Microsoft Office PowerPoint</Application>
  <PresentationFormat>On-screen Show (4:3)</PresentationFormat>
  <Paragraphs>178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Courier New</vt:lpstr>
      <vt:lpstr>Roboto</vt:lpstr>
      <vt:lpstr>Office Theme</vt:lpstr>
      <vt:lpstr>FY 2022</vt:lpstr>
      <vt:lpstr>Human Resources</vt:lpstr>
      <vt:lpstr>Human Resources</vt:lpstr>
      <vt:lpstr>City of Houston Request For Proposal</vt:lpstr>
      <vt:lpstr>Long-Term Disability (LTD) Third-Party Administrative Services</vt:lpstr>
      <vt:lpstr>Long-Term Disability (LTD) Third-Party Administrative Services</vt:lpstr>
      <vt:lpstr>Long-Term Disability (LTD) Third-Party Administrative Services </vt:lpstr>
      <vt:lpstr>Long-Term Disability (LTD) Third-Party Administrative  Services </vt:lpstr>
      <vt:lpstr>PowerPoint Presentation</vt:lpstr>
      <vt:lpstr>City of Houston Request For Proposal</vt:lpstr>
      <vt:lpstr>Contingent Workforce Services</vt:lpstr>
      <vt:lpstr>Contingent Workforce Services</vt:lpstr>
      <vt:lpstr>Contingent Workforce Services</vt:lpstr>
      <vt:lpstr>Contingent Workforce Services</vt:lpstr>
      <vt:lpstr>PowerPoint Presentation</vt:lpstr>
      <vt:lpstr>City of Houston Invitation to Bid</vt:lpstr>
      <vt:lpstr>Employee Service Award and Gifts Program</vt:lpstr>
      <vt:lpstr>Employee Service Award and Gifts Program</vt:lpstr>
      <vt:lpstr>Employee Service Award and Gifts Program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Nicholson, Ron - HR</dc:creator>
  <cp:lastModifiedBy>Coleman, Carla - HR</cp:lastModifiedBy>
  <cp:revision>337</cp:revision>
  <cp:lastPrinted>2020-04-22T18:35:59Z</cp:lastPrinted>
  <dcterms:created xsi:type="dcterms:W3CDTF">2020-03-26T19:13:16Z</dcterms:created>
  <dcterms:modified xsi:type="dcterms:W3CDTF">2021-05-28T20:03:25Z</dcterms:modified>
</cp:coreProperties>
</file>