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handoutMasterIdLst>
    <p:handoutMasterId r:id="rId20"/>
  </p:handoutMasterIdLst>
  <p:sldIdLst>
    <p:sldId id="257" r:id="rId2"/>
    <p:sldId id="291" r:id="rId3"/>
    <p:sldId id="292" r:id="rId4"/>
    <p:sldId id="299" r:id="rId5"/>
    <p:sldId id="310" r:id="rId6"/>
    <p:sldId id="311" r:id="rId7"/>
    <p:sldId id="312" r:id="rId8"/>
    <p:sldId id="319" r:id="rId9"/>
    <p:sldId id="268" r:id="rId10"/>
    <p:sldId id="320" r:id="rId11"/>
    <p:sldId id="321" r:id="rId12"/>
    <p:sldId id="318" r:id="rId13"/>
    <p:sldId id="322" r:id="rId14"/>
    <p:sldId id="315" r:id="rId15"/>
    <p:sldId id="309" r:id="rId16"/>
    <p:sldId id="297" r:id="rId17"/>
    <p:sldId id="30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Osei-Bonsu" initials="JO" lastIdx="9" clrIdx="0">
    <p:extLst/>
  </p:cmAuthor>
  <p:cmAuthor id="2" name="Krista L Stegemiller" initials="KLS" lastIdx="27" clrIdx="1">
    <p:extLst/>
  </p:cmAuthor>
  <p:cmAuthor id="3" name="Sean M Lindstrom" initials="SML"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96374" autoAdjust="0"/>
  </p:normalViewPr>
  <p:slideViewPr>
    <p:cSldViewPr snapToGrid="0">
      <p:cViewPr varScale="1">
        <p:scale>
          <a:sx n="126" d="100"/>
          <a:sy n="126" d="100"/>
        </p:scale>
        <p:origin x="792" y="120"/>
      </p:cViewPr>
      <p:guideLst>
        <p:guide orient="horz" pos="216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4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F47CE4CF-BEB3-4AE3-B9B6-0E0BF56FF2BD}" type="datetimeFigureOut">
              <a:rPr lang="en-US" smtClean="0"/>
              <a:t>9/4/2018</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58B12E4-CD10-4CF7-AB7A-200996D539CF}" type="slidenum">
              <a:rPr lang="en-US" smtClean="0"/>
              <a:t>‹#›</a:t>
            </a:fld>
            <a:endParaRPr lang="en-US" dirty="0"/>
          </a:p>
        </p:txBody>
      </p:sp>
    </p:spTree>
    <p:extLst>
      <p:ext uri="{BB962C8B-B14F-4D97-AF65-F5344CB8AC3E}">
        <p14:creationId xmlns:p14="http://schemas.microsoft.com/office/powerpoint/2010/main" val="99458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01896FB4-3287-4654-BF43-1D2C88298C15}" type="datetimeFigureOut">
              <a:rPr lang="en-US" smtClean="0"/>
              <a:t>9/4/2018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2CAF6483-8743-41C2-846C-DF8FE3810E0C}" type="slidenum">
              <a:rPr lang="en-US" smtClean="0"/>
              <a:t>‹#›</a:t>
            </a:fld>
            <a:endParaRPr lang="en-US" dirty="0"/>
          </a:p>
        </p:txBody>
      </p:sp>
    </p:spTree>
    <p:extLst>
      <p:ext uri="{BB962C8B-B14F-4D97-AF65-F5344CB8AC3E}">
        <p14:creationId xmlns:p14="http://schemas.microsoft.com/office/powerpoint/2010/main" val="157674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1</a:t>
            </a:fld>
            <a:endParaRPr lang="en-US" dirty="0"/>
          </a:p>
        </p:txBody>
      </p:sp>
    </p:spTree>
    <p:extLst>
      <p:ext uri="{BB962C8B-B14F-4D97-AF65-F5344CB8AC3E}">
        <p14:creationId xmlns:p14="http://schemas.microsoft.com/office/powerpoint/2010/main" val="66925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2</a:t>
            </a:fld>
            <a:endParaRPr lang="en-US" dirty="0"/>
          </a:p>
        </p:txBody>
      </p:sp>
    </p:spTree>
    <p:extLst>
      <p:ext uri="{BB962C8B-B14F-4D97-AF65-F5344CB8AC3E}">
        <p14:creationId xmlns:p14="http://schemas.microsoft.com/office/powerpoint/2010/main" val="43708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3</a:t>
            </a:fld>
            <a:endParaRPr lang="en-US" dirty="0"/>
          </a:p>
        </p:txBody>
      </p:sp>
    </p:spTree>
    <p:extLst>
      <p:ext uri="{BB962C8B-B14F-4D97-AF65-F5344CB8AC3E}">
        <p14:creationId xmlns:p14="http://schemas.microsoft.com/office/powerpoint/2010/main" val="253885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Department’s historical revenues have been between</a:t>
            </a:r>
            <a:r>
              <a:rPr lang="en-US" baseline="0" dirty="0"/>
              <a:t> 11% to 15% of its expenditures.  </a:t>
            </a:r>
          </a:p>
          <a:p>
            <a:endParaRPr lang="en-US" baseline="0" dirty="0"/>
          </a:p>
          <a:p>
            <a:r>
              <a:rPr lang="en-US" baseline="0" dirty="0"/>
              <a:t>Increase beginning in 2014/2015 resulted from Texas Ambulance Supplemental Payment Program.  Payment for systems in which allowable costs exceed the fee for service revenues.</a:t>
            </a:r>
          </a:p>
          <a:p>
            <a:endParaRPr lang="en-US" baseline="0" dirty="0"/>
          </a:p>
          <a:p>
            <a:r>
              <a:rPr lang="en-US" baseline="0" dirty="0"/>
              <a:t> Due to expire in 2021.  The $24M to $28M annually is not guaranteed.</a:t>
            </a:r>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8</a:t>
            </a:fld>
            <a:endParaRPr lang="en-US" dirty="0"/>
          </a:p>
        </p:txBody>
      </p:sp>
    </p:spTree>
    <p:extLst>
      <p:ext uri="{BB962C8B-B14F-4D97-AF65-F5344CB8AC3E}">
        <p14:creationId xmlns:p14="http://schemas.microsoft.com/office/powerpoint/2010/main" val="219773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3803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solidFill>
                  <a:prstClr val="black"/>
                </a:solidFill>
              </a:rPr>
              <a:t>Health and Safety</a:t>
            </a:r>
          </a:p>
          <a:p>
            <a:pPr lvl="1"/>
            <a:r>
              <a:rPr lang="en-US" sz="1100" dirty="0">
                <a:solidFill>
                  <a:prstClr val="black"/>
                </a:solidFill>
              </a:rPr>
              <a:t>Annual FF Physicals</a:t>
            </a:r>
          </a:p>
          <a:p>
            <a:pPr lvl="1"/>
            <a:r>
              <a:rPr lang="en-US" sz="1100" dirty="0">
                <a:solidFill>
                  <a:prstClr val="black"/>
                </a:solidFill>
              </a:rPr>
              <a:t>Commercial Washers</a:t>
            </a:r>
          </a:p>
          <a:p>
            <a:pPr lvl="1"/>
            <a:r>
              <a:rPr lang="en-US" sz="1100" dirty="0">
                <a:solidFill>
                  <a:prstClr val="black"/>
                </a:solidFill>
              </a:rPr>
              <a:t>Personal Protective Equipment</a:t>
            </a:r>
          </a:p>
          <a:p>
            <a:pPr lvl="0"/>
            <a:r>
              <a:rPr lang="en-US" sz="1100" dirty="0">
                <a:solidFill>
                  <a:prstClr val="black"/>
                </a:solidFill>
              </a:rPr>
              <a:t>Professional Development</a:t>
            </a:r>
          </a:p>
          <a:p>
            <a:pPr lvl="1"/>
            <a:r>
              <a:rPr lang="en-US" sz="1100" dirty="0">
                <a:solidFill>
                  <a:prstClr val="black"/>
                </a:solidFill>
              </a:rPr>
              <a:t>Certifications Training</a:t>
            </a:r>
          </a:p>
          <a:p>
            <a:pPr lvl="1"/>
            <a:r>
              <a:rPr lang="en-US" sz="1100" dirty="0">
                <a:solidFill>
                  <a:prstClr val="black"/>
                </a:solidFill>
              </a:rPr>
              <a:t>Supervisory/Leadership Training</a:t>
            </a:r>
          </a:p>
          <a:p>
            <a:pPr lvl="1"/>
            <a:r>
              <a:rPr lang="en-US" sz="1100" dirty="0">
                <a:solidFill>
                  <a:prstClr val="black"/>
                </a:solidFill>
              </a:rPr>
              <a:t>IMT Training</a:t>
            </a:r>
          </a:p>
          <a:p>
            <a:pPr lvl="1"/>
            <a:r>
              <a:rPr lang="en-US" sz="1100" dirty="0">
                <a:solidFill>
                  <a:prstClr val="black"/>
                </a:solidFill>
              </a:rPr>
              <a:t>Active Shooter Training </a:t>
            </a:r>
          </a:p>
          <a:p>
            <a:pPr lvl="1"/>
            <a:r>
              <a:rPr lang="en-US" sz="1100" dirty="0">
                <a:solidFill>
                  <a:prstClr val="black"/>
                </a:solidFill>
              </a:rPr>
              <a:t>Terrorist Response Training </a:t>
            </a:r>
          </a:p>
          <a:p>
            <a:r>
              <a:rPr lang="en-US" sz="1100" dirty="0"/>
              <a:t>Station Improvements</a:t>
            </a:r>
          </a:p>
          <a:p>
            <a:pPr lvl="1"/>
            <a:r>
              <a:rPr lang="en-US" sz="1100" dirty="0"/>
              <a:t>Vehicle Exhaust Systems</a:t>
            </a:r>
          </a:p>
          <a:p>
            <a:pPr lvl="1"/>
            <a:r>
              <a:rPr lang="en-US" sz="1100" dirty="0"/>
              <a:t>Female Facility Upgrades</a:t>
            </a:r>
          </a:p>
          <a:p>
            <a:pPr lvl="1"/>
            <a:r>
              <a:rPr lang="en-US" sz="1100" dirty="0"/>
              <a:t>HVAC Replacements</a:t>
            </a:r>
          </a:p>
          <a:p>
            <a:pPr lvl="1"/>
            <a:r>
              <a:rPr lang="en-US" sz="1100" dirty="0"/>
              <a:t>Kitchen Upgrades</a:t>
            </a:r>
          </a:p>
          <a:p>
            <a:r>
              <a:rPr lang="en-US" sz="1100" dirty="0"/>
              <a:t>Apparatus Replacement Needs</a:t>
            </a:r>
          </a:p>
          <a:p>
            <a:pPr lvl="1"/>
            <a:r>
              <a:rPr lang="en-US" sz="1100" dirty="0"/>
              <a:t>33 Engines (approx. $20M)</a:t>
            </a:r>
          </a:p>
          <a:p>
            <a:pPr lvl="1"/>
            <a:r>
              <a:rPr lang="en-US" sz="1100" dirty="0"/>
              <a:t>17 Aerials (approx. $17M)</a:t>
            </a:r>
          </a:p>
          <a:p>
            <a:pPr lvl="1"/>
            <a:r>
              <a:rPr lang="en-US" sz="1100" dirty="0"/>
              <a:t>50 Ambulances (approx. $10M)</a:t>
            </a:r>
          </a:p>
          <a:p>
            <a:pPr lvl="1"/>
            <a:r>
              <a:rPr lang="en-US" sz="1100" dirty="0"/>
              <a:t>Annual replacement of 8% to 10% (approx. $11M/</a:t>
            </a:r>
            <a:r>
              <a:rPr lang="en-US" sz="1100" dirty="0" err="1"/>
              <a:t>yr</a:t>
            </a:r>
            <a:r>
              <a:rPr lang="en-US" sz="1100" dirty="0"/>
              <a:t>)</a:t>
            </a:r>
          </a:p>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10</a:t>
            </a:fld>
            <a:endParaRPr lang="en-US" dirty="0"/>
          </a:p>
        </p:txBody>
      </p:sp>
    </p:spTree>
    <p:extLst>
      <p:ext uri="{BB962C8B-B14F-4D97-AF65-F5344CB8AC3E}">
        <p14:creationId xmlns:p14="http://schemas.microsoft.com/office/powerpoint/2010/main" val="17246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Right size the current staffing schedule to a 3 shift work schedule</a:t>
            </a:r>
          </a:p>
          <a:p>
            <a:pPr marL="1147572" lvl="1" indent="-342900">
              <a:buFont typeface="Arial" panose="020B0604020202020204" pitchFamily="34" charset="0"/>
              <a:buChar char="•"/>
            </a:pPr>
            <a:r>
              <a:rPr lang="en-US" dirty="0"/>
              <a:t>Option A – 46.7 hours + 9.3 overtime hours (Staffing headcount 3,238 from Baseline of 3,958)</a:t>
            </a:r>
          </a:p>
          <a:p>
            <a:pPr marL="1147572" lvl="1" indent="-342900">
              <a:buFont typeface="Arial" panose="020B0604020202020204" pitchFamily="34" charset="0"/>
              <a:buChar char="•"/>
            </a:pPr>
            <a:r>
              <a:rPr lang="en-US" dirty="0"/>
              <a:t>Option B – 46.7 hours with Kelly Days (staffing headcount of 3,658 from Baseline of 3,958)</a:t>
            </a:r>
          </a:p>
          <a:p>
            <a:endParaRPr lang="en-US" sz="1100" dirty="0"/>
          </a:p>
        </p:txBody>
      </p:sp>
      <p:sp>
        <p:nvSpPr>
          <p:cNvPr id="4" name="Slide Number Placeholder 3"/>
          <p:cNvSpPr>
            <a:spLocks noGrp="1"/>
          </p:cNvSpPr>
          <p:nvPr>
            <p:ph type="sldNum" sz="quarter" idx="10"/>
          </p:nvPr>
        </p:nvSpPr>
        <p:spPr/>
        <p:txBody>
          <a:bodyPr/>
          <a:lstStyle/>
          <a:p>
            <a:fld id="{2CAF6483-8743-41C2-846C-DF8FE3810E0C}" type="slidenum">
              <a:rPr lang="en-US" smtClean="0"/>
              <a:t>12</a:t>
            </a:fld>
            <a:endParaRPr lang="en-US" dirty="0"/>
          </a:p>
        </p:txBody>
      </p:sp>
    </p:spTree>
    <p:extLst>
      <p:ext uri="{BB962C8B-B14F-4D97-AF65-F5344CB8AC3E}">
        <p14:creationId xmlns:p14="http://schemas.microsoft.com/office/powerpoint/2010/main" val="317306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Total Term pay exposure = ~$63M (Assumption = $36K)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Civilianization of Inspection and Dispatch (Hybrid model consisting of classified and civilian employees)</a:t>
            </a:r>
          </a:p>
          <a:p>
            <a:pPr marL="1147572" lvl="1" indent="-342900">
              <a:buFont typeface="Arial" panose="020B0604020202020204" pitchFamily="34" charset="0"/>
              <a:buChar char="•"/>
            </a:pPr>
            <a:r>
              <a:rPr lang="en-US" dirty="0"/>
              <a:t>Inspection headcount = 119 Civilian </a:t>
            </a:r>
          </a:p>
          <a:p>
            <a:pPr marL="1147572" lvl="1" indent="-342900">
              <a:buFont typeface="Arial" panose="020B0604020202020204" pitchFamily="34" charset="0"/>
              <a:buChar char="•"/>
            </a:pPr>
            <a:r>
              <a:rPr lang="en-US" dirty="0"/>
              <a:t>Dispatch headcount = 80 Civilians</a:t>
            </a:r>
          </a:p>
          <a:p>
            <a:pPr marL="342900" indent="-342900">
              <a:buFont typeface="Arial" panose="020B0604020202020204" pitchFamily="34" charset="0"/>
              <a:buChar char="•"/>
            </a:pPr>
            <a:r>
              <a:rPr lang="en-US" dirty="0"/>
              <a:t>Civilianization of EMS Division = 920 Civilian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Mobile Integrated Healthcare Initiatives</a:t>
            </a:r>
          </a:p>
          <a:p>
            <a:pPr marL="342900" indent="-342900">
              <a:buFont typeface="Arial" panose="020B0604020202020204" pitchFamily="34" charset="0"/>
              <a:buChar char="•"/>
            </a:pPr>
            <a:r>
              <a:rPr lang="en-US" dirty="0"/>
              <a:t>Billing and Revenue Enhancement </a:t>
            </a:r>
          </a:p>
          <a:p>
            <a:pPr marL="342900" indent="-342900">
              <a:buFont typeface="Arial" panose="020B0604020202020204" pitchFamily="34" charset="0"/>
              <a:buChar char="•"/>
            </a:pPr>
            <a:r>
              <a:rPr lang="en-US" dirty="0"/>
              <a:t>All </a:t>
            </a:r>
            <a:r>
              <a:rPr lang="en-US"/>
              <a:t>Hazards Savings </a:t>
            </a:r>
            <a:endParaRPr lang="en-US" dirty="0"/>
          </a:p>
          <a:p>
            <a:endParaRPr lang="en-US" sz="1100" dirty="0"/>
          </a:p>
        </p:txBody>
      </p:sp>
      <p:sp>
        <p:nvSpPr>
          <p:cNvPr id="4" name="Slide Number Placeholder 3"/>
          <p:cNvSpPr>
            <a:spLocks noGrp="1"/>
          </p:cNvSpPr>
          <p:nvPr>
            <p:ph type="sldNum" sz="quarter" idx="10"/>
          </p:nvPr>
        </p:nvSpPr>
        <p:spPr/>
        <p:txBody>
          <a:bodyPr/>
          <a:lstStyle/>
          <a:p>
            <a:fld id="{2CAF6483-8743-41C2-846C-DF8FE3810E0C}" type="slidenum">
              <a:rPr lang="en-US" smtClean="0"/>
              <a:t>13</a:t>
            </a:fld>
            <a:endParaRPr lang="en-US" dirty="0"/>
          </a:p>
        </p:txBody>
      </p:sp>
    </p:spTree>
    <p:extLst>
      <p:ext uri="{BB962C8B-B14F-4D97-AF65-F5344CB8AC3E}">
        <p14:creationId xmlns:p14="http://schemas.microsoft.com/office/powerpoint/2010/main" val="124260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5257800"/>
            <a:ext cx="9144000" cy="160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457200" y="2732881"/>
            <a:ext cx="8166100" cy="2387600"/>
          </a:xfrm>
        </p:spPr>
        <p:txBody>
          <a:bodyPr anchor="t" anchorCtr="0">
            <a:normAutofit/>
          </a:bodyPr>
          <a:lstStyle>
            <a:lvl1pPr algn="l">
              <a:defRPr sz="4200">
                <a:solidFill>
                  <a:srgbClr val="63666A"/>
                </a:solidFill>
              </a:defRPr>
            </a:lvl1pPr>
          </a:lstStyle>
          <a:p>
            <a:r>
              <a:rPr lang="en-US" dirty="0"/>
              <a:t>Click to edit Master title style</a:t>
            </a:r>
          </a:p>
        </p:txBody>
      </p:sp>
      <p:sp>
        <p:nvSpPr>
          <p:cNvPr id="3" name="Subtitle 2"/>
          <p:cNvSpPr>
            <a:spLocks noGrp="1"/>
          </p:cNvSpPr>
          <p:nvPr>
            <p:ph type="subTitle" idx="1"/>
          </p:nvPr>
        </p:nvSpPr>
        <p:spPr>
          <a:xfrm>
            <a:off x="457200" y="5532438"/>
            <a:ext cx="8166100" cy="11858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p:cNvCxnSpPr/>
          <p:nvPr userDrawn="1"/>
        </p:nvCxnSpPr>
        <p:spPr>
          <a:xfrm>
            <a:off x="0" y="5257800"/>
            <a:ext cx="91440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8" name="Picture 7"/>
          <p:cNvPicPr>
            <a:picLocks noChangeAspect="1"/>
          </p:cNvPicPr>
          <p:nvPr userDrawn="1"/>
        </p:nvPicPr>
        <p:blipFill>
          <a:blip r:embed="rId2"/>
          <a:stretch>
            <a:fillRect/>
          </a:stretch>
        </p:blipFill>
        <p:spPr>
          <a:xfrm>
            <a:off x="6380901" y="294883"/>
            <a:ext cx="2163361" cy="2163361"/>
          </a:xfrm>
          <a:prstGeom prst="rect">
            <a:avLst/>
          </a:prstGeom>
        </p:spPr>
      </p:pic>
    </p:spTree>
    <p:extLst>
      <p:ext uri="{BB962C8B-B14F-4D97-AF65-F5344CB8AC3E}">
        <p14:creationId xmlns:p14="http://schemas.microsoft.com/office/powerpoint/2010/main" val="127614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3800" cy="8398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noChangeShapeType="1"/>
          </p:cNvCxnSpPr>
          <p:nvPr userDrawn="1"/>
        </p:nvCxnSpPr>
        <p:spPr bwMode="auto">
          <a:xfrm>
            <a:off x="457200" y="1143000"/>
            <a:ext cx="8229600" cy="7937"/>
          </a:xfrm>
          <a:prstGeom prst="line">
            <a:avLst/>
          </a:prstGeom>
          <a:noFill/>
          <a:ln w="38100">
            <a:solidFill>
              <a:schemeClr val="accent5">
                <a:lumMod val="5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7" name="Picture 6"/>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4205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2784" cy="839862"/>
          </a:xfrm>
        </p:spPr>
        <p:txBody>
          <a:bodyPr/>
          <a:lstStyle/>
          <a:p>
            <a:r>
              <a:rPr lang="en-US" dirty="0"/>
              <a:t>Click to edit Master title style</a:t>
            </a:r>
          </a:p>
        </p:txBody>
      </p:sp>
      <p:sp>
        <p:nvSpPr>
          <p:cNvPr id="3" name="Content Placeholder 2"/>
          <p:cNvSpPr>
            <a:spLocks noGrp="1"/>
          </p:cNvSpPr>
          <p:nvPr>
            <p:ph sz="half" idx="1"/>
          </p:nvPr>
        </p:nvSpPr>
        <p:spPr>
          <a:xfrm>
            <a:off x="457200" y="1490472"/>
            <a:ext cx="386715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19650" y="1490472"/>
            <a:ext cx="386715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a:cxnSpLocks noChangeShapeType="1"/>
          </p:cNvCxnSpPr>
          <p:nvPr userDrawn="1"/>
        </p:nvCxnSpPr>
        <p:spPr bwMode="auto">
          <a:xfrm>
            <a:off x="457200" y="1143000"/>
            <a:ext cx="8229600" cy="7937"/>
          </a:xfrm>
          <a:prstGeom prst="line">
            <a:avLst/>
          </a:prstGeom>
          <a:noFill/>
          <a:ln w="381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8" name="Picture 7"/>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50173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364"/>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1242459"/>
            <a:ext cx="5111750" cy="4988479"/>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81898"/>
            <a:ext cx="3008313" cy="3749040"/>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a:cxnSpLocks noChangeShapeType="1"/>
          </p:cNvCxnSpPr>
          <p:nvPr userDrawn="1"/>
        </p:nvCxnSpPr>
        <p:spPr bwMode="auto">
          <a:xfrm>
            <a:off x="463550" y="1128713"/>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userDrawn="1"/>
        </p:nvSpPr>
        <p:spPr>
          <a:xfrm>
            <a:off x="457200" y="303139"/>
            <a:ext cx="62738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85961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149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51983"/>
            <a:ext cx="5486400" cy="35898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4816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a:cxnSpLocks noChangeShapeType="1"/>
          </p:cNvCxnSpPr>
          <p:nvPr userDrawn="1"/>
        </p:nvCxnSpPr>
        <p:spPr bwMode="auto">
          <a:xfrm>
            <a:off x="463550" y="1128713"/>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userDrawn="1"/>
        </p:nvSpPr>
        <p:spPr>
          <a:xfrm>
            <a:off x="457200" y="303139"/>
            <a:ext cx="67310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23088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a:cxnSpLocks noChangeShapeType="1"/>
          </p:cNvCxnSpPr>
          <p:nvPr userDrawn="1"/>
        </p:nvCxnSpPr>
        <p:spPr bwMode="auto">
          <a:xfrm>
            <a:off x="463550" y="1138238"/>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49858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61509"/>
            <a:ext cx="2057400" cy="49884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261509"/>
            <a:ext cx="6019800" cy="4988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a:cxnSpLocks noChangeShapeType="1"/>
          </p:cNvCxnSpPr>
          <p:nvPr userDrawn="1"/>
        </p:nvCxnSpPr>
        <p:spPr bwMode="auto">
          <a:xfrm>
            <a:off x="454025" y="1138238"/>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Title 1"/>
          <p:cNvSpPr txBox="1">
            <a:spLocks/>
          </p:cNvSpPr>
          <p:nvPr userDrawn="1"/>
        </p:nvSpPr>
        <p:spPr>
          <a:xfrm>
            <a:off x="457200" y="303139"/>
            <a:ext cx="67310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1" name="Picture 10"/>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19231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afal basic">
    <p:spTree>
      <p:nvGrpSpPr>
        <p:cNvPr id="1" name=""/>
        <p:cNvGrpSpPr/>
        <p:nvPr/>
      </p:nvGrpSpPr>
      <p:grpSpPr>
        <a:xfrm>
          <a:off x="0" y="0"/>
          <a:ext cx="0" cy="0"/>
          <a:chOff x="0" y="0"/>
          <a:chExt cx="0" cy="0"/>
        </a:xfrm>
      </p:grpSpPr>
      <p:pic>
        <p:nvPicPr>
          <p:cNvPr id="15" name="Picture 14" descr="ba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 y="6736090"/>
            <a:ext cx="9143391" cy="121910"/>
          </a:xfrm>
          <a:prstGeom prst="rect">
            <a:avLst/>
          </a:prstGeom>
        </p:spPr>
      </p:pic>
      <p:sp>
        <p:nvSpPr>
          <p:cNvPr id="16" name="Text Placeholder 15"/>
          <p:cNvSpPr>
            <a:spLocks noGrp="1"/>
          </p:cNvSpPr>
          <p:nvPr>
            <p:ph type="body" sz="quarter" idx="11"/>
          </p:nvPr>
        </p:nvSpPr>
        <p:spPr>
          <a:xfrm>
            <a:off x="365760" y="990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pic>
        <p:nvPicPr>
          <p:cNvPr id="10" name="Picture 9" descr="ba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0" y="-3043"/>
            <a:ext cx="9143391" cy="79243"/>
          </a:xfrm>
          <a:prstGeom prst="rect">
            <a:avLst/>
          </a:prstGeom>
        </p:spPr>
      </p:pic>
      <p:sp>
        <p:nvSpPr>
          <p:cNvPr id="11" name="Title 14"/>
          <p:cNvSpPr txBox="1">
            <a:spLocks/>
          </p:cNvSpPr>
          <p:nvPr userDrawn="1"/>
        </p:nvSpPr>
        <p:spPr>
          <a:xfrm>
            <a:off x="457200" y="274638"/>
            <a:ext cx="8229600" cy="563562"/>
          </a:xfrm>
          <a:prstGeom prst="rect">
            <a:avLst/>
          </a:prstGeom>
        </p:spPr>
        <p:txBody>
          <a:bodyPr/>
          <a:lstStyle>
            <a:lvl1pPr>
              <a:defRPr sz="2000" b="1"/>
            </a:lvl1pPr>
          </a:lstStyle>
          <a:p>
            <a:pPr algn="ctr">
              <a:defRPr/>
            </a:pPr>
            <a:endParaRPr lang="en-US" dirty="0">
              <a:solidFill>
                <a:prstClr val="black"/>
              </a:solidFill>
              <a:latin typeface="Calibri"/>
              <a:ea typeface="+mj-ea"/>
              <a:cs typeface="+mj-cs"/>
            </a:endParaRPr>
          </a:p>
        </p:txBody>
      </p:sp>
      <p:sp>
        <p:nvSpPr>
          <p:cNvPr id="17" name="Text Placeholder 2"/>
          <p:cNvSpPr>
            <a:spLocks noGrp="1"/>
          </p:cNvSpPr>
          <p:nvPr>
            <p:ph type="body" sz="quarter" idx="13" hasCustomPrompt="1"/>
          </p:nvPr>
        </p:nvSpPr>
        <p:spPr>
          <a:xfrm>
            <a:off x="436245" y="60198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Rectangle 11"/>
          <p:cNvSpPr>
            <a:spLocks noChangeArrowheads="1"/>
          </p:cNvSpPr>
          <p:nvPr userDrawn="1"/>
        </p:nvSpPr>
        <p:spPr bwMode="auto">
          <a:xfrm>
            <a:off x="-490" y="6674616"/>
            <a:ext cx="9001055" cy="366767"/>
          </a:xfrm>
          <a:prstGeom prst="rect">
            <a:avLst/>
          </a:prstGeom>
          <a:noFill/>
          <a:ln>
            <a:noFill/>
          </a:ln>
          <a:extLst/>
        </p:spPr>
        <p:txBody>
          <a:bodyPr wrap="square" lIns="90488" tIns="44450" rIns="90488" bIns="44450" anchor="ctr">
            <a:spAutoFit/>
          </a:bodyPr>
          <a:lstStyle/>
          <a:p>
            <a:r>
              <a:rPr lang="en-US" sz="900" i="1" dirty="0"/>
              <a:t>The content of this presentation is proprietary and confidential information of</a:t>
            </a:r>
            <a:r>
              <a:rPr lang="en-US" sz="900" i="1" baseline="0" dirty="0"/>
              <a:t> </a:t>
            </a:r>
            <a:r>
              <a:rPr lang="en-US" sz="900" i="1" dirty="0"/>
              <a:t>©2017 Safal Partners</a:t>
            </a:r>
            <a:endParaRPr lang="en-US" sz="1800" i="1" dirty="0"/>
          </a:p>
          <a:p>
            <a:pPr algn="r" defTabSz="457200" eaLnBrk="0" fontAlgn="auto" hangingPunct="0">
              <a:spcBef>
                <a:spcPts val="0"/>
              </a:spcBef>
              <a:spcAft>
                <a:spcPts val="0"/>
              </a:spcAft>
              <a:defRPr/>
            </a:pPr>
            <a:endParaRPr lang="en-US" sz="900" dirty="0">
              <a:solidFill>
                <a:prstClr val="black"/>
              </a:solidFill>
              <a:latin typeface="Calibri"/>
            </a:endParaRPr>
          </a:p>
        </p:txBody>
      </p:sp>
      <p:sp>
        <p:nvSpPr>
          <p:cNvPr id="13" name="Rectangle 12"/>
          <p:cNvSpPr>
            <a:spLocks noChangeArrowheads="1"/>
          </p:cNvSpPr>
          <p:nvPr userDrawn="1"/>
        </p:nvSpPr>
        <p:spPr bwMode="auto">
          <a:xfrm>
            <a:off x="8393906" y="6666384"/>
            <a:ext cx="433387" cy="230832"/>
          </a:xfrm>
          <a:prstGeom prst="rect">
            <a:avLst/>
          </a:prstGeom>
          <a:noFill/>
          <a:ln>
            <a:noFill/>
          </a:ln>
          <a:extLst/>
        </p:spPr>
        <p:txBody>
          <a:bodyPr lIns="90488" rIns="90488" anchor="ctr">
            <a:spAutoFit/>
          </a:bodyPr>
          <a:lstStyle/>
          <a:p>
            <a:pPr algn="ctr" defTabSz="457200" eaLnBrk="0" fontAlgn="auto" hangingPunct="0">
              <a:spcBef>
                <a:spcPts val="0"/>
              </a:spcBef>
              <a:spcAft>
                <a:spcPts val="0"/>
              </a:spcAft>
              <a:defRPr/>
            </a:pPr>
            <a:fld id="{2BF07DEB-607E-47B5-8250-1D8372858C64}" type="slidenum">
              <a:rPr lang="en-US" sz="900" smtClean="0">
                <a:solidFill>
                  <a:prstClr val="black"/>
                </a:solidFill>
                <a:latin typeface="Calibri"/>
              </a:rPr>
              <a:pPr algn="ctr" defTabSz="457200" eaLnBrk="0" fontAlgn="auto" hangingPunct="0">
                <a:spcBef>
                  <a:spcPts val="0"/>
                </a:spcBef>
                <a:spcAft>
                  <a:spcPts val="0"/>
                </a:spcAft>
                <a:defRPr/>
              </a:pPr>
              <a:t>‹#›</a:t>
            </a:fld>
            <a:endParaRPr lang="en-US" sz="900" dirty="0">
              <a:solidFill>
                <a:prstClr val="black"/>
              </a:solidFill>
              <a:latin typeface="Calibri"/>
            </a:endParaRPr>
          </a:p>
        </p:txBody>
      </p:sp>
      <p:sp>
        <p:nvSpPr>
          <p:cNvPr id="14" name="Title 14"/>
          <p:cNvSpPr>
            <a:spLocks noGrp="1"/>
          </p:cNvSpPr>
          <p:nvPr>
            <p:ph type="title"/>
          </p:nvPr>
        </p:nvSpPr>
        <p:spPr>
          <a:xfrm>
            <a:off x="381000" y="274638"/>
            <a:ext cx="8229600" cy="563562"/>
          </a:xfrm>
          <a:prstGeom prst="rect">
            <a:avLst/>
          </a:prstGeom>
        </p:spPr>
        <p:txBody>
          <a:bodyPr/>
          <a:lstStyle>
            <a:lvl1pPr>
              <a:defRPr sz="2000" b="1"/>
            </a:lvl1pPr>
          </a:lstStyle>
          <a:p>
            <a:r>
              <a:rPr lang="en-US"/>
              <a:t>Click to edit Master title style</a:t>
            </a:r>
            <a:endParaRPr lang="en-US" dirty="0"/>
          </a:p>
        </p:txBody>
      </p:sp>
    </p:spTree>
    <p:extLst>
      <p:ext uri="{BB962C8B-B14F-4D97-AF65-F5344CB8AC3E}">
        <p14:creationId xmlns:p14="http://schemas.microsoft.com/office/powerpoint/2010/main" val="7437011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3139"/>
            <a:ext cx="6731000" cy="839862"/>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457200" y="1490472"/>
            <a:ext cx="8229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524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3" r:id="rId8"/>
  </p:sldLayoutIdLst>
  <p:hf hdr="0" ft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347472" indent="-347472" algn="l" defTabSz="914400" rtl="0" eaLnBrk="1" latinLnBrk="0" hangingPunct="1">
        <a:lnSpc>
          <a:spcPct val="90000"/>
        </a:lnSpc>
        <a:spcBef>
          <a:spcPts val="100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04672" indent="-347472" algn="l" defTabSz="914400" rtl="0" eaLnBrk="1" latinLnBrk="0" hangingPunct="1">
        <a:lnSpc>
          <a:spcPct val="90000"/>
        </a:lnSpc>
        <a:spcBef>
          <a:spcPts val="50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61872" indent="-347472" algn="l" defTabSz="914400" rtl="0" eaLnBrk="1" latinLnBrk="0" hangingPunct="1">
        <a:lnSpc>
          <a:spcPct val="90000"/>
        </a:lnSpc>
        <a:spcBef>
          <a:spcPts val="500"/>
        </a:spcBef>
        <a:spcAft>
          <a:spcPts val="1200"/>
        </a:spcAft>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76272" indent="-347472" algn="l" defTabSz="914400" rtl="0" eaLnBrk="1" latinLnBrk="0" hangingPunct="1">
        <a:lnSpc>
          <a:spcPct val="90000"/>
        </a:lnSpc>
        <a:spcBef>
          <a:spcPts val="50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652" y="2415396"/>
            <a:ext cx="8166100" cy="2694810"/>
          </a:xfrm>
        </p:spPr>
        <p:txBody>
          <a:bodyPr>
            <a:noAutofit/>
          </a:bodyPr>
          <a:lstStyle/>
          <a:p>
            <a:pPr algn="ctr"/>
            <a:br>
              <a:rPr lang="en-US" sz="3200" b="1" dirty="0">
                <a:latin typeface="Helvetica" pitchFamily="34" charset="0"/>
              </a:rPr>
            </a:br>
            <a:r>
              <a:rPr lang="en-US" sz="3200" dirty="0">
                <a:latin typeface="Helvetica" pitchFamily="34" charset="0"/>
              </a:rPr>
              <a:t>Presentation to the City of Houston </a:t>
            </a:r>
            <a:br>
              <a:rPr lang="en-US" sz="3200" dirty="0">
                <a:latin typeface="Helvetica" pitchFamily="34" charset="0"/>
              </a:rPr>
            </a:br>
            <a:r>
              <a:rPr lang="en-US" sz="3200" dirty="0">
                <a:latin typeface="Helvetica" pitchFamily="34" charset="0"/>
              </a:rPr>
              <a:t>Budget and Fiscal Affairs Committee</a:t>
            </a:r>
            <a:br>
              <a:rPr lang="en-US" sz="2400" dirty="0">
                <a:latin typeface="Helvetica" pitchFamily="34" charset="0"/>
              </a:rPr>
            </a:br>
            <a:br>
              <a:rPr lang="en-US" sz="2400" dirty="0">
                <a:latin typeface="Helvetica" pitchFamily="34" charset="0"/>
              </a:rPr>
            </a:br>
            <a:r>
              <a:rPr lang="en-US" sz="2800" b="1" dirty="0">
                <a:latin typeface="Helvetica" pitchFamily="34" charset="0"/>
              </a:rPr>
              <a:t>Impact of Fire Compensation Parity</a:t>
            </a:r>
            <a:br>
              <a:rPr lang="en-US" sz="2800" b="1" dirty="0">
                <a:latin typeface="Helvetica" pitchFamily="34" charset="0"/>
              </a:rPr>
            </a:br>
            <a:r>
              <a:rPr lang="en-US" sz="2000" dirty="0">
                <a:latin typeface="Helvetica" pitchFamily="34" charset="0"/>
              </a:rPr>
              <a:t>Tuesday, September 4, 2018</a:t>
            </a:r>
            <a:br>
              <a:rPr lang="en-US" sz="2400" b="1" dirty="0">
                <a:latin typeface="Helvetica" pitchFamily="34" charset="0"/>
              </a:rPr>
            </a:br>
            <a:br>
              <a:rPr lang="en-US" sz="2400" dirty="0">
                <a:latin typeface="Helvetica" pitchFamily="34" charset="0"/>
              </a:rPr>
            </a:br>
            <a:br>
              <a:rPr lang="en-US" sz="2400" dirty="0">
                <a:latin typeface="Helvetica" pitchFamily="34" charset="0"/>
              </a:rPr>
            </a:br>
            <a:br>
              <a:rPr lang="en-US" sz="2400" dirty="0">
                <a:latin typeface="Helvetica" pitchFamily="34" charset="0"/>
              </a:rPr>
            </a:br>
            <a:endParaRPr lang="en-US" sz="2400" dirty="0">
              <a:latin typeface="Helvetica" pitchFamily="34" charset="0"/>
            </a:endParaRPr>
          </a:p>
        </p:txBody>
      </p:sp>
      <p:sp>
        <p:nvSpPr>
          <p:cNvPr id="3" name="Subtitle 2"/>
          <p:cNvSpPr>
            <a:spLocks noGrp="1"/>
          </p:cNvSpPr>
          <p:nvPr>
            <p:ph type="subTitle" idx="1"/>
          </p:nvPr>
        </p:nvSpPr>
        <p:spPr>
          <a:xfrm>
            <a:off x="368285" y="5375305"/>
            <a:ext cx="8166100" cy="995585"/>
          </a:xfrm>
        </p:spPr>
        <p:txBody>
          <a:bodyPr>
            <a:normAutofit fontScale="25000" lnSpcReduction="20000"/>
          </a:bodyPr>
          <a:lstStyle/>
          <a:p>
            <a:pPr algn="ctr"/>
            <a:endParaRPr lang="en-US" sz="2000" b="1" dirty="0">
              <a:latin typeface="Helvetica" pitchFamily="34" charset="0"/>
            </a:endParaRPr>
          </a:p>
          <a:p>
            <a:pPr algn="ctr"/>
            <a:r>
              <a:rPr lang="en-US" sz="6600" dirty="0">
                <a:latin typeface="Helvetica" pitchFamily="34" charset="0"/>
              </a:rPr>
              <a:t>Tantri Emo, Chief Business Officer/Finance Director</a:t>
            </a:r>
          </a:p>
          <a:p>
            <a:pPr algn="ctr"/>
            <a:r>
              <a:rPr lang="en-US" sz="6600" dirty="0">
                <a:latin typeface="Helvetica" pitchFamily="34" charset="0"/>
              </a:rPr>
              <a:t>Chief Peña, Houston Fire Chief </a:t>
            </a:r>
          </a:p>
          <a:p>
            <a:pPr algn="ctr"/>
            <a:endParaRPr lang="en-US" sz="2000" dirty="0">
              <a:latin typeface="Helvetica" pitchFamily="34" charset="0"/>
            </a:endParaRPr>
          </a:p>
        </p:txBody>
      </p:sp>
    </p:spTree>
    <p:extLst>
      <p:ext uri="{BB962C8B-B14F-4D97-AF65-F5344CB8AC3E}">
        <p14:creationId xmlns:p14="http://schemas.microsoft.com/office/powerpoint/2010/main" val="203504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6404-6045-4E71-BC06-1E9652D80A25}"/>
              </a:ext>
            </a:extLst>
          </p:cNvPr>
          <p:cNvSpPr>
            <a:spLocks noGrp="1"/>
          </p:cNvSpPr>
          <p:nvPr>
            <p:ph type="title"/>
          </p:nvPr>
        </p:nvSpPr>
        <p:spPr/>
        <p:txBody>
          <a:bodyPr/>
          <a:lstStyle/>
          <a:p>
            <a:r>
              <a:rPr lang="en-US" dirty="0"/>
              <a:t>Program Improvement Needs</a:t>
            </a:r>
          </a:p>
        </p:txBody>
      </p:sp>
      <p:sp>
        <p:nvSpPr>
          <p:cNvPr id="3" name="Content Placeholder 2">
            <a:extLst>
              <a:ext uri="{FF2B5EF4-FFF2-40B4-BE49-F238E27FC236}">
                <a16:creationId xmlns:a16="http://schemas.microsoft.com/office/drawing/2014/main" id="{02A33A83-373E-475E-9473-CACFE043753C}"/>
              </a:ext>
            </a:extLst>
          </p:cNvPr>
          <p:cNvSpPr>
            <a:spLocks noGrp="1"/>
          </p:cNvSpPr>
          <p:nvPr>
            <p:ph idx="1"/>
          </p:nvPr>
        </p:nvSpPr>
        <p:spPr>
          <a:xfrm>
            <a:off x="457200" y="1322363"/>
            <a:ext cx="8229600" cy="5033987"/>
          </a:xfrm>
        </p:spPr>
        <p:txBody>
          <a:bodyPr>
            <a:normAutofit fontScale="92500" lnSpcReduction="20000"/>
          </a:bodyPr>
          <a:lstStyle/>
          <a:p>
            <a:r>
              <a:rPr lang="en-US" dirty="0"/>
              <a:t>Health and Safety Programs</a:t>
            </a:r>
          </a:p>
          <a:p>
            <a:r>
              <a:rPr lang="en-US" dirty="0"/>
              <a:t>Professional Development </a:t>
            </a:r>
          </a:p>
          <a:p>
            <a:r>
              <a:rPr lang="en-US" dirty="0"/>
              <a:t>Apparatus Replacement Needs</a:t>
            </a:r>
          </a:p>
          <a:p>
            <a:pPr lvl="1"/>
            <a:r>
              <a:rPr lang="en-US" sz="2000" dirty="0"/>
              <a:t>33 Engines (approx. $20M)</a:t>
            </a:r>
          </a:p>
          <a:p>
            <a:pPr lvl="1"/>
            <a:r>
              <a:rPr lang="en-US" sz="2000" dirty="0"/>
              <a:t>17 Aerials (approx. $17M)</a:t>
            </a:r>
          </a:p>
          <a:p>
            <a:pPr lvl="1"/>
            <a:r>
              <a:rPr lang="en-US" sz="2000" dirty="0"/>
              <a:t>50 Ambulances (approx. $10M)</a:t>
            </a:r>
          </a:p>
          <a:p>
            <a:pPr lvl="1"/>
            <a:r>
              <a:rPr lang="en-US" sz="2000" dirty="0"/>
              <a:t>Annual replacement of 8% to 10% (approx. $11M/</a:t>
            </a:r>
            <a:r>
              <a:rPr lang="en-US" sz="2000" dirty="0" err="1"/>
              <a:t>yr</a:t>
            </a:r>
            <a:r>
              <a:rPr lang="en-US" sz="2000" dirty="0"/>
              <a:t>)</a:t>
            </a:r>
          </a:p>
          <a:p>
            <a:r>
              <a:rPr lang="en-US" dirty="0"/>
              <a:t>Station Improvements</a:t>
            </a:r>
          </a:p>
          <a:p>
            <a:pPr lvl="1"/>
            <a:r>
              <a:rPr lang="en-US" sz="2000" dirty="0"/>
              <a:t>Vehicle Exhaust Systems</a:t>
            </a:r>
          </a:p>
          <a:p>
            <a:pPr lvl="1"/>
            <a:r>
              <a:rPr lang="en-US" sz="2000" dirty="0"/>
              <a:t>Female Facility Upgrades</a:t>
            </a:r>
          </a:p>
          <a:p>
            <a:pPr lvl="1"/>
            <a:r>
              <a:rPr lang="en-US" sz="2000" dirty="0"/>
              <a:t>HVAC Replacements</a:t>
            </a:r>
          </a:p>
        </p:txBody>
      </p:sp>
      <p:sp>
        <p:nvSpPr>
          <p:cNvPr id="4" name="Slide Number Placeholder 3">
            <a:extLst>
              <a:ext uri="{FF2B5EF4-FFF2-40B4-BE49-F238E27FC236}">
                <a16:creationId xmlns:a16="http://schemas.microsoft.com/office/drawing/2014/main" id="{43731C2C-533B-4F24-86F5-49E1FBA61693}"/>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10</a:t>
            </a:fld>
            <a:endParaRPr lang="en-US" dirty="0">
              <a:solidFill>
                <a:prstClr val="black"/>
              </a:solidFill>
              <a:ea typeface="ＭＳ Ｐゴシック" charset="0"/>
            </a:endParaRPr>
          </a:p>
        </p:txBody>
      </p:sp>
    </p:spTree>
    <p:extLst>
      <p:ext uri="{BB962C8B-B14F-4D97-AF65-F5344CB8AC3E}">
        <p14:creationId xmlns:p14="http://schemas.microsoft.com/office/powerpoint/2010/main" val="200017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9B0A-3972-4ABB-B596-17A80F29566F}"/>
              </a:ext>
            </a:extLst>
          </p:cNvPr>
          <p:cNvSpPr>
            <a:spLocks noGrp="1"/>
          </p:cNvSpPr>
          <p:nvPr>
            <p:ph type="title"/>
          </p:nvPr>
        </p:nvSpPr>
        <p:spPr/>
        <p:txBody>
          <a:bodyPr/>
          <a:lstStyle/>
          <a:p>
            <a:r>
              <a:rPr lang="en-US" dirty="0"/>
              <a:t>Call Volume</a:t>
            </a:r>
          </a:p>
        </p:txBody>
      </p:sp>
      <p:sp>
        <p:nvSpPr>
          <p:cNvPr id="4" name="Slide Number Placeholder 3">
            <a:extLst>
              <a:ext uri="{FF2B5EF4-FFF2-40B4-BE49-F238E27FC236}">
                <a16:creationId xmlns:a16="http://schemas.microsoft.com/office/drawing/2014/main" id="{A25C6922-9352-4D3D-BD33-164C27773AF2}"/>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11</a:t>
            </a:fld>
            <a:endParaRPr lang="en-US" dirty="0">
              <a:solidFill>
                <a:prstClr val="black"/>
              </a:solidFill>
              <a:ea typeface="ＭＳ Ｐゴシック" charset="0"/>
            </a:endParaRPr>
          </a:p>
        </p:txBody>
      </p:sp>
      <p:graphicFrame>
        <p:nvGraphicFramePr>
          <p:cNvPr id="8" name="Content Placeholder 7">
            <a:extLst>
              <a:ext uri="{FF2B5EF4-FFF2-40B4-BE49-F238E27FC236}">
                <a16:creationId xmlns:a16="http://schemas.microsoft.com/office/drawing/2014/main" id="{88477E42-7991-475B-916F-4FEA18204351}"/>
              </a:ext>
            </a:extLst>
          </p:cNvPr>
          <p:cNvGraphicFramePr>
            <a:graphicFrameLocks noGrp="1"/>
          </p:cNvGraphicFramePr>
          <p:nvPr>
            <p:ph idx="1"/>
            <p:extLst>
              <p:ext uri="{D42A27DB-BD31-4B8C-83A1-F6EECF244321}">
                <p14:modId xmlns:p14="http://schemas.microsoft.com/office/powerpoint/2010/main" val="2281193953"/>
              </p:ext>
            </p:extLst>
          </p:nvPr>
        </p:nvGraphicFramePr>
        <p:xfrm>
          <a:off x="545005" y="1206186"/>
          <a:ext cx="7671532" cy="5515289"/>
        </p:xfrm>
        <a:graphic>
          <a:graphicData uri="http://schemas.openxmlformats.org/drawingml/2006/table">
            <a:tbl>
              <a:tblPr/>
              <a:tblGrid>
                <a:gridCol w="1917883">
                  <a:extLst>
                    <a:ext uri="{9D8B030D-6E8A-4147-A177-3AD203B41FA5}">
                      <a16:colId xmlns:a16="http://schemas.microsoft.com/office/drawing/2014/main" val="2737465316"/>
                    </a:ext>
                  </a:extLst>
                </a:gridCol>
                <a:gridCol w="1917883">
                  <a:extLst>
                    <a:ext uri="{9D8B030D-6E8A-4147-A177-3AD203B41FA5}">
                      <a16:colId xmlns:a16="http://schemas.microsoft.com/office/drawing/2014/main" val="3171216980"/>
                    </a:ext>
                  </a:extLst>
                </a:gridCol>
                <a:gridCol w="1917883">
                  <a:extLst>
                    <a:ext uri="{9D8B030D-6E8A-4147-A177-3AD203B41FA5}">
                      <a16:colId xmlns:a16="http://schemas.microsoft.com/office/drawing/2014/main" val="2255774583"/>
                    </a:ext>
                  </a:extLst>
                </a:gridCol>
                <a:gridCol w="1917883">
                  <a:extLst>
                    <a:ext uri="{9D8B030D-6E8A-4147-A177-3AD203B41FA5}">
                      <a16:colId xmlns:a16="http://schemas.microsoft.com/office/drawing/2014/main" val="3252857920"/>
                    </a:ext>
                  </a:extLst>
                </a:gridCol>
              </a:tblGrid>
              <a:tr h="1150949">
                <a:tc>
                  <a:txBody>
                    <a:bodyPr/>
                    <a:lstStyle/>
                    <a:p>
                      <a:pPr algn="ctr" fontAlgn="base"/>
                      <a:r>
                        <a:rPr lang="en-US" sz="1700" b="1" dirty="0">
                          <a:solidFill>
                            <a:srgbClr val="000000"/>
                          </a:solidFill>
                          <a:effectLst/>
                          <a:latin typeface="inherit"/>
                        </a:rPr>
                        <a:t>Date Range</a:t>
                      </a:r>
                      <a:endParaRPr lang="en-US" sz="1700" dirty="0">
                        <a:effectLst/>
                      </a:endParaRPr>
                    </a:p>
                  </a:txBody>
                  <a:tcPr marL="18100" marR="18100" marT="18100" marB="18100" anchor="ctr">
                    <a:lnL>
                      <a:noFill/>
                    </a:lnL>
                    <a:lnR>
                      <a:noFill/>
                    </a:lnR>
                    <a:lnT>
                      <a:noFill/>
                    </a:lnT>
                    <a:lnB>
                      <a:noFill/>
                    </a:lnB>
                    <a:solidFill>
                      <a:srgbClr val="EEEEEE"/>
                    </a:solidFill>
                  </a:tcPr>
                </a:tc>
                <a:tc>
                  <a:txBody>
                    <a:bodyPr/>
                    <a:lstStyle/>
                    <a:p>
                      <a:pPr algn="ctr" fontAlgn="base"/>
                      <a:r>
                        <a:rPr lang="en-US" sz="1700" b="1">
                          <a:solidFill>
                            <a:srgbClr val="000000"/>
                          </a:solidFill>
                          <a:effectLst/>
                          <a:latin typeface="inherit"/>
                        </a:rPr>
                        <a:t>Fire Related Inc.</a:t>
                      </a:r>
                      <a:endParaRPr lang="en-US" sz="1700">
                        <a:effectLst/>
                      </a:endParaRPr>
                    </a:p>
                  </a:txBody>
                  <a:tcPr marL="18100" marR="18100" marT="18100" marB="18100" anchor="ctr">
                    <a:lnL>
                      <a:noFill/>
                    </a:lnL>
                    <a:lnR>
                      <a:noFill/>
                    </a:lnR>
                    <a:lnT>
                      <a:noFill/>
                    </a:lnT>
                    <a:lnB>
                      <a:noFill/>
                    </a:lnB>
                    <a:solidFill>
                      <a:srgbClr val="EEEEEE"/>
                    </a:solidFill>
                  </a:tcPr>
                </a:tc>
                <a:tc>
                  <a:txBody>
                    <a:bodyPr/>
                    <a:lstStyle/>
                    <a:p>
                      <a:pPr algn="ctr" fontAlgn="base"/>
                      <a:r>
                        <a:rPr lang="en-US" sz="1700" b="1">
                          <a:solidFill>
                            <a:srgbClr val="000000"/>
                          </a:solidFill>
                          <a:effectLst/>
                          <a:latin typeface="inherit"/>
                        </a:rPr>
                        <a:t>EMS Related Inc.</a:t>
                      </a:r>
                      <a:endParaRPr lang="en-US" sz="1700">
                        <a:effectLst/>
                      </a:endParaRPr>
                    </a:p>
                  </a:txBody>
                  <a:tcPr marL="18100" marR="18100" marT="18100" marB="18100" anchor="ctr">
                    <a:lnL>
                      <a:noFill/>
                    </a:lnL>
                    <a:lnR>
                      <a:noFill/>
                    </a:lnR>
                    <a:lnT>
                      <a:noFill/>
                    </a:lnT>
                    <a:lnB>
                      <a:noFill/>
                    </a:lnB>
                    <a:solidFill>
                      <a:srgbClr val="EEEEEE"/>
                    </a:solidFill>
                  </a:tcPr>
                </a:tc>
                <a:tc>
                  <a:txBody>
                    <a:bodyPr/>
                    <a:lstStyle/>
                    <a:p>
                      <a:pPr algn="ctr" fontAlgn="base"/>
                      <a:r>
                        <a:rPr lang="en-US" sz="1700" b="1">
                          <a:solidFill>
                            <a:srgbClr val="000000"/>
                          </a:solidFill>
                          <a:effectLst/>
                          <a:latin typeface="inherit"/>
                        </a:rPr>
                        <a:t>Total Inc.</a:t>
                      </a:r>
                      <a:endParaRPr lang="en-US" sz="1700">
                        <a:effectLst/>
                      </a:endParaRPr>
                    </a:p>
                  </a:txBody>
                  <a:tcPr marL="18100" marR="18100" marT="18100" marB="18100" anchor="ctr">
                    <a:lnL>
                      <a:noFill/>
                    </a:lnL>
                    <a:lnR>
                      <a:noFill/>
                    </a:lnR>
                    <a:lnT>
                      <a:noFill/>
                    </a:lnT>
                    <a:lnB>
                      <a:noFill/>
                    </a:lnB>
                    <a:solidFill>
                      <a:srgbClr val="EEEEEE"/>
                    </a:solidFill>
                  </a:tcPr>
                </a:tc>
                <a:extLst>
                  <a:ext uri="{0D108BD9-81ED-4DB2-BD59-A6C34878D82A}">
                    <a16:rowId xmlns:a16="http://schemas.microsoft.com/office/drawing/2014/main" val="1996474590"/>
                  </a:ext>
                </a:extLst>
              </a:tr>
              <a:tr h="872868">
                <a:tc>
                  <a:txBody>
                    <a:bodyPr/>
                    <a:lstStyle/>
                    <a:p>
                      <a:pPr algn="ctr" fontAlgn="base"/>
                      <a:r>
                        <a:rPr lang="en-US" sz="1700" dirty="0">
                          <a:effectLst/>
                        </a:rPr>
                        <a:t>Jan 1 -  Dec 31, 2016</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42,109</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293,858</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335,967</a:t>
                      </a:r>
                    </a:p>
                  </a:txBody>
                  <a:tcPr marL="18100" marR="18100" marT="18100" marB="18100" anchor="ctr">
                    <a:lnL>
                      <a:noFill/>
                    </a:lnL>
                    <a:lnR>
                      <a:noFill/>
                    </a:lnR>
                    <a:lnT>
                      <a:noFill/>
                    </a:lnT>
                    <a:lnB>
                      <a:noFill/>
                    </a:lnB>
                    <a:solidFill>
                      <a:srgbClr val="F3F3F3"/>
                    </a:solidFill>
                  </a:tcPr>
                </a:tc>
                <a:extLst>
                  <a:ext uri="{0D108BD9-81ED-4DB2-BD59-A6C34878D82A}">
                    <a16:rowId xmlns:a16="http://schemas.microsoft.com/office/drawing/2014/main" val="646821035"/>
                  </a:ext>
                </a:extLst>
              </a:tr>
              <a:tr h="872868">
                <a:tc>
                  <a:txBody>
                    <a:bodyPr/>
                    <a:lstStyle/>
                    <a:p>
                      <a:pPr algn="ctr" fontAlgn="base"/>
                      <a:r>
                        <a:rPr lang="en-US" sz="1700" dirty="0">
                          <a:effectLst/>
                        </a:rPr>
                        <a:t>Jan 1 -  Dec 31, 2015</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43,056</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289,907</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332,963</a:t>
                      </a:r>
                    </a:p>
                  </a:txBody>
                  <a:tcPr marL="18100" marR="18100" marT="18100" marB="18100" anchor="ctr">
                    <a:lnL>
                      <a:noFill/>
                    </a:lnL>
                    <a:lnR>
                      <a:noFill/>
                    </a:lnR>
                    <a:lnT>
                      <a:noFill/>
                    </a:lnT>
                    <a:lnB>
                      <a:noFill/>
                    </a:lnB>
                    <a:solidFill>
                      <a:srgbClr val="F3F3F3"/>
                    </a:solidFill>
                  </a:tcPr>
                </a:tc>
                <a:extLst>
                  <a:ext uri="{0D108BD9-81ED-4DB2-BD59-A6C34878D82A}">
                    <a16:rowId xmlns:a16="http://schemas.microsoft.com/office/drawing/2014/main" val="4042297840"/>
                  </a:ext>
                </a:extLst>
              </a:tr>
              <a:tr h="872868">
                <a:tc>
                  <a:txBody>
                    <a:bodyPr/>
                    <a:lstStyle/>
                    <a:p>
                      <a:pPr algn="ctr" fontAlgn="base"/>
                      <a:r>
                        <a:rPr lang="en-US" sz="1700" dirty="0">
                          <a:effectLst/>
                        </a:rPr>
                        <a:t>Jan 1 -  Dec 31, 2014</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41,747</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276,880</a:t>
                      </a:r>
                    </a:p>
                  </a:txBody>
                  <a:tcPr marL="18100" marR="18100" marT="18100" marB="18100" anchor="ctr">
                    <a:lnL>
                      <a:noFill/>
                    </a:lnL>
                    <a:lnR>
                      <a:noFill/>
                    </a:lnR>
                    <a:lnT>
                      <a:noFill/>
                    </a:lnT>
                    <a:lnB>
                      <a:noFill/>
                    </a:lnB>
                    <a:solidFill>
                      <a:srgbClr val="F3F3F3"/>
                    </a:solidFill>
                  </a:tcPr>
                </a:tc>
                <a:tc>
                  <a:txBody>
                    <a:bodyPr/>
                    <a:lstStyle/>
                    <a:p>
                      <a:pPr algn="ctr" fontAlgn="base"/>
                      <a:r>
                        <a:rPr lang="en-US" sz="1800" dirty="0">
                          <a:effectLst/>
                        </a:rPr>
                        <a:t>318,627</a:t>
                      </a:r>
                    </a:p>
                  </a:txBody>
                  <a:tcPr marL="18100" marR="18100" marT="18100" marB="18100" anchor="ctr">
                    <a:lnL>
                      <a:noFill/>
                    </a:lnL>
                    <a:lnR>
                      <a:noFill/>
                    </a:lnR>
                    <a:lnT>
                      <a:noFill/>
                    </a:lnT>
                    <a:lnB>
                      <a:noFill/>
                    </a:lnB>
                    <a:solidFill>
                      <a:srgbClr val="F3F3F3"/>
                    </a:solidFill>
                  </a:tcPr>
                </a:tc>
                <a:extLst>
                  <a:ext uri="{0D108BD9-81ED-4DB2-BD59-A6C34878D82A}">
                    <a16:rowId xmlns:a16="http://schemas.microsoft.com/office/drawing/2014/main" val="1103263631"/>
                  </a:ext>
                </a:extLst>
              </a:tr>
              <a:tr h="872868">
                <a:tc>
                  <a:txBody>
                    <a:bodyPr/>
                    <a:lstStyle/>
                    <a:p>
                      <a:pPr algn="ctr" fontAlgn="base"/>
                      <a:r>
                        <a:rPr lang="en-US" sz="1700" dirty="0">
                          <a:effectLst/>
                        </a:rPr>
                        <a:t>Jan 1 - Dec 31, 2013</a:t>
                      </a:r>
                    </a:p>
                  </a:txBody>
                  <a:tcPr marL="18100" marR="18100" marT="18100" marB="18100" anchor="ctr">
                    <a:lnL>
                      <a:noFill/>
                    </a:lnL>
                    <a:lnR>
                      <a:noFill/>
                    </a:lnR>
                    <a:lnT>
                      <a:noFill/>
                    </a:lnT>
                    <a:lnB>
                      <a:noFill/>
                    </a:lnB>
                    <a:solidFill>
                      <a:srgbClr val="F3F3F3"/>
                    </a:solidFill>
                  </a:tcPr>
                </a:tc>
                <a:tc>
                  <a:txBody>
                    <a:bodyPr/>
                    <a:lstStyle/>
                    <a:p>
                      <a:pPr algn="ctr" fontAlgn="base"/>
                      <a:r>
                        <a:rPr lang="en-US" sz="1800" i="0" dirty="0">
                          <a:solidFill>
                            <a:srgbClr val="222222"/>
                          </a:solidFill>
                          <a:effectLst/>
                          <a:latin typeface="Open Sans"/>
                        </a:rPr>
                        <a:t>42,064</a:t>
                      </a:r>
                      <a:endParaRPr lang="en-US" sz="1800" dirty="0">
                        <a:effectLst/>
                      </a:endParaRPr>
                    </a:p>
                  </a:txBody>
                  <a:tcPr marL="18100" marR="18100" marT="18100" marB="18100" anchor="ctr">
                    <a:lnL>
                      <a:noFill/>
                    </a:lnL>
                    <a:lnR>
                      <a:noFill/>
                    </a:lnR>
                    <a:lnT>
                      <a:noFill/>
                    </a:lnT>
                    <a:lnB>
                      <a:noFill/>
                    </a:lnB>
                    <a:solidFill>
                      <a:srgbClr val="F3F3F3"/>
                    </a:solidFill>
                  </a:tcPr>
                </a:tc>
                <a:tc>
                  <a:txBody>
                    <a:bodyPr/>
                    <a:lstStyle/>
                    <a:p>
                      <a:pPr algn="ctr" fontAlgn="base"/>
                      <a:r>
                        <a:rPr lang="en-US" sz="1800" i="0" dirty="0">
                          <a:solidFill>
                            <a:srgbClr val="222222"/>
                          </a:solidFill>
                          <a:effectLst/>
                          <a:latin typeface="Open Sans"/>
                        </a:rPr>
                        <a:t>257,107</a:t>
                      </a:r>
                      <a:endParaRPr lang="en-US" sz="1800" dirty="0">
                        <a:effectLst/>
                      </a:endParaRPr>
                    </a:p>
                  </a:txBody>
                  <a:tcPr marL="18100" marR="18100" marT="18100" marB="18100" anchor="ctr">
                    <a:lnL>
                      <a:noFill/>
                    </a:lnL>
                    <a:lnR>
                      <a:noFill/>
                    </a:lnR>
                    <a:lnT>
                      <a:noFill/>
                    </a:lnT>
                    <a:lnB>
                      <a:noFill/>
                    </a:lnB>
                    <a:solidFill>
                      <a:srgbClr val="F3F3F3"/>
                    </a:solidFill>
                  </a:tcPr>
                </a:tc>
                <a:tc>
                  <a:txBody>
                    <a:bodyPr/>
                    <a:lstStyle/>
                    <a:p>
                      <a:pPr algn="ctr" fontAlgn="base"/>
                      <a:r>
                        <a:rPr lang="en-US" sz="1800" i="0" dirty="0">
                          <a:solidFill>
                            <a:srgbClr val="222222"/>
                          </a:solidFill>
                          <a:effectLst/>
                          <a:latin typeface="Open Sans"/>
                        </a:rPr>
                        <a:t>299,171</a:t>
                      </a:r>
                      <a:endParaRPr lang="en-US" sz="1800" dirty="0">
                        <a:effectLst/>
                      </a:endParaRPr>
                    </a:p>
                  </a:txBody>
                  <a:tcPr marL="18100" marR="18100" marT="18100" marB="18100" anchor="ctr">
                    <a:lnL>
                      <a:noFill/>
                    </a:lnL>
                    <a:lnR>
                      <a:noFill/>
                    </a:lnR>
                    <a:lnT>
                      <a:noFill/>
                    </a:lnT>
                    <a:lnB>
                      <a:noFill/>
                    </a:lnB>
                    <a:solidFill>
                      <a:srgbClr val="F3F3F3"/>
                    </a:solidFill>
                  </a:tcPr>
                </a:tc>
                <a:extLst>
                  <a:ext uri="{0D108BD9-81ED-4DB2-BD59-A6C34878D82A}">
                    <a16:rowId xmlns:a16="http://schemas.microsoft.com/office/drawing/2014/main" val="1951937985"/>
                  </a:ext>
                </a:extLst>
              </a:tr>
              <a:tr h="872868">
                <a:tc gridSpan="4">
                  <a:txBody>
                    <a:bodyPr/>
                    <a:lstStyle/>
                    <a:p>
                      <a:pPr algn="l" fontAlgn="base"/>
                      <a:r>
                        <a:rPr lang="en-US" sz="1700" dirty="0">
                          <a:effectLst/>
                        </a:rPr>
                        <a:t>EMS Resource Management 2017 = 12.4% </a:t>
                      </a:r>
                    </a:p>
                    <a:p>
                      <a:pPr algn="l" fontAlgn="base"/>
                      <a:r>
                        <a:rPr lang="en-US" sz="1700" dirty="0">
                          <a:effectLst/>
                        </a:rPr>
                        <a:t>Fire Resource Management 2017 = 1% </a:t>
                      </a:r>
                    </a:p>
                  </a:txBody>
                  <a:tcPr marL="18100" marR="18100" marT="18100" marB="18100" anchor="ctr">
                    <a:lnL>
                      <a:noFill/>
                    </a:lnL>
                    <a:lnR>
                      <a:noFill/>
                    </a:lnR>
                    <a:lnT>
                      <a:noFill/>
                    </a:lnT>
                    <a:lnB>
                      <a:noFill/>
                    </a:lnB>
                    <a:solidFill>
                      <a:srgbClr val="F3F3F3"/>
                    </a:solidFill>
                  </a:tcPr>
                </a:tc>
                <a:tc hMerge="1">
                  <a:txBody>
                    <a:bodyPr/>
                    <a:lstStyle/>
                    <a:p>
                      <a:pPr algn="ctr" fontAlgn="base"/>
                      <a:endParaRPr lang="en-US" sz="1800" dirty="0">
                        <a:effectLst/>
                      </a:endParaRPr>
                    </a:p>
                  </a:txBody>
                  <a:tcPr marL="18100" marR="18100" marT="18100" marB="18100" anchor="ctr">
                    <a:lnL>
                      <a:noFill/>
                    </a:lnL>
                    <a:lnR>
                      <a:noFill/>
                    </a:lnR>
                    <a:lnT>
                      <a:noFill/>
                    </a:lnT>
                    <a:lnB>
                      <a:noFill/>
                    </a:lnB>
                    <a:solidFill>
                      <a:srgbClr val="F3F3F3"/>
                    </a:solidFill>
                  </a:tcPr>
                </a:tc>
                <a:tc hMerge="1">
                  <a:txBody>
                    <a:bodyPr/>
                    <a:lstStyle/>
                    <a:p>
                      <a:pPr algn="ctr" fontAlgn="base"/>
                      <a:endParaRPr lang="en-US" sz="1800" dirty="0">
                        <a:effectLst/>
                      </a:endParaRPr>
                    </a:p>
                  </a:txBody>
                  <a:tcPr marL="18100" marR="18100" marT="18100" marB="18100" anchor="ctr">
                    <a:lnL>
                      <a:noFill/>
                    </a:lnL>
                    <a:lnR>
                      <a:noFill/>
                    </a:lnR>
                    <a:lnT>
                      <a:noFill/>
                    </a:lnT>
                    <a:lnB>
                      <a:noFill/>
                    </a:lnB>
                    <a:solidFill>
                      <a:srgbClr val="F3F3F3"/>
                    </a:solidFill>
                  </a:tcPr>
                </a:tc>
                <a:tc hMerge="1">
                  <a:txBody>
                    <a:bodyPr/>
                    <a:lstStyle/>
                    <a:p>
                      <a:pPr algn="ctr" fontAlgn="base"/>
                      <a:endParaRPr lang="en-US" sz="1800" dirty="0">
                        <a:effectLst/>
                      </a:endParaRPr>
                    </a:p>
                  </a:txBody>
                  <a:tcPr marL="18100" marR="18100" marT="18100" marB="18100" anchor="ctr">
                    <a:lnL>
                      <a:noFill/>
                    </a:lnL>
                    <a:lnR>
                      <a:noFill/>
                    </a:lnR>
                    <a:lnT>
                      <a:noFill/>
                    </a:lnT>
                    <a:lnB>
                      <a:noFill/>
                    </a:lnB>
                    <a:solidFill>
                      <a:srgbClr val="F3F3F3"/>
                    </a:solidFill>
                  </a:tcPr>
                </a:tc>
                <a:extLst>
                  <a:ext uri="{0D108BD9-81ED-4DB2-BD59-A6C34878D82A}">
                    <a16:rowId xmlns:a16="http://schemas.microsoft.com/office/drawing/2014/main" val="4228484100"/>
                  </a:ext>
                </a:extLst>
              </a:tr>
            </a:tbl>
          </a:graphicData>
        </a:graphic>
      </p:graphicFrame>
    </p:spTree>
    <p:extLst>
      <p:ext uri="{BB962C8B-B14F-4D97-AF65-F5344CB8AC3E}">
        <p14:creationId xmlns:p14="http://schemas.microsoft.com/office/powerpoint/2010/main" val="309120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B570-8A16-4C74-ABD6-5471D813DDC3}"/>
              </a:ext>
            </a:extLst>
          </p:cNvPr>
          <p:cNvSpPr>
            <a:spLocks noGrp="1"/>
          </p:cNvSpPr>
          <p:nvPr>
            <p:ph type="title"/>
          </p:nvPr>
        </p:nvSpPr>
        <p:spPr/>
        <p:txBody>
          <a:bodyPr/>
          <a:lstStyle/>
          <a:p>
            <a:r>
              <a:rPr lang="en-US" dirty="0"/>
              <a:t>Restructuring Strategies</a:t>
            </a:r>
          </a:p>
        </p:txBody>
      </p:sp>
      <p:sp>
        <p:nvSpPr>
          <p:cNvPr id="5" name="Slide Number Placeholder 4">
            <a:extLst>
              <a:ext uri="{FF2B5EF4-FFF2-40B4-BE49-F238E27FC236}">
                <a16:creationId xmlns:a16="http://schemas.microsoft.com/office/drawing/2014/main" id="{AC900399-BB36-4238-9E97-3ECE0173A2BA}"/>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12</a:t>
            </a:fld>
            <a:endParaRPr lang="en-US" dirty="0">
              <a:solidFill>
                <a:prstClr val="black"/>
              </a:solidFill>
              <a:ea typeface="ＭＳ Ｐゴシック" charset="0"/>
            </a:endParaRPr>
          </a:p>
        </p:txBody>
      </p:sp>
      <p:sp>
        <p:nvSpPr>
          <p:cNvPr id="3" name="Content Placeholder 2">
            <a:extLst>
              <a:ext uri="{FF2B5EF4-FFF2-40B4-BE49-F238E27FC236}">
                <a16:creationId xmlns:a16="http://schemas.microsoft.com/office/drawing/2014/main" id="{A43BE720-5769-44AA-8A54-B45890BBA83A}"/>
              </a:ext>
            </a:extLst>
          </p:cNvPr>
          <p:cNvSpPr>
            <a:spLocks noGrp="1"/>
          </p:cNvSpPr>
          <p:nvPr>
            <p:ph sz="half" idx="1"/>
          </p:nvPr>
        </p:nvSpPr>
        <p:spPr>
          <a:xfrm>
            <a:off x="457199" y="1490472"/>
            <a:ext cx="8386997" cy="4865878"/>
          </a:xfrm>
        </p:spPr>
        <p:txBody>
          <a:bodyPr>
            <a:normAutofit/>
          </a:bodyPr>
          <a:lstStyle/>
          <a:p>
            <a:pPr marL="342900" indent="-342900">
              <a:buFont typeface="Arial" panose="020B0604020202020204" pitchFamily="34" charset="0"/>
              <a:buChar char="•"/>
            </a:pPr>
            <a:r>
              <a:rPr lang="en-US" dirty="0"/>
              <a:t>3 shift work schedule</a:t>
            </a:r>
          </a:p>
          <a:p>
            <a:pPr marL="1147572" lvl="1" indent="-342900">
              <a:buFont typeface="Arial" panose="020B0604020202020204" pitchFamily="34" charset="0"/>
              <a:buChar char="•"/>
            </a:pPr>
            <a:r>
              <a:rPr lang="en-US" dirty="0"/>
              <a:t>46.7 hours + 9.3 overtime hours </a:t>
            </a:r>
          </a:p>
          <a:p>
            <a:pPr marL="1604772" lvl="2" indent="-342900">
              <a:buFont typeface="Arial" panose="020B0604020202020204" pitchFamily="34" charset="0"/>
              <a:buChar char="•"/>
            </a:pPr>
            <a:r>
              <a:rPr lang="en-US" dirty="0"/>
              <a:t>Attrition of 720 Classified Employees</a:t>
            </a:r>
          </a:p>
          <a:p>
            <a:pPr marL="1604772" lvl="2" indent="-342900">
              <a:buFont typeface="Arial" panose="020B0604020202020204" pitchFamily="34" charset="0"/>
              <a:buChar char="•"/>
            </a:pPr>
            <a:r>
              <a:rPr lang="en-US" dirty="0"/>
              <a:t>No financial savings</a:t>
            </a:r>
          </a:p>
          <a:p>
            <a:pPr marL="1147572" lvl="1" indent="-342900">
              <a:buFont typeface="Arial" panose="020B0604020202020204" pitchFamily="34" charset="0"/>
              <a:buChar char="•"/>
            </a:pPr>
            <a:r>
              <a:rPr lang="en-US" dirty="0"/>
              <a:t>46.7 hours with Kelly Days </a:t>
            </a:r>
          </a:p>
          <a:p>
            <a:pPr marL="1604772" lvl="2" indent="-342900">
              <a:buFont typeface="Arial" panose="020B0604020202020204" pitchFamily="34" charset="0"/>
              <a:buChar char="•"/>
            </a:pPr>
            <a:r>
              <a:rPr lang="en-US" dirty="0"/>
              <a:t>Attrition of 300 Classified Employees</a:t>
            </a:r>
          </a:p>
          <a:p>
            <a:pPr marL="1604772" lvl="2" indent="-342900">
              <a:buFont typeface="Arial" panose="020B0604020202020204" pitchFamily="34" charset="0"/>
              <a:buChar char="•"/>
            </a:pPr>
            <a:r>
              <a:rPr lang="en-US" dirty="0"/>
              <a:t>Increase of  ~$25.4M</a:t>
            </a:r>
          </a:p>
          <a:p>
            <a:pPr marL="1604772" lvl="2" indent="-342900">
              <a:buFont typeface="Arial" panose="020B0604020202020204" pitchFamily="34" charset="0"/>
              <a:buChar char="•"/>
            </a:pPr>
            <a:endParaRPr lang="en-US" dirty="0"/>
          </a:p>
          <a:p>
            <a:pPr lvl="1" indent="0">
              <a:buNone/>
            </a:pPr>
            <a:endParaRPr lang="en-US" dirty="0"/>
          </a:p>
        </p:txBody>
      </p:sp>
    </p:spTree>
    <p:extLst>
      <p:ext uri="{BB962C8B-B14F-4D97-AF65-F5344CB8AC3E}">
        <p14:creationId xmlns:p14="http://schemas.microsoft.com/office/powerpoint/2010/main" val="160412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B570-8A16-4C74-ABD6-5471D813DDC3}"/>
              </a:ext>
            </a:extLst>
          </p:cNvPr>
          <p:cNvSpPr>
            <a:spLocks noGrp="1"/>
          </p:cNvSpPr>
          <p:nvPr>
            <p:ph type="title"/>
          </p:nvPr>
        </p:nvSpPr>
        <p:spPr/>
        <p:txBody>
          <a:bodyPr/>
          <a:lstStyle/>
          <a:p>
            <a:r>
              <a:rPr lang="en-US" dirty="0"/>
              <a:t>Restructuring Strategies</a:t>
            </a:r>
          </a:p>
        </p:txBody>
      </p:sp>
      <p:sp>
        <p:nvSpPr>
          <p:cNvPr id="5" name="Slide Number Placeholder 4">
            <a:extLst>
              <a:ext uri="{FF2B5EF4-FFF2-40B4-BE49-F238E27FC236}">
                <a16:creationId xmlns:a16="http://schemas.microsoft.com/office/drawing/2014/main" id="{AC900399-BB36-4238-9E97-3ECE0173A2BA}"/>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13</a:t>
            </a:fld>
            <a:endParaRPr lang="en-US" dirty="0">
              <a:solidFill>
                <a:prstClr val="black"/>
              </a:solidFill>
              <a:ea typeface="ＭＳ Ｐゴシック" charset="0"/>
            </a:endParaRPr>
          </a:p>
        </p:txBody>
      </p:sp>
      <p:sp>
        <p:nvSpPr>
          <p:cNvPr id="3" name="Content Placeholder 2">
            <a:extLst>
              <a:ext uri="{FF2B5EF4-FFF2-40B4-BE49-F238E27FC236}">
                <a16:creationId xmlns:a16="http://schemas.microsoft.com/office/drawing/2014/main" id="{A43BE720-5769-44AA-8A54-B45890BBA83A}"/>
              </a:ext>
            </a:extLst>
          </p:cNvPr>
          <p:cNvSpPr>
            <a:spLocks noGrp="1"/>
          </p:cNvSpPr>
          <p:nvPr>
            <p:ph sz="half" idx="1"/>
          </p:nvPr>
        </p:nvSpPr>
        <p:spPr>
          <a:xfrm>
            <a:off x="457199" y="1375954"/>
            <a:ext cx="8386997" cy="4980397"/>
          </a:xfrm>
        </p:spPr>
        <p:txBody>
          <a:bodyPr>
            <a:normAutofit/>
          </a:bodyPr>
          <a:lstStyle/>
          <a:p>
            <a:pPr marL="342900" indent="-342900">
              <a:buFont typeface="Arial" panose="020B0604020202020204" pitchFamily="34" charset="0"/>
              <a:buChar char="•"/>
            </a:pPr>
            <a:r>
              <a:rPr lang="en-US" dirty="0"/>
              <a:t>Civilianization</a:t>
            </a:r>
          </a:p>
          <a:p>
            <a:pPr marL="1147572" lvl="1" indent="-342900">
              <a:buFont typeface="Arial" panose="020B0604020202020204" pitchFamily="34" charset="0"/>
              <a:buChar char="•"/>
            </a:pPr>
            <a:r>
              <a:rPr lang="en-US" dirty="0"/>
              <a:t>LSB</a:t>
            </a:r>
          </a:p>
          <a:p>
            <a:pPr marL="1604772" lvl="2" indent="-342900">
              <a:buFont typeface="Arial" panose="020B0604020202020204" pitchFamily="34" charset="0"/>
              <a:buChar char="•"/>
            </a:pPr>
            <a:r>
              <a:rPr lang="en-US" dirty="0"/>
              <a:t>Attrition of 119 Classified Employees</a:t>
            </a:r>
          </a:p>
          <a:p>
            <a:pPr marL="1604772" lvl="2" indent="-342900">
              <a:buFont typeface="Arial" panose="020B0604020202020204" pitchFamily="34" charset="0"/>
              <a:buChar char="•"/>
            </a:pPr>
            <a:r>
              <a:rPr lang="en-US" dirty="0"/>
              <a:t>~$4.9M annual savings</a:t>
            </a:r>
          </a:p>
          <a:p>
            <a:pPr marL="1147572" lvl="1" indent="-342900">
              <a:buFont typeface="Arial" panose="020B0604020202020204" pitchFamily="34" charset="0"/>
              <a:buChar char="•"/>
            </a:pPr>
            <a:r>
              <a:rPr lang="en-US" dirty="0"/>
              <a:t>Dispatch Division</a:t>
            </a:r>
          </a:p>
          <a:p>
            <a:pPr marL="1604772" lvl="2" indent="-342900">
              <a:buFont typeface="Arial" panose="020B0604020202020204" pitchFamily="34" charset="0"/>
              <a:buChar char="•"/>
            </a:pPr>
            <a:r>
              <a:rPr lang="en-US" dirty="0"/>
              <a:t>Attrition of 78 Classified Employees</a:t>
            </a:r>
          </a:p>
          <a:p>
            <a:pPr marL="1604772" lvl="2" indent="-342900">
              <a:buFont typeface="Arial" panose="020B0604020202020204" pitchFamily="34" charset="0"/>
              <a:buChar char="•"/>
            </a:pPr>
            <a:r>
              <a:rPr lang="en-US" dirty="0"/>
              <a:t>~$3.1M annual savings</a:t>
            </a:r>
          </a:p>
          <a:p>
            <a:pPr marL="1147572" lvl="1" indent="-342900">
              <a:buFont typeface="Arial" panose="020B0604020202020204" pitchFamily="34" charset="0"/>
              <a:buChar char="•"/>
            </a:pPr>
            <a:r>
              <a:rPr lang="en-US" dirty="0"/>
              <a:t>EMS Division</a:t>
            </a:r>
          </a:p>
          <a:p>
            <a:pPr marL="1604772" lvl="2" indent="-342900">
              <a:buFont typeface="Arial" panose="020B0604020202020204" pitchFamily="34" charset="0"/>
              <a:buChar char="•"/>
            </a:pPr>
            <a:r>
              <a:rPr lang="en-US" dirty="0"/>
              <a:t>Attrition of 824 Classified Employees</a:t>
            </a:r>
          </a:p>
          <a:p>
            <a:pPr marL="1604772" lvl="2" indent="-342900">
              <a:buFont typeface="Arial" panose="020B0604020202020204" pitchFamily="34" charset="0"/>
              <a:buChar char="•"/>
            </a:pPr>
            <a:r>
              <a:rPr lang="en-US" dirty="0"/>
              <a:t>~$10.9M annual savings</a:t>
            </a:r>
          </a:p>
          <a:p>
            <a:pPr lvl="1" indent="0">
              <a:buNone/>
            </a:pPr>
            <a:endParaRPr lang="en-US" dirty="0"/>
          </a:p>
        </p:txBody>
      </p:sp>
    </p:spTree>
    <p:extLst>
      <p:ext uri="{BB962C8B-B14F-4D97-AF65-F5344CB8AC3E}">
        <p14:creationId xmlns:p14="http://schemas.microsoft.com/office/powerpoint/2010/main" val="256750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47F53-EFF1-4F33-AA89-6F83F799D3D1}"/>
              </a:ext>
            </a:extLst>
          </p:cNvPr>
          <p:cNvSpPr>
            <a:spLocks noGrp="1"/>
          </p:cNvSpPr>
          <p:nvPr>
            <p:ph idx="1"/>
          </p:nvPr>
        </p:nvSpPr>
        <p:spPr>
          <a:xfrm>
            <a:off x="690113" y="2956962"/>
            <a:ext cx="7677509" cy="1761686"/>
          </a:xfrm>
        </p:spPr>
        <p:txBody>
          <a:bodyPr>
            <a:normAutofit/>
          </a:bodyPr>
          <a:lstStyle/>
          <a:p>
            <a:pPr marL="0" indent="0" algn="ctr">
              <a:buNone/>
            </a:pPr>
            <a:r>
              <a:rPr lang="en-US" sz="9600" dirty="0"/>
              <a:t>Appendix</a:t>
            </a:r>
          </a:p>
          <a:p>
            <a:pPr marL="0" indent="0" algn="ctr">
              <a:buNone/>
            </a:pPr>
            <a:endParaRPr lang="en-US" sz="9600" dirty="0"/>
          </a:p>
          <a:p>
            <a:pPr algn="ctr"/>
            <a:endParaRPr lang="en-US" sz="9600" dirty="0"/>
          </a:p>
          <a:p>
            <a:pPr algn="ctr"/>
            <a:endParaRPr lang="en-US" sz="9600" dirty="0"/>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14</a:t>
            </a:fld>
            <a:endParaRPr lang="en-US" dirty="0">
              <a:solidFill>
                <a:prstClr val="black"/>
              </a:solidFill>
              <a:ea typeface="ＭＳ Ｐゴシック" charset="0"/>
            </a:endParaRPr>
          </a:p>
        </p:txBody>
      </p:sp>
    </p:spTree>
    <p:extLst>
      <p:ext uri="{BB962C8B-B14F-4D97-AF65-F5344CB8AC3E}">
        <p14:creationId xmlns:p14="http://schemas.microsoft.com/office/powerpoint/2010/main" val="206668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p:txBody>
          <a:bodyPr>
            <a:normAutofit fontScale="90000"/>
          </a:bodyPr>
          <a:lstStyle/>
          <a:p>
            <a:r>
              <a:rPr lang="en-US" sz="3200" dirty="0"/>
              <a:t>Proposed Charter Amendment - HFD</a:t>
            </a:r>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15</a:t>
            </a:fld>
            <a:endParaRPr lang="en-US" dirty="0">
              <a:solidFill>
                <a:prstClr val="black"/>
              </a:solidFill>
              <a:ea typeface="ＭＳ Ｐゴシック" charset="0"/>
            </a:endParaRPr>
          </a:p>
        </p:txBody>
      </p:sp>
      <p:pic>
        <p:nvPicPr>
          <p:cNvPr id="6" name="Picture 5">
            <a:extLst>
              <a:ext uri="{FF2B5EF4-FFF2-40B4-BE49-F238E27FC236}">
                <a16:creationId xmlns:a16="http://schemas.microsoft.com/office/drawing/2014/main" id="{D4BF3BA9-F29C-4E83-A6F0-6F0F1C37A059}"/>
              </a:ext>
            </a:extLst>
          </p:cNvPr>
          <p:cNvPicPr>
            <a:picLocks noChangeAspect="1"/>
          </p:cNvPicPr>
          <p:nvPr/>
        </p:nvPicPr>
        <p:blipFill>
          <a:blip r:embed="rId2"/>
          <a:stretch>
            <a:fillRect/>
          </a:stretch>
        </p:blipFill>
        <p:spPr>
          <a:xfrm>
            <a:off x="1602529" y="1116928"/>
            <a:ext cx="6040476" cy="5741072"/>
          </a:xfrm>
          <a:prstGeom prst="rect">
            <a:avLst/>
          </a:prstGeom>
        </p:spPr>
      </p:pic>
    </p:spTree>
    <p:extLst>
      <p:ext uri="{BB962C8B-B14F-4D97-AF65-F5344CB8AC3E}">
        <p14:creationId xmlns:p14="http://schemas.microsoft.com/office/powerpoint/2010/main" val="213146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a:xfrm>
            <a:off x="457200" y="303139"/>
            <a:ext cx="6273800" cy="839862"/>
          </a:xfrm>
        </p:spPr>
        <p:txBody>
          <a:bodyPr>
            <a:normAutofit/>
          </a:bodyPr>
          <a:lstStyle/>
          <a:p>
            <a:r>
              <a:rPr lang="en-US" sz="3200" dirty="0"/>
              <a:t>Position requirements</a:t>
            </a:r>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a:xfrm>
            <a:off x="6553200" y="6356350"/>
            <a:ext cx="2133600" cy="365125"/>
          </a:xfrm>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16</a:t>
            </a:fld>
            <a:endParaRPr lang="en-US" dirty="0">
              <a:solidFill>
                <a:prstClr val="black"/>
              </a:solidFill>
              <a:ea typeface="ＭＳ Ｐゴシック" charset="0"/>
            </a:endParaRPr>
          </a:p>
        </p:txBody>
      </p:sp>
      <p:graphicFrame>
        <p:nvGraphicFramePr>
          <p:cNvPr id="3" name="Table 2">
            <a:extLst>
              <a:ext uri="{FF2B5EF4-FFF2-40B4-BE49-F238E27FC236}">
                <a16:creationId xmlns:a16="http://schemas.microsoft.com/office/drawing/2014/main" id="{AA0133BF-0A66-4D95-AECE-7C9F3ED144CD}"/>
              </a:ext>
            </a:extLst>
          </p:cNvPr>
          <p:cNvGraphicFramePr>
            <a:graphicFrameLocks noGrp="1"/>
          </p:cNvGraphicFramePr>
          <p:nvPr>
            <p:extLst>
              <p:ext uri="{D42A27DB-BD31-4B8C-83A1-F6EECF244321}">
                <p14:modId xmlns:p14="http://schemas.microsoft.com/office/powerpoint/2010/main" val="3001830893"/>
              </p:ext>
            </p:extLst>
          </p:nvPr>
        </p:nvGraphicFramePr>
        <p:xfrm>
          <a:off x="457200" y="1277635"/>
          <a:ext cx="8229600" cy="4826620"/>
        </p:xfrm>
        <a:graphic>
          <a:graphicData uri="http://schemas.openxmlformats.org/drawingml/2006/table">
            <a:tbl>
              <a:tblPr firstRow="1" firstCol="1" bandRow="1">
                <a:tableStyleId>{2D5ABB26-0587-4C30-8999-92F81FD0307C}</a:tableStyleId>
              </a:tblPr>
              <a:tblGrid>
                <a:gridCol w="278091">
                  <a:extLst>
                    <a:ext uri="{9D8B030D-6E8A-4147-A177-3AD203B41FA5}">
                      <a16:colId xmlns:a16="http://schemas.microsoft.com/office/drawing/2014/main" val="1269676108"/>
                    </a:ext>
                  </a:extLst>
                </a:gridCol>
                <a:gridCol w="1640264">
                  <a:extLst>
                    <a:ext uri="{9D8B030D-6E8A-4147-A177-3AD203B41FA5}">
                      <a16:colId xmlns:a16="http://schemas.microsoft.com/office/drawing/2014/main" val="2391572021"/>
                    </a:ext>
                  </a:extLst>
                </a:gridCol>
                <a:gridCol w="1728531">
                  <a:extLst>
                    <a:ext uri="{9D8B030D-6E8A-4147-A177-3AD203B41FA5}">
                      <a16:colId xmlns:a16="http://schemas.microsoft.com/office/drawing/2014/main" val="2252051498"/>
                    </a:ext>
                  </a:extLst>
                </a:gridCol>
                <a:gridCol w="1703593">
                  <a:extLst>
                    <a:ext uri="{9D8B030D-6E8A-4147-A177-3AD203B41FA5}">
                      <a16:colId xmlns:a16="http://schemas.microsoft.com/office/drawing/2014/main" val="1783166464"/>
                    </a:ext>
                  </a:extLst>
                </a:gridCol>
                <a:gridCol w="2879121">
                  <a:extLst>
                    <a:ext uri="{9D8B030D-6E8A-4147-A177-3AD203B41FA5}">
                      <a16:colId xmlns:a16="http://schemas.microsoft.com/office/drawing/2014/main" val="2019916174"/>
                    </a:ext>
                  </a:extLst>
                </a:gridCol>
              </a:tblGrid>
              <a:tr h="300340">
                <a:tc>
                  <a:txBody>
                    <a:bodyPr/>
                    <a:lstStyle/>
                    <a:p>
                      <a:pPr marL="0" marR="0" algn="l">
                        <a:spcBef>
                          <a:spcPts val="0"/>
                        </a:spcBef>
                        <a:spcAft>
                          <a:spcPts val="0"/>
                        </a:spcAft>
                      </a:pPr>
                      <a:r>
                        <a:rPr lang="en-US" sz="1100">
                          <a:solidFill>
                            <a:schemeClr val="bg1"/>
                          </a:solidFill>
                          <a:effectLst/>
                        </a:rPr>
                        <a:t> </a:t>
                      </a:r>
                      <a:endParaRPr lang="en-US" sz="1100">
                        <a:solidFill>
                          <a:schemeClr val="bg1"/>
                        </a:solidFill>
                        <a:effectLst/>
                        <a:latin typeface="Times New Roman" panose="02020603050405020304" pitchFamily="18" charset="0"/>
                        <a:ea typeface="Times New Roman" panose="02020603050405020304" pitchFamily="18" charset="0"/>
                      </a:endParaRPr>
                    </a:p>
                  </a:txBody>
                  <a:tcPr marL="48661" marR="486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b="1" dirty="0">
                          <a:solidFill>
                            <a:schemeClr val="bg1"/>
                          </a:solidFill>
                          <a:effectLst/>
                        </a:rPr>
                        <a:t>HFD</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b="1" dirty="0">
                          <a:solidFill>
                            <a:schemeClr val="bg1"/>
                          </a:solidFill>
                          <a:effectLst/>
                        </a:rPr>
                        <a:t>HFD REQUIREMENT</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b="1" dirty="0">
                          <a:solidFill>
                            <a:schemeClr val="bg1"/>
                          </a:solidFill>
                          <a:effectLst/>
                        </a:rPr>
                        <a:t>HPD</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b="1" dirty="0">
                          <a:solidFill>
                            <a:schemeClr val="bg1"/>
                          </a:solidFill>
                          <a:effectLst/>
                        </a:rPr>
                        <a:t>HPD REQUIREMENT</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03056012"/>
                  </a:ext>
                </a:extLst>
              </a:tr>
              <a:tr h="2299298">
                <a:tc>
                  <a:txBody>
                    <a:bodyPr/>
                    <a:lstStyle/>
                    <a:p>
                      <a:pPr marL="0" marR="0" algn="l">
                        <a:spcBef>
                          <a:spcPts val="0"/>
                        </a:spcBef>
                        <a:spcAft>
                          <a:spcPts val="0"/>
                        </a:spcAft>
                      </a:pPr>
                      <a:r>
                        <a:rPr lang="en-US" sz="1100" dirty="0">
                          <a:effectLst/>
                        </a:rPr>
                        <a:t>1</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Probationary Firefighter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Minimum age to apply is 18 and must not reach his/her 36</a:t>
                      </a:r>
                      <a:r>
                        <a:rPr lang="en-US" sz="1100" baseline="30000" dirty="0">
                          <a:effectLst/>
                        </a:rPr>
                        <a:t>th</a:t>
                      </a:r>
                      <a:r>
                        <a:rPr lang="en-US" sz="1100" dirty="0">
                          <a:effectLst/>
                        </a:rPr>
                        <a:t> birthday before receiving the oath of office</a:t>
                      </a:r>
                    </a:p>
                    <a:p>
                      <a:pPr marL="0" marR="0" algn="l">
                        <a:spcBef>
                          <a:spcPts val="0"/>
                        </a:spcBef>
                        <a:spcAft>
                          <a:spcPts val="0"/>
                        </a:spcAft>
                      </a:pPr>
                      <a:r>
                        <a:rPr lang="en-US" sz="1100" dirty="0">
                          <a:effectLst/>
                        </a:rPr>
                        <a:t>- Education &amp; Certifications – Certified cadets 15 college hours with a grade of  ‘C’ or higher, and active Fire and EMT certifications</a:t>
                      </a:r>
                    </a:p>
                    <a:p>
                      <a:pPr marL="0" marR="0" algn="l">
                        <a:spcBef>
                          <a:spcPts val="0"/>
                        </a:spcBef>
                        <a:spcAft>
                          <a:spcPts val="0"/>
                        </a:spcAft>
                      </a:pPr>
                      <a:r>
                        <a:rPr lang="en-US" sz="1100" dirty="0">
                          <a:effectLst/>
                        </a:rPr>
                        <a:t>- Education – Non Certified cadets 24 college hours with a grade of  ‘C’ or higher, or 2 years of full time active duty military service with an honorable discharge</a:t>
                      </a:r>
                    </a:p>
                    <a:p>
                      <a:pPr marL="0" marR="0" algn="l">
                        <a:spcBef>
                          <a:spcPts val="0"/>
                        </a:spcBef>
                        <a:spcAft>
                          <a:spcPts val="0"/>
                        </a:spcAft>
                      </a:pPr>
                      <a:r>
                        <a:rPr lang="en-US" sz="1100" dirty="0">
                          <a:effectLst/>
                        </a:rPr>
                        <a:t>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Probationary Police Officer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At least 48 semester hours of credit from an accredited college or university with at least a 2.0 grade point average; OR</a:t>
                      </a:r>
                    </a:p>
                    <a:p>
                      <a:pPr marL="0" marR="0" algn="l">
                        <a:spcBef>
                          <a:spcPts val="0"/>
                        </a:spcBef>
                        <a:spcAft>
                          <a:spcPts val="0"/>
                        </a:spcAft>
                      </a:pPr>
                      <a:r>
                        <a:rPr lang="en-US" sz="1100" dirty="0">
                          <a:effectLst/>
                        </a:rPr>
                        <a:t> - A minimum of 18 months active duty in the United States armed forces and received an honorable discharge; OR</a:t>
                      </a:r>
                    </a:p>
                    <a:p>
                      <a:pPr marL="0" marR="0" algn="l">
                        <a:spcBef>
                          <a:spcPts val="0"/>
                        </a:spcBef>
                        <a:spcAft>
                          <a:spcPts val="0"/>
                        </a:spcAft>
                      </a:pPr>
                      <a:r>
                        <a:rPr lang="en-US" sz="1100" dirty="0">
                          <a:effectLst/>
                        </a:rPr>
                        <a:t>- At least five years of full-time employment as a peace officer licensed by TCOLE or an equivalent licensing entity in another state.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046610"/>
                  </a:ext>
                </a:extLst>
              </a:tr>
              <a:tr h="454171">
                <a:tc>
                  <a:txBody>
                    <a:bodyPr/>
                    <a:lstStyle/>
                    <a:p>
                      <a:pPr marL="0" marR="0" algn="l">
                        <a:spcBef>
                          <a:spcPts val="0"/>
                        </a:spcBef>
                        <a:spcAft>
                          <a:spcPts val="0"/>
                        </a:spcAft>
                      </a:pPr>
                      <a:r>
                        <a:rPr lang="en-US" sz="1100" dirty="0">
                          <a:effectLst/>
                        </a:rPr>
                        <a:t>2</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Firefighter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-Automatic title after successfully completing the probationary period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Police Officer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-Automatic title after successfully completing the probationary period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699256"/>
                  </a:ext>
                </a:extLst>
              </a:tr>
              <a:tr h="605562">
                <a:tc>
                  <a:txBody>
                    <a:bodyPr/>
                    <a:lstStyle/>
                    <a:p>
                      <a:pPr marL="0" marR="0" algn="l">
                        <a:spcBef>
                          <a:spcPts val="0"/>
                        </a:spcBef>
                        <a:spcAft>
                          <a:spcPts val="0"/>
                        </a:spcAft>
                      </a:pPr>
                      <a:r>
                        <a:rPr lang="en-US" sz="1100" dirty="0">
                          <a:effectLst/>
                        </a:rPr>
                        <a:t>3</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Engineer/Operator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Exam</a:t>
                      </a:r>
                    </a:p>
                    <a:p>
                      <a:pPr marL="0" marR="0" algn="l">
                        <a:spcBef>
                          <a:spcPts val="0"/>
                        </a:spcBef>
                        <a:spcAft>
                          <a:spcPts val="0"/>
                        </a:spcAft>
                      </a:pPr>
                      <a:r>
                        <a:rPr lang="en-US" sz="1100" dirty="0">
                          <a:effectLst/>
                        </a:rPr>
                        <a:t>- 2 years in the previous rank</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Senior Police Officer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No Exam</a:t>
                      </a:r>
                    </a:p>
                    <a:p>
                      <a:pPr marL="0" marR="0" algn="l">
                        <a:spcBef>
                          <a:spcPts val="0"/>
                        </a:spcBef>
                        <a:spcAft>
                          <a:spcPts val="0"/>
                        </a:spcAft>
                      </a:pPr>
                      <a:r>
                        <a:rPr lang="en-US" sz="1100" dirty="0">
                          <a:effectLst/>
                        </a:rPr>
                        <a:t>- At least 12 years of service(experience) w/training or</a:t>
                      </a:r>
                    </a:p>
                    <a:p>
                      <a:pPr marL="0" marR="0" algn="l">
                        <a:spcBef>
                          <a:spcPts val="0"/>
                        </a:spcBef>
                        <a:spcAft>
                          <a:spcPts val="0"/>
                        </a:spcAft>
                      </a:pPr>
                      <a:r>
                        <a:rPr lang="en-US" sz="1100" dirty="0">
                          <a:effectLst/>
                        </a:rPr>
                        <a:t>- At least 17 years of service (experience)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783235"/>
                  </a:ext>
                </a:extLst>
              </a:tr>
              <a:tr h="605562">
                <a:tc>
                  <a:txBody>
                    <a:bodyPr/>
                    <a:lstStyle/>
                    <a:p>
                      <a:pPr marL="0" marR="0" algn="l">
                        <a:spcBef>
                          <a:spcPts val="0"/>
                        </a:spcBef>
                        <a:spcAft>
                          <a:spcPts val="0"/>
                        </a:spcAft>
                      </a:pPr>
                      <a:r>
                        <a:rPr lang="en-US" sz="1100" dirty="0">
                          <a:effectLst/>
                        </a:rPr>
                        <a:t>4</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Captain, Inspector, Investigator, Communications Captain, Mechanic</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Exam</a:t>
                      </a:r>
                    </a:p>
                    <a:p>
                      <a:pPr marL="0" marR="0" algn="l">
                        <a:spcBef>
                          <a:spcPts val="0"/>
                        </a:spcBef>
                        <a:spcAft>
                          <a:spcPts val="0"/>
                        </a:spcAft>
                      </a:pPr>
                      <a:r>
                        <a:rPr lang="en-US" sz="1100" dirty="0">
                          <a:effectLst/>
                        </a:rPr>
                        <a:t>- 2 years in the previous rank</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Sergeant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-Exam </a:t>
                      </a:r>
                    </a:p>
                    <a:p>
                      <a:pPr marL="0" marR="0" algn="l">
                        <a:spcBef>
                          <a:spcPts val="0"/>
                        </a:spcBef>
                        <a:spcAft>
                          <a:spcPts val="0"/>
                        </a:spcAft>
                      </a:pPr>
                      <a:r>
                        <a:rPr lang="en-US" sz="1100" dirty="0">
                          <a:effectLst/>
                        </a:rPr>
                        <a:t>-4.5 years of service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8661" marR="486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94614"/>
                  </a:ext>
                </a:extLst>
              </a:tr>
            </a:tbl>
          </a:graphicData>
        </a:graphic>
      </p:graphicFrame>
    </p:spTree>
    <p:extLst>
      <p:ext uri="{BB962C8B-B14F-4D97-AF65-F5344CB8AC3E}">
        <p14:creationId xmlns:p14="http://schemas.microsoft.com/office/powerpoint/2010/main" val="189932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p:txBody>
          <a:bodyPr>
            <a:normAutofit/>
          </a:bodyPr>
          <a:lstStyle/>
          <a:p>
            <a:r>
              <a:rPr lang="en-US" sz="3200" dirty="0"/>
              <a:t>Position requirements</a:t>
            </a:r>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17</a:t>
            </a:fld>
            <a:endParaRPr lang="en-US" dirty="0">
              <a:solidFill>
                <a:prstClr val="black"/>
              </a:solidFill>
              <a:ea typeface="ＭＳ Ｐゴシック" charset="0"/>
            </a:endParaRPr>
          </a:p>
        </p:txBody>
      </p:sp>
      <p:graphicFrame>
        <p:nvGraphicFramePr>
          <p:cNvPr id="3" name="Table 2">
            <a:extLst>
              <a:ext uri="{FF2B5EF4-FFF2-40B4-BE49-F238E27FC236}">
                <a16:creationId xmlns:a16="http://schemas.microsoft.com/office/drawing/2014/main" id="{C59774D0-1957-44D1-820B-9BB466846B72}"/>
              </a:ext>
            </a:extLst>
          </p:cNvPr>
          <p:cNvGraphicFramePr>
            <a:graphicFrameLocks noGrp="1"/>
          </p:cNvGraphicFramePr>
          <p:nvPr>
            <p:extLst>
              <p:ext uri="{D42A27DB-BD31-4B8C-83A1-F6EECF244321}">
                <p14:modId xmlns:p14="http://schemas.microsoft.com/office/powerpoint/2010/main" val="1867307615"/>
              </p:ext>
            </p:extLst>
          </p:nvPr>
        </p:nvGraphicFramePr>
        <p:xfrm>
          <a:off x="707010" y="1426052"/>
          <a:ext cx="7979791" cy="4482326"/>
        </p:xfrm>
        <a:graphic>
          <a:graphicData uri="http://schemas.openxmlformats.org/drawingml/2006/table">
            <a:tbl>
              <a:tblPr firstRow="1" firstCol="1" bandRow="1">
                <a:tableStyleId>{2D5ABB26-0587-4C30-8999-92F81FD0307C}</a:tableStyleId>
              </a:tblPr>
              <a:tblGrid>
                <a:gridCol w="162960">
                  <a:extLst>
                    <a:ext uri="{9D8B030D-6E8A-4147-A177-3AD203B41FA5}">
                      <a16:colId xmlns:a16="http://schemas.microsoft.com/office/drawing/2014/main" val="3493888723"/>
                    </a:ext>
                  </a:extLst>
                </a:gridCol>
                <a:gridCol w="1920364">
                  <a:extLst>
                    <a:ext uri="{9D8B030D-6E8A-4147-A177-3AD203B41FA5}">
                      <a16:colId xmlns:a16="http://schemas.microsoft.com/office/drawing/2014/main" val="466607506"/>
                    </a:ext>
                  </a:extLst>
                </a:gridCol>
                <a:gridCol w="1847654">
                  <a:extLst>
                    <a:ext uri="{9D8B030D-6E8A-4147-A177-3AD203B41FA5}">
                      <a16:colId xmlns:a16="http://schemas.microsoft.com/office/drawing/2014/main" val="1763526638"/>
                    </a:ext>
                  </a:extLst>
                </a:gridCol>
                <a:gridCol w="1630837">
                  <a:extLst>
                    <a:ext uri="{9D8B030D-6E8A-4147-A177-3AD203B41FA5}">
                      <a16:colId xmlns:a16="http://schemas.microsoft.com/office/drawing/2014/main" val="3814699798"/>
                    </a:ext>
                  </a:extLst>
                </a:gridCol>
                <a:gridCol w="2417976">
                  <a:extLst>
                    <a:ext uri="{9D8B030D-6E8A-4147-A177-3AD203B41FA5}">
                      <a16:colId xmlns:a16="http://schemas.microsoft.com/office/drawing/2014/main" val="4056105386"/>
                    </a:ext>
                  </a:extLst>
                </a:gridCol>
              </a:tblGrid>
              <a:tr h="209413">
                <a:tc>
                  <a:txBody>
                    <a:bodyPr/>
                    <a:lstStyle/>
                    <a:p>
                      <a:pPr marL="0" marR="0" algn="ctr">
                        <a:spcBef>
                          <a:spcPts val="0"/>
                        </a:spcBef>
                        <a:spcAft>
                          <a:spcPts val="0"/>
                        </a:spcAft>
                      </a:pPr>
                      <a:r>
                        <a:rPr lang="en-US" sz="1100" b="1">
                          <a:solidFill>
                            <a:schemeClr val="bg1"/>
                          </a:solidFill>
                          <a:effectLst/>
                        </a:rPr>
                        <a:t> </a:t>
                      </a:r>
                      <a:endParaRPr lang="en-US" sz="1100" b="1">
                        <a:solidFill>
                          <a:schemeClr val="bg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b="1" dirty="0">
                          <a:solidFill>
                            <a:schemeClr val="bg1"/>
                          </a:solidFill>
                          <a:effectLst/>
                        </a:rPr>
                        <a:t>HFD</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b="1" dirty="0">
                          <a:solidFill>
                            <a:schemeClr val="bg1"/>
                          </a:solidFill>
                          <a:effectLst/>
                        </a:rPr>
                        <a:t>HFD REQUIREMENT</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b="1" dirty="0">
                          <a:solidFill>
                            <a:schemeClr val="bg1"/>
                          </a:solidFill>
                          <a:effectLst/>
                        </a:rPr>
                        <a:t>HPD</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100" b="1" dirty="0">
                          <a:solidFill>
                            <a:schemeClr val="bg1"/>
                          </a:solidFill>
                          <a:effectLst/>
                        </a:rPr>
                        <a:t>HPD REQUIREMENT</a:t>
                      </a:r>
                      <a:endParaRPr lang="en-US" sz="1100" b="1" dirty="0">
                        <a:solidFill>
                          <a:schemeClr val="bg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72481131"/>
                  </a:ext>
                </a:extLst>
              </a:tr>
              <a:tr h="1047069">
                <a:tc>
                  <a:txBody>
                    <a:bodyPr/>
                    <a:lstStyle/>
                    <a:p>
                      <a:pPr marL="0" marR="0" algn="l">
                        <a:spcBef>
                          <a:spcPts val="0"/>
                        </a:spcBef>
                        <a:spcAft>
                          <a:spcPts val="0"/>
                        </a:spcAft>
                      </a:pPr>
                      <a:r>
                        <a:rPr lang="en-US" sz="1100" dirty="0">
                          <a:effectLst/>
                        </a:rPr>
                        <a:t>5</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Senior Captain, Senior Inspector, Senior investigator, Communications Senior Captain, Shop Supervisor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Exam</a:t>
                      </a:r>
                    </a:p>
                    <a:p>
                      <a:pPr marL="0" marR="0" algn="l">
                        <a:spcBef>
                          <a:spcPts val="0"/>
                        </a:spcBef>
                        <a:spcAft>
                          <a:spcPts val="0"/>
                        </a:spcAft>
                      </a:pPr>
                      <a:r>
                        <a:rPr lang="en-US" sz="1100" dirty="0">
                          <a:effectLst/>
                        </a:rPr>
                        <a:t>- 2 years in the previous rank</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Lieutenant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Exam</a:t>
                      </a:r>
                    </a:p>
                    <a:p>
                      <a:pPr marL="0" marR="0" algn="l">
                        <a:spcBef>
                          <a:spcPts val="0"/>
                        </a:spcBef>
                        <a:spcAft>
                          <a:spcPts val="0"/>
                        </a:spcAft>
                      </a:pPr>
                      <a:r>
                        <a:rPr lang="en-US" sz="1100" dirty="0">
                          <a:effectLst/>
                        </a:rPr>
                        <a:t>- 2 years in previous rank </a:t>
                      </a:r>
                    </a:p>
                    <a:p>
                      <a:pPr marL="0" marR="0" algn="l">
                        <a:spcBef>
                          <a:spcPts val="0"/>
                        </a:spcBef>
                        <a:spcAft>
                          <a:spcPts val="0"/>
                        </a:spcAft>
                      </a:pPr>
                      <a:r>
                        <a:rPr lang="en-US" sz="1100" dirty="0">
                          <a:effectLst/>
                        </a:rPr>
                        <a:t>- Associate’s Degree or higher or 65 hours of coursework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858425"/>
                  </a:ext>
                </a:extLst>
              </a:tr>
              <a:tr h="1047069">
                <a:tc>
                  <a:txBody>
                    <a:bodyPr/>
                    <a:lstStyle/>
                    <a:p>
                      <a:pPr marL="0" marR="0" algn="l">
                        <a:spcBef>
                          <a:spcPts val="0"/>
                        </a:spcBef>
                        <a:spcAft>
                          <a:spcPts val="0"/>
                        </a:spcAft>
                      </a:pPr>
                      <a:r>
                        <a:rPr lang="en-US" sz="1100" dirty="0">
                          <a:effectLst/>
                        </a:rPr>
                        <a:t>6</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District Chief, Assistant Arson Investigator, Chief Inspector, Chief Communications Officer, Master Mechanic</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Exam</a:t>
                      </a:r>
                    </a:p>
                    <a:p>
                      <a:pPr marL="0" marR="0" algn="l">
                        <a:spcBef>
                          <a:spcPts val="0"/>
                        </a:spcBef>
                        <a:spcAft>
                          <a:spcPts val="0"/>
                        </a:spcAft>
                      </a:pPr>
                      <a:r>
                        <a:rPr lang="en-US" sz="1100" dirty="0">
                          <a:effectLst/>
                        </a:rPr>
                        <a:t>- 2 years in the previous rank</a:t>
                      </a:r>
                    </a:p>
                    <a:p>
                      <a:pPr marL="0" marR="0" algn="l">
                        <a:spcBef>
                          <a:spcPts val="0"/>
                        </a:spcBef>
                        <a:spcAft>
                          <a:spcPts val="0"/>
                        </a:spcAft>
                      </a:pPr>
                      <a:r>
                        <a:rPr lang="en-US" sz="1100" dirty="0">
                          <a:effectLst/>
                        </a:rPr>
                        <a:t>- 4 years in the department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Captain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 Exam</a:t>
                      </a:r>
                    </a:p>
                    <a:p>
                      <a:pPr marL="0" marR="0" algn="l">
                        <a:spcBef>
                          <a:spcPts val="0"/>
                        </a:spcBef>
                        <a:spcAft>
                          <a:spcPts val="0"/>
                        </a:spcAft>
                      </a:pPr>
                      <a:r>
                        <a:rPr lang="en-US" sz="1100" dirty="0">
                          <a:effectLst/>
                        </a:rPr>
                        <a:t>- 2 years in previous rank </a:t>
                      </a:r>
                    </a:p>
                    <a:p>
                      <a:pPr marL="0" marR="0" algn="l">
                        <a:spcBef>
                          <a:spcPts val="0"/>
                        </a:spcBef>
                        <a:spcAft>
                          <a:spcPts val="0"/>
                        </a:spcAft>
                      </a:pPr>
                      <a:r>
                        <a:rPr lang="en-US" sz="1100" dirty="0">
                          <a:effectLst/>
                        </a:rPr>
                        <a:t>- Bachelor’s degree</a:t>
                      </a:r>
                    </a:p>
                    <a:p>
                      <a:pPr marL="0" marR="0" algn="l">
                        <a:spcBef>
                          <a:spcPts val="0"/>
                        </a:spcBef>
                        <a:spcAft>
                          <a:spcPts val="0"/>
                        </a:spcAft>
                      </a:pPr>
                      <a:endParaRPr lang="en-US" sz="110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866527"/>
                  </a:ext>
                </a:extLst>
              </a:tr>
              <a:tr h="837655">
                <a:tc>
                  <a:txBody>
                    <a:bodyPr/>
                    <a:lstStyle/>
                    <a:p>
                      <a:pPr marL="0" marR="0" algn="l">
                        <a:spcBef>
                          <a:spcPts val="0"/>
                        </a:spcBef>
                        <a:spcAft>
                          <a:spcPts val="0"/>
                        </a:spcAft>
                      </a:pPr>
                      <a:r>
                        <a:rPr lang="en-US" sz="1100" dirty="0">
                          <a:effectLst/>
                        </a:rPr>
                        <a:t>7</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Deputy Chief, Arson Investigator, Assistant Fire Marshal, Deputy Chief Communications Officer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-Exam</a:t>
                      </a:r>
                    </a:p>
                    <a:p>
                      <a:pPr marL="0" marR="0" algn="l">
                        <a:spcBef>
                          <a:spcPts val="0"/>
                        </a:spcBef>
                        <a:spcAft>
                          <a:spcPts val="0"/>
                        </a:spcAft>
                      </a:pPr>
                      <a:r>
                        <a:rPr lang="en-US" sz="1100" dirty="0">
                          <a:effectLst/>
                        </a:rPr>
                        <a:t>-2 years in the previous rank</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Captain (with additional 15% for parity)</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No Equivalent</a:t>
                      </a:r>
                    </a:p>
                    <a:p>
                      <a:pPr marL="0" marR="0" algn="l">
                        <a:spcBef>
                          <a:spcPts val="0"/>
                        </a:spcBef>
                        <a:spcAft>
                          <a:spcPts val="0"/>
                        </a:spcAft>
                      </a:pPr>
                      <a:endParaRPr lang="en-US" sz="1100">
                        <a:effectLst/>
                      </a:endParaRPr>
                    </a:p>
                    <a:p>
                      <a:pPr marL="0" marR="0" algn="l">
                        <a:spcBef>
                          <a:spcPts val="0"/>
                        </a:spcBef>
                        <a:spcAft>
                          <a:spcPts val="0"/>
                        </a:spcAft>
                      </a:pPr>
                      <a:endParaRPr lang="en-US" sz="110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532376"/>
                  </a:ext>
                </a:extLst>
              </a:tr>
              <a:tr h="628241">
                <a:tc>
                  <a:txBody>
                    <a:bodyPr/>
                    <a:lstStyle/>
                    <a:p>
                      <a:pPr marL="0" marR="0" algn="l">
                        <a:spcBef>
                          <a:spcPts val="0"/>
                        </a:spcBef>
                        <a:spcAft>
                          <a:spcPts val="0"/>
                        </a:spcAft>
                      </a:pPr>
                      <a:r>
                        <a:rPr lang="en-US" sz="1100" dirty="0">
                          <a:effectLst/>
                        </a:rPr>
                        <a:t>8</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Assistant Fire Chief, Fire Marshal</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-Appointed Position</a:t>
                      </a:r>
                    </a:p>
                    <a:p>
                      <a:pPr marL="0" marR="0" algn="l">
                        <a:spcBef>
                          <a:spcPts val="0"/>
                        </a:spcBef>
                        <a:spcAft>
                          <a:spcPts val="0"/>
                        </a:spcAft>
                      </a:pPr>
                      <a:r>
                        <a:rPr lang="en-US" sz="1100" dirty="0">
                          <a:effectLst/>
                        </a:rPr>
                        <a:t>- AFC – 5 years as certified firefighter</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Assistant Police Chief</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-Appointed Position </a:t>
                      </a:r>
                    </a:p>
                    <a:p>
                      <a:pPr marL="0" marR="0" algn="l">
                        <a:spcBef>
                          <a:spcPts val="0"/>
                        </a:spcBef>
                        <a:spcAft>
                          <a:spcPts val="0"/>
                        </a:spcAft>
                      </a:pPr>
                      <a:r>
                        <a:rPr lang="en-US" sz="1100" dirty="0">
                          <a:effectLst/>
                        </a:rPr>
                        <a:t>-Master’s degree  </a:t>
                      </a:r>
                    </a:p>
                    <a:p>
                      <a:pPr marL="0" marR="0" algn="l">
                        <a:spcBef>
                          <a:spcPts val="0"/>
                        </a:spcBef>
                        <a:spcAft>
                          <a:spcPts val="0"/>
                        </a:spcAft>
                      </a:pPr>
                      <a:r>
                        <a:rPr lang="en-US" sz="1100" dirty="0">
                          <a:effectLst/>
                        </a:rPr>
                        <a:t>-At least 5 years from sworn date with HPD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8608458"/>
                  </a:ext>
                </a:extLst>
              </a:tr>
              <a:tr h="628241">
                <a:tc>
                  <a:txBody>
                    <a:bodyPr/>
                    <a:lstStyle/>
                    <a:p>
                      <a:pPr marL="0" marR="0" algn="l">
                        <a:spcBef>
                          <a:spcPts val="0"/>
                        </a:spcBef>
                        <a:spcAft>
                          <a:spcPts val="0"/>
                        </a:spcAft>
                      </a:pPr>
                      <a:r>
                        <a:rPr lang="en-US" sz="1100" dirty="0">
                          <a:effectLst/>
                        </a:rPr>
                        <a:t>9</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Executive Assistant Fire Chief</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-Appointed Position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Executive Assistant Police Chief</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100" dirty="0">
                          <a:effectLst/>
                        </a:rPr>
                        <a:t>-Appointed Position</a:t>
                      </a:r>
                    </a:p>
                    <a:p>
                      <a:pPr marL="0" marR="0" algn="l">
                        <a:spcBef>
                          <a:spcPts val="0"/>
                        </a:spcBef>
                        <a:spcAft>
                          <a:spcPts val="0"/>
                        </a:spcAft>
                      </a:pPr>
                      <a:r>
                        <a:rPr lang="en-US" sz="1100" dirty="0">
                          <a:effectLst/>
                        </a:rPr>
                        <a:t>-Master’s degree  </a:t>
                      </a:r>
                    </a:p>
                    <a:p>
                      <a:pPr marL="0" marR="0" algn="l">
                        <a:spcBef>
                          <a:spcPts val="0"/>
                        </a:spcBef>
                        <a:spcAft>
                          <a:spcPts val="0"/>
                        </a:spcAft>
                      </a:pPr>
                      <a:r>
                        <a:rPr lang="en-US" sz="1100" dirty="0">
                          <a:effectLst/>
                        </a:rPr>
                        <a:t>-At least 5 years from sworn date with HPD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28544" marR="28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194732"/>
                  </a:ext>
                </a:extLst>
              </a:tr>
            </a:tbl>
          </a:graphicData>
        </a:graphic>
      </p:graphicFrame>
    </p:spTree>
    <p:extLst>
      <p:ext uri="{BB962C8B-B14F-4D97-AF65-F5344CB8AC3E}">
        <p14:creationId xmlns:p14="http://schemas.microsoft.com/office/powerpoint/2010/main" val="210546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a:xfrm>
            <a:off x="457200" y="259596"/>
            <a:ext cx="6273800" cy="839862"/>
          </a:xfrm>
        </p:spPr>
        <p:txBody>
          <a:bodyPr/>
          <a:lstStyle/>
          <a:p>
            <a:r>
              <a:rPr lang="en-US" dirty="0"/>
              <a:t>Table of Contents</a:t>
            </a:r>
          </a:p>
        </p:txBody>
      </p:sp>
      <p:sp>
        <p:nvSpPr>
          <p:cNvPr id="3" name="Content Placeholder 2">
            <a:extLst>
              <a:ext uri="{FF2B5EF4-FFF2-40B4-BE49-F238E27FC236}">
                <a16:creationId xmlns:a16="http://schemas.microsoft.com/office/drawing/2014/main" id="{C2947F53-EFF1-4F33-AA89-6F83F799D3D1}"/>
              </a:ext>
            </a:extLst>
          </p:cNvPr>
          <p:cNvSpPr>
            <a:spLocks noGrp="1"/>
          </p:cNvSpPr>
          <p:nvPr>
            <p:ph idx="1"/>
          </p:nvPr>
        </p:nvSpPr>
        <p:spPr>
          <a:xfrm>
            <a:off x="657497" y="1281965"/>
            <a:ext cx="8229600" cy="5082186"/>
          </a:xfrm>
        </p:spPr>
        <p:txBody>
          <a:bodyPr>
            <a:normAutofit fontScale="40000" lnSpcReduction="20000"/>
          </a:bodyPr>
          <a:lstStyle/>
          <a:p>
            <a:pPr>
              <a:spcAft>
                <a:spcPct val="50000"/>
              </a:spcAft>
              <a:buNone/>
              <a:tabLst>
                <a:tab pos="463550" algn="l"/>
                <a:tab pos="914400" algn="l"/>
                <a:tab pos="5834063" algn="l"/>
                <a:tab pos="6864350" algn="l"/>
                <a:tab pos="7146925" algn="l"/>
              </a:tabLst>
            </a:pPr>
            <a:r>
              <a:rPr lang="en-US" sz="2800" b="1" u="sng" dirty="0">
                <a:solidFill>
                  <a:srgbClr val="000000"/>
                </a:solidFill>
              </a:rPr>
              <a:t>Section</a:t>
            </a:r>
            <a:r>
              <a:rPr lang="en-US" sz="2800" b="1" dirty="0">
                <a:solidFill>
                  <a:srgbClr val="000000"/>
                </a:solidFill>
              </a:rPr>
              <a:t> 		</a:t>
            </a:r>
            <a:r>
              <a:rPr lang="en-US" sz="2800" b="1" u="sng" dirty="0">
                <a:solidFill>
                  <a:srgbClr val="000000"/>
                </a:solidFill>
              </a:rPr>
              <a:t>Page</a:t>
            </a:r>
          </a:p>
          <a:p>
            <a:pPr>
              <a:buNone/>
              <a:tabLst>
                <a:tab pos="463550" algn="l"/>
                <a:tab pos="914400" algn="l"/>
                <a:tab pos="5834063" algn="l"/>
                <a:tab pos="6864350" algn="l"/>
                <a:tab pos="7146925" algn="l"/>
              </a:tabLst>
            </a:pPr>
            <a:r>
              <a:rPr lang="en-US" sz="2800" dirty="0">
                <a:solidFill>
                  <a:srgbClr val="000000"/>
                </a:solidFill>
              </a:rPr>
              <a:t>Overview	   	   04</a:t>
            </a:r>
          </a:p>
          <a:p>
            <a:pPr>
              <a:buNone/>
              <a:tabLst>
                <a:tab pos="463550" algn="l"/>
                <a:tab pos="914400" algn="l"/>
                <a:tab pos="5834063" algn="l"/>
                <a:tab pos="6864350" algn="l"/>
                <a:tab pos="7146925" algn="l"/>
              </a:tabLst>
            </a:pPr>
            <a:r>
              <a:rPr lang="en-US" sz="2800" dirty="0">
                <a:solidFill>
                  <a:srgbClr val="000000"/>
                </a:solidFill>
              </a:rPr>
              <a:t>Assumptions &amp; Impact	   05	</a:t>
            </a:r>
          </a:p>
          <a:p>
            <a:pPr>
              <a:buNone/>
              <a:tabLst>
                <a:tab pos="463550" algn="l"/>
                <a:tab pos="914400" algn="l"/>
                <a:tab pos="5834063" algn="l"/>
                <a:tab pos="6864350" algn="l"/>
                <a:tab pos="7146925" algn="l"/>
              </a:tabLst>
            </a:pPr>
            <a:r>
              <a:rPr lang="en-US" sz="2800" dirty="0">
                <a:solidFill>
                  <a:srgbClr val="000000"/>
                </a:solidFill>
              </a:rPr>
              <a:t>COH Operating Budget	   06</a:t>
            </a:r>
          </a:p>
          <a:p>
            <a:pPr>
              <a:buNone/>
              <a:tabLst>
                <a:tab pos="463550" algn="l"/>
                <a:tab pos="914400" algn="l"/>
                <a:tab pos="5834063" algn="l"/>
                <a:tab pos="6864350" algn="l"/>
                <a:tab pos="7146925" algn="l"/>
              </a:tabLst>
            </a:pPr>
            <a:r>
              <a:rPr lang="en-US" sz="2800" dirty="0">
                <a:solidFill>
                  <a:srgbClr val="000000"/>
                </a:solidFill>
              </a:rPr>
              <a:t>Paying for the Referendum	   07</a:t>
            </a:r>
          </a:p>
          <a:p>
            <a:pPr>
              <a:buNone/>
              <a:tabLst>
                <a:tab pos="463550" algn="l"/>
                <a:tab pos="914400" algn="l"/>
                <a:tab pos="5834063" algn="l"/>
                <a:tab pos="6864350" algn="l"/>
                <a:tab pos="7146925" algn="l"/>
              </a:tabLst>
            </a:pPr>
            <a:r>
              <a:rPr lang="en-US" sz="2800" dirty="0">
                <a:solidFill>
                  <a:srgbClr val="000000"/>
                </a:solidFill>
              </a:rPr>
              <a:t>HFD Expenditures and Revenues	   08</a:t>
            </a:r>
          </a:p>
          <a:p>
            <a:pPr>
              <a:buNone/>
              <a:tabLst>
                <a:tab pos="463550" algn="l"/>
                <a:tab pos="914400" algn="l"/>
                <a:tab pos="5834063" algn="l"/>
                <a:tab pos="6864350" algn="l"/>
                <a:tab pos="7146925" algn="l"/>
              </a:tabLst>
            </a:pPr>
            <a:r>
              <a:rPr lang="en-US" sz="2800" dirty="0">
                <a:solidFill>
                  <a:srgbClr val="000000"/>
                </a:solidFill>
              </a:rPr>
              <a:t>HFD Operating Budget	   09</a:t>
            </a:r>
          </a:p>
          <a:p>
            <a:pPr>
              <a:buNone/>
              <a:tabLst>
                <a:tab pos="463550" algn="l"/>
                <a:tab pos="914400" algn="l"/>
                <a:tab pos="5834063" algn="l"/>
                <a:tab pos="6864350" algn="l"/>
                <a:tab pos="7146925" algn="l"/>
              </a:tabLst>
            </a:pPr>
            <a:r>
              <a:rPr lang="en-US" sz="2800" dirty="0">
                <a:solidFill>
                  <a:srgbClr val="000000"/>
                </a:solidFill>
              </a:rPr>
              <a:t>HFD Program Improvement Needs	   10</a:t>
            </a:r>
          </a:p>
          <a:p>
            <a:pPr>
              <a:buNone/>
              <a:tabLst>
                <a:tab pos="463550" algn="l"/>
                <a:tab pos="914400" algn="l"/>
                <a:tab pos="5834063" algn="l"/>
                <a:tab pos="6864350" algn="l"/>
                <a:tab pos="7146925" algn="l"/>
              </a:tabLst>
            </a:pPr>
            <a:r>
              <a:rPr lang="en-US" sz="2800" dirty="0">
                <a:solidFill>
                  <a:srgbClr val="000000"/>
                </a:solidFill>
              </a:rPr>
              <a:t>Call Volume	    	   11</a:t>
            </a:r>
          </a:p>
          <a:p>
            <a:pPr>
              <a:buNone/>
              <a:tabLst>
                <a:tab pos="463550" algn="l"/>
                <a:tab pos="914400" algn="l"/>
                <a:tab pos="5834063" algn="l"/>
                <a:tab pos="6864350" algn="l"/>
                <a:tab pos="7146925" algn="l"/>
              </a:tabLst>
            </a:pPr>
            <a:r>
              <a:rPr lang="en-US" sz="2800" dirty="0">
                <a:solidFill>
                  <a:srgbClr val="000000"/>
                </a:solidFill>
              </a:rPr>
              <a:t>Restructuring Strategies	   12</a:t>
            </a:r>
          </a:p>
          <a:p>
            <a:pPr>
              <a:buNone/>
              <a:tabLst>
                <a:tab pos="463550" algn="l"/>
                <a:tab pos="914400" algn="l"/>
                <a:tab pos="5834063" algn="l"/>
                <a:tab pos="6864350" algn="l"/>
                <a:tab pos="7146925" algn="l"/>
              </a:tabLst>
            </a:pPr>
            <a:r>
              <a:rPr lang="en-US" sz="2800" dirty="0">
                <a:solidFill>
                  <a:srgbClr val="000000"/>
                </a:solidFill>
              </a:rPr>
              <a:t>Appendix	   	   14</a:t>
            </a:r>
          </a:p>
          <a:p>
            <a:pPr lvl="1">
              <a:buFont typeface="Arial" panose="020B0604020202020204" pitchFamily="34" charset="0"/>
              <a:buChar char="•"/>
              <a:tabLst>
                <a:tab pos="463550" algn="l"/>
                <a:tab pos="914400" algn="l"/>
                <a:tab pos="5834063" algn="l"/>
                <a:tab pos="6864350" algn="l"/>
                <a:tab pos="7146925" algn="l"/>
              </a:tabLst>
            </a:pPr>
            <a:r>
              <a:rPr lang="en-US" sz="2600" dirty="0">
                <a:solidFill>
                  <a:srgbClr val="000000"/>
                </a:solidFill>
              </a:rPr>
              <a:t>Proposed Charter Amendment	   15</a:t>
            </a:r>
          </a:p>
          <a:p>
            <a:pPr lvl="1">
              <a:buFont typeface="Arial" panose="020B0604020202020204" pitchFamily="34" charset="0"/>
              <a:buChar char="•"/>
              <a:tabLst>
                <a:tab pos="463550" algn="l"/>
                <a:tab pos="914400" algn="l"/>
                <a:tab pos="5834063" algn="l"/>
                <a:tab pos="6864350" algn="l"/>
                <a:tab pos="7146925" algn="l"/>
              </a:tabLst>
            </a:pPr>
            <a:r>
              <a:rPr lang="en-US" sz="2600" dirty="0">
                <a:solidFill>
                  <a:srgbClr val="000000"/>
                </a:solidFill>
              </a:rPr>
              <a:t>Position Requirements	   16</a:t>
            </a:r>
          </a:p>
          <a:p>
            <a:pPr>
              <a:buNone/>
              <a:tabLst>
                <a:tab pos="463550" algn="l"/>
                <a:tab pos="914400" algn="l"/>
                <a:tab pos="5834063" algn="l"/>
                <a:tab pos="6864350" algn="l"/>
                <a:tab pos="7146925" algn="l"/>
              </a:tabLst>
            </a:pPr>
            <a:endParaRPr lang="en-US" sz="2800" dirty="0">
              <a:solidFill>
                <a:srgbClr val="000000"/>
              </a:solidFill>
            </a:endParaRPr>
          </a:p>
          <a:p>
            <a:pPr>
              <a:buNone/>
              <a:tabLst>
                <a:tab pos="463550" algn="l"/>
                <a:tab pos="914400" algn="l"/>
                <a:tab pos="5834063" algn="l"/>
                <a:tab pos="6864350" algn="l"/>
                <a:tab pos="7146925" algn="l"/>
              </a:tabLst>
            </a:pPr>
            <a:endParaRPr lang="en-US" sz="2800" dirty="0"/>
          </a:p>
          <a:p>
            <a:pPr lvl="1"/>
            <a:endParaRPr lang="en-US" sz="24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2</a:t>
            </a:fld>
            <a:endParaRPr lang="en-US" dirty="0">
              <a:solidFill>
                <a:prstClr val="black"/>
              </a:solidFill>
              <a:ea typeface="ＭＳ Ｐゴシック" charset="0"/>
            </a:endParaRPr>
          </a:p>
        </p:txBody>
      </p:sp>
    </p:spTree>
    <p:extLst>
      <p:ext uri="{BB962C8B-B14F-4D97-AF65-F5344CB8AC3E}">
        <p14:creationId xmlns:p14="http://schemas.microsoft.com/office/powerpoint/2010/main" val="280865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p:txBody>
          <a:bodyPr>
            <a:normAutofit/>
          </a:bodyPr>
          <a:lstStyle/>
          <a:p>
            <a:r>
              <a:rPr lang="en-US" sz="3200" dirty="0"/>
              <a:t>Disclaimer</a:t>
            </a:r>
          </a:p>
        </p:txBody>
      </p:sp>
      <p:sp>
        <p:nvSpPr>
          <p:cNvPr id="3" name="Content Placeholder 2">
            <a:extLst>
              <a:ext uri="{FF2B5EF4-FFF2-40B4-BE49-F238E27FC236}">
                <a16:creationId xmlns:a16="http://schemas.microsoft.com/office/drawing/2014/main" id="{C2947F53-EFF1-4F33-AA89-6F83F799D3D1}"/>
              </a:ext>
            </a:extLst>
          </p:cNvPr>
          <p:cNvSpPr>
            <a:spLocks noGrp="1"/>
          </p:cNvSpPr>
          <p:nvPr>
            <p:ph idx="1"/>
          </p:nvPr>
        </p:nvSpPr>
        <p:spPr>
          <a:xfrm>
            <a:off x="457200" y="1490472"/>
            <a:ext cx="8229600" cy="4351338"/>
          </a:xfrm>
        </p:spPr>
        <p:txBody>
          <a:bodyPr>
            <a:normAutofit/>
          </a:bodyPr>
          <a:lstStyle/>
          <a:p>
            <a:pPr marL="0" indent="0">
              <a:lnSpc>
                <a:spcPct val="120000"/>
              </a:lnSpc>
              <a:spcBef>
                <a:spcPts val="1200"/>
              </a:spcBef>
              <a:buNone/>
            </a:pPr>
            <a:r>
              <a:rPr lang="en-US" sz="2000" dirty="0"/>
              <a:t>Parts of this presentation are based on assumptions about the possible operation and fiscal impact of the proposed Charter Amendment that would require pay “parity” for Houston Firefighters whose pay classifications or titles, but not job duties, are the same or like those of Houston police officers with the same or a similar pay classifications or titles.</a:t>
            </a:r>
          </a:p>
          <a:p>
            <a:pPr marL="0" indent="0">
              <a:lnSpc>
                <a:spcPct val="120000"/>
              </a:lnSpc>
              <a:spcBef>
                <a:spcPts val="1200"/>
              </a:spcBef>
              <a:buNone/>
            </a:pPr>
            <a:r>
              <a:rPr lang="en-US" sz="2000" dirty="0"/>
              <a:t>The estimated magnitude of the fiscal impact on the City’s budget and solvency may change if uncertainties about the operation of the proposed Charter Amendment are clarified.</a:t>
            </a:r>
          </a:p>
          <a:p>
            <a:pPr marL="0" indent="0">
              <a:buNone/>
            </a:pPr>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3</a:t>
            </a:fld>
            <a:endParaRPr lang="en-US" dirty="0">
              <a:solidFill>
                <a:prstClr val="black"/>
              </a:solidFill>
              <a:ea typeface="ＭＳ Ｐゴシック" charset="0"/>
            </a:endParaRPr>
          </a:p>
        </p:txBody>
      </p:sp>
    </p:spTree>
    <p:extLst>
      <p:ext uri="{BB962C8B-B14F-4D97-AF65-F5344CB8AC3E}">
        <p14:creationId xmlns:p14="http://schemas.microsoft.com/office/powerpoint/2010/main" val="255865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p:txBody>
          <a:bodyPr>
            <a:normAutofit/>
          </a:bodyPr>
          <a:lstStyle/>
          <a:p>
            <a:r>
              <a:rPr lang="en-US" sz="3200" dirty="0"/>
              <a:t>Overview</a:t>
            </a:r>
          </a:p>
        </p:txBody>
      </p:sp>
      <p:sp>
        <p:nvSpPr>
          <p:cNvPr id="3" name="Content Placeholder 2">
            <a:extLst>
              <a:ext uri="{FF2B5EF4-FFF2-40B4-BE49-F238E27FC236}">
                <a16:creationId xmlns:a16="http://schemas.microsoft.com/office/drawing/2014/main" id="{C2947F53-EFF1-4F33-AA89-6F83F799D3D1}"/>
              </a:ext>
            </a:extLst>
          </p:cNvPr>
          <p:cNvSpPr>
            <a:spLocks noGrp="1"/>
          </p:cNvSpPr>
          <p:nvPr>
            <p:ph idx="1"/>
          </p:nvPr>
        </p:nvSpPr>
        <p:spPr>
          <a:xfrm>
            <a:off x="457200" y="1208181"/>
            <a:ext cx="8057072" cy="5513294"/>
          </a:xfrm>
        </p:spPr>
        <p:txBody>
          <a:bodyPr>
            <a:normAutofit/>
          </a:bodyPr>
          <a:lstStyle/>
          <a:p>
            <a:pPr>
              <a:spcAft>
                <a:spcPts val="600"/>
              </a:spcAft>
            </a:pPr>
            <a:endParaRPr lang="en-US" sz="1600" dirty="0"/>
          </a:p>
          <a:p>
            <a:pPr>
              <a:spcAft>
                <a:spcPts val="600"/>
              </a:spcAft>
            </a:pPr>
            <a:r>
              <a:rPr lang="en-US" sz="1600" dirty="0"/>
              <a:t>In FY2014 firefighters received pay raises totaling 3% valued at $8.8 million</a:t>
            </a:r>
            <a:endParaRPr lang="en-US" sz="1600" dirty="0">
              <a:solidFill>
                <a:srgbClr val="FF0000"/>
              </a:solidFill>
            </a:endParaRPr>
          </a:p>
          <a:p>
            <a:pPr>
              <a:spcAft>
                <a:spcPts val="600"/>
              </a:spcAft>
            </a:pPr>
            <a:r>
              <a:rPr lang="en-US" sz="1600" dirty="0"/>
              <a:t>In FY2015 firefighters received a one time uniform allowance with a total value of $3.64 million</a:t>
            </a:r>
          </a:p>
          <a:p>
            <a:pPr>
              <a:spcAft>
                <a:spcPts val="600"/>
              </a:spcAft>
            </a:pPr>
            <a:r>
              <a:rPr lang="en-US" sz="1600" dirty="0"/>
              <a:t>In June 2014 firefighters voted against a 4% across the board pay increase that would have been effective January 2015 valued at $12.4 million</a:t>
            </a:r>
          </a:p>
          <a:p>
            <a:pPr>
              <a:spcAft>
                <a:spcPts val="600"/>
              </a:spcAft>
            </a:pPr>
            <a:r>
              <a:rPr lang="en-US" sz="1600" dirty="0"/>
              <a:t>In January 2018 the HPFFA walked away from a 9.5% pay increase over 3 years valued at $69 million</a:t>
            </a:r>
          </a:p>
          <a:p>
            <a:pPr>
              <a:spcAft>
                <a:spcPts val="600"/>
              </a:spcAft>
            </a:pPr>
            <a:r>
              <a:rPr lang="en-US" sz="1600" dirty="0"/>
              <a:t>In May 2018, petition from Houston Professional Fire Fighters Association (HPFFA) validated by City Secretary</a:t>
            </a:r>
          </a:p>
          <a:p>
            <a:pPr>
              <a:spcBef>
                <a:spcPts val="1200"/>
              </a:spcBef>
            </a:pPr>
            <a:r>
              <a:rPr lang="en-US" sz="1600" dirty="0"/>
              <a:t>The City is currently under a property tax cap and facing a budget deficit of approximately close to $200 million by FY2022</a:t>
            </a:r>
          </a:p>
          <a:p>
            <a:pPr lvl="1"/>
            <a:endParaRPr lang="en-US" sz="1200" dirty="0"/>
          </a:p>
          <a:p>
            <a:pPr lvl="1"/>
            <a:endParaRPr lang="en-US" sz="12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4</a:t>
            </a:fld>
            <a:endParaRPr lang="en-US" dirty="0">
              <a:solidFill>
                <a:prstClr val="black"/>
              </a:solidFill>
              <a:ea typeface="ＭＳ Ｐゴシック" charset="0"/>
            </a:endParaRPr>
          </a:p>
        </p:txBody>
      </p:sp>
    </p:spTree>
    <p:extLst>
      <p:ext uri="{BB962C8B-B14F-4D97-AF65-F5344CB8AC3E}">
        <p14:creationId xmlns:p14="http://schemas.microsoft.com/office/powerpoint/2010/main" val="131396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p:txBody>
          <a:bodyPr>
            <a:normAutofit/>
          </a:bodyPr>
          <a:lstStyle/>
          <a:p>
            <a:r>
              <a:rPr lang="en-US" sz="3200" dirty="0"/>
              <a:t>Assumptions and Financial Impact</a:t>
            </a:r>
          </a:p>
        </p:txBody>
      </p:sp>
      <p:sp>
        <p:nvSpPr>
          <p:cNvPr id="3" name="Content Placeholder 2">
            <a:extLst>
              <a:ext uri="{FF2B5EF4-FFF2-40B4-BE49-F238E27FC236}">
                <a16:creationId xmlns:a16="http://schemas.microsoft.com/office/drawing/2014/main" id="{C2947F53-EFF1-4F33-AA89-6F83F799D3D1}"/>
              </a:ext>
            </a:extLst>
          </p:cNvPr>
          <p:cNvSpPr>
            <a:spLocks noGrp="1"/>
          </p:cNvSpPr>
          <p:nvPr>
            <p:ph idx="1"/>
          </p:nvPr>
        </p:nvSpPr>
        <p:spPr>
          <a:xfrm>
            <a:off x="457200" y="1344706"/>
            <a:ext cx="8057072" cy="5513294"/>
          </a:xfrm>
        </p:spPr>
        <p:txBody>
          <a:bodyPr>
            <a:normAutofit/>
          </a:bodyPr>
          <a:lstStyle/>
          <a:p>
            <a:pPr>
              <a:spcAft>
                <a:spcPts val="0"/>
              </a:spcAft>
            </a:pPr>
            <a:r>
              <a:rPr lang="en-US" sz="1600" dirty="0"/>
              <a:t>Assumptions on the financial impact is based on:</a:t>
            </a:r>
          </a:p>
          <a:p>
            <a:pPr lvl="1">
              <a:spcAft>
                <a:spcPts val="0"/>
              </a:spcAft>
            </a:pPr>
            <a:r>
              <a:rPr lang="en-US" sz="1400" dirty="0"/>
              <a:t>Base pay and special pay comparison as indicated on the petition for Charter Amendment </a:t>
            </a:r>
          </a:p>
          <a:p>
            <a:pPr lvl="1">
              <a:spcAft>
                <a:spcPts val="0"/>
              </a:spcAft>
            </a:pPr>
            <a:r>
              <a:rPr lang="en-US" sz="1400" dirty="0"/>
              <a:t>Based on headcount as of July 16, 2018</a:t>
            </a:r>
          </a:p>
          <a:p>
            <a:pPr lvl="1">
              <a:spcAft>
                <a:spcPts val="0"/>
              </a:spcAft>
            </a:pPr>
            <a:r>
              <a:rPr lang="en-US" sz="1400" dirty="0"/>
              <a:t>Includes cost for pension, FICA, overtime and higher class pay</a:t>
            </a:r>
          </a:p>
          <a:p>
            <a:pPr>
              <a:spcAft>
                <a:spcPts val="0"/>
              </a:spcAft>
            </a:pPr>
            <a:endParaRPr lang="en-US" sz="1600" dirty="0"/>
          </a:p>
          <a:p>
            <a:pPr>
              <a:spcAft>
                <a:spcPts val="0"/>
              </a:spcAft>
            </a:pPr>
            <a:r>
              <a:rPr lang="en-US" sz="1600" dirty="0"/>
              <a:t>The financial impact of the proposed Charter Amendment, the equivalent of up to a </a:t>
            </a:r>
            <a:r>
              <a:rPr lang="en-US" sz="1600" b="1" u="sng" dirty="0"/>
              <a:t>25%</a:t>
            </a:r>
            <a:r>
              <a:rPr lang="en-US" sz="1600" dirty="0"/>
              <a:t> average increases in both base pay and special pays in the first year</a:t>
            </a:r>
            <a:endParaRPr lang="en-US" sz="1400" dirty="0"/>
          </a:p>
          <a:p>
            <a:pPr lvl="1">
              <a:spcAft>
                <a:spcPts val="0"/>
              </a:spcAft>
            </a:pPr>
            <a:r>
              <a:rPr lang="en-US" sz="1400" dirty="0"/>
              <a:t>20% increase in base pay and 5% increase in special pays</a:t>
            </a:r>
          </a:p>
          <a:p>
            <a:pPr lvl="1">
              <a:spcAft>
                <a:spcPts val="0"/>
              </a:spcAft>
            </a:pPr>
            <a:r>
              <a:rPr lang="en-US" sz="1400" b="1" u="sng" dirty="0"/>
              <a:t>First</a:t>
            </a:r>
            <a:r>
              <a:rPr lang="en-US" sz="1400" dirty="0"/>
              <a:t> year costs are estimated at $98 million</a:t>
            </a:r>
          </a:p>
          <a:p>
            <a:pPr lvl="2">
              <a:spcAft>
                <a:spcPts val="0"/>
              </a:spcAft>
            </a:pPr>
            <a:r>
              <a:rPr lang="en-US" sz="1400" dirty="0"/>
              <a:t>Assuming </a:t>
            </a:r>
            <a:r>
              <a:rPr lang="en-US" sz="1400" b="1" u="sng" dirty="0"/>
              <a:t>no future pay raises </a:t>
            </a:r>
            <a:r>
              <a:rPr lang="en-US" sz="1400" dirty="0"/>
              <a:t>for Police over three years, the cumulative cost will be up to $295.8 million</a:t>
            </a:r>
          </a:p>
          <a:p>
            <a:pPr lvl="2">
              <a:spcAft>
                <a:spcPts val="0"/>
              </a:spcAft>
            </a:pPr>
            <a:r>
              <a:rPr lang="en-US" sz="1400" dirty="0"/>
              <a:t>With future pay raises for Police, the annual and cumulative cost will be more</a:t>
            </a:r>
            <a:endParaRPr lang="en-US" sz="1200" dirty="0"/>
          </a:p>
          <a:p>
            <a:pPr lvl="3">
              <a:spcAft>
                <a:spcPts val="0"/>
              </a:spcAft>
            </a:pPr>
            <a:endParaRPr lang="en-US" sz="1200" dirty="0"/>
          </a:p>
          <a:p>
            <a:pPr>
              <a:spcAft>
                <a:spcPts val="0"/>
              </a:spcAft>
            </a:pPr>
            <a:r>
              <a:rPr lang="en-US" sz="1600" dirty="0"/>
              <a:t>Other potential financial impact</a:t>
            </a:r>
          </a:p>
          <a:p>
            <a:pPr lvl="1">
              <a:spcAft>
                <a:spcPts val="0"/>
              </a:spcAft>
            </a:pPr>
            <a:r>
              <a:rPr lang="en-US" sz="1400" dirty="0"/>
              <a:t>Pension Reform</a:t>
            </a:r>
          </a:p>
          <a:p>
            <a:pPr lvl="1">
              <a:spcAft>
                <a:spcPts val="0"/>
              </a:spcAft>
            </a:pPr>
            <a:r>
              <a:rPr lang="en-US" sz="1400" dirty="0"/>
              <a:t>Cost of Service</a:t>
            </a:r>
          </a:p>
          <a:p>
            <a:pPr lvl="1"/>
            <a:endParaRPr lang="en-US"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5</a:t>
            </a:fld>
            <a:endParaRPr lang="en-US" dirty="0">
              <a:solidFill>
                <a:prstClr val="black"/>
              </a:solidFill>
              <a:ea typeface="ＭＳ Ｐゴシック" charset="0"/>
            </a:endParaRPr>
          </a:p>
        </p:txBody>
      </p:sp>
    </p:spTree>
    <p:extLst>
      <p:ext uri="{BB962C8B-B14F-4D97-AF65-F5344CB8AC3E}">
        <p14:creationId xmlns:p14="http://schemas.microsoft.com/office/powerpoint/2010/main" val="50606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p:txBody>
          <a:bodyPr>
            <a:normAutofit/>
          </a:bodyPr>
          <a:lstStyle/>
          <a:p>
            <a:r>
              <a:rPr lang="en-US" sz="3200" dirty="0"/>
              <a:t>COH General Fund Budget</a:t>
            </a:r>
          </a:p>
        </p:txBody>
      </p:sp>
      <p:sp>
        <p:nvSpPr>
          <p:cNvPr id="3" name="Content Placeholder 2">
            <a:extLst>
              <a:ext uri="{FF2B5EF4-FFF2-40B4-BE49-F238E27FC236}">
                <a16:creationId xmlns:a16="http://schemas.microsoft.com/office/drawing/2014/main" id="{C2947F53-EFF1-4F33-AA89-6F83F799D3D1}"/>
              </a:ext>
            </a:extLst>
          </p:cNvPr>
          <p:cNvSpPr>
            <a:spLocks noGrp="1"/>
          </p:cNvSpPr>
          <p:nvPr>
            <p:ph idx="1"/>
          </p:nvPr>
        </p:nvSpPr>
        <p:spPr>
          <a:xfrm>
            <a:off x="216816" y="1344706"/>
            <a:ext cx="8625526" cy="1982956"/>
          </a:xfrm>
        </p:spPr>
        <p:txBody>
          <a:bodyPr>
            <a:normAutofit/>
          </a:bodyPr>
          <a:lstStyle/>
          <a:p>
            <a:pPr marL="457200" lvl="1" indent="0">
              <a:buNone/>
            </a:pPr>
            <a:r>
              <a:rPr lang="en-US" sz="1800" b="1" dirty="0"/>
              <a:t>THE BREAKDOWN OF THE GENERAL FUND OPERATING BUDGET</a:t>
            </a:r>
          </a:p>
          <a:p>
            <a:pPr marL="457200" lvl="1" indent="0">
              <a:buNone/>
            </a:pPr>
            <a:r>
              <a:rPr lang="en-US" sz="1800" dirty="0"/>
              <a:t>The FY2019 Adopted General Fund Budget is $2.5 Billion.  Sixty-three percent of the General Fund Operating is earmarked for personnel costs, with three quarters of all personnel costs related to classified employees, meaning they are first responders and other public safety workers.</a:t>
            </a:r>
          </a:p>
          <a:p>
            <a:pPr marL="457200" lvl="1" indent="0">
              <a:buNone/>
            </a:pPr>
            <a:endParaRPr lang="en-US"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pic>
        <p:nvPicPr>
          <p:cNvPr id="6" name="Picture 6" descr="A close up of a logo&#10;&#10;Description generated with high confidence">
            <a:extLst>
              <a:ext uri="{FF2B5EF4-FFF2-40B4-BE49-F238E27FC236}">
                <a16:creationId xmlns:a16="http://schemas.microsoft.com/office/drawing/2014/main" id="{5B8A92AA-DDD1-43E9-8392-84BFBA4D56DC}"/>
              </a:ext>
            </a:extLst>
          </p:cNvPr>
          <p:cNvPicPr>
            <a:picLocks noChangeAspect="1"/>
          </p:cNvPicPr>
          <p:nvPr/>
        </p:nvPicPr>
        <p:blipFill>
          <a:blip r:embed="rId2"/>
          <a:stretch>
            <a:fillRect/>
          </a:stretch>
        </p:blipFill>
        <p:spPr>
          <a:xfrm>
            <a:off x="46653" y="3943055"/>
            <a:ext cx="3181739" cy="2396225"/>
          </a:xfrm>
          <a:prstGeom prst="rect">
            <a:avLst/>
          </a:prstGeom>
        </p:spPr>
      </p:pic>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6</a:t>
            </a:fld>
            <a:endParaRPr lang="en-US" dirty="0">
              <a:solidFill>
                <a:prstClr val="black"/>
              </a:solidFill>
              <a:ea typeface="ＭＳ Ｐゴシック" charset="0"/>
            </a:endParaRPr>
          </a:p>
        </p:txBody>
      </p:sp>
      <p:sp>
        <p:nvSpPr>
          <p:cNvPr id="5" name="Content Placeholder 2">
            <a:extLst>
              <a:ext uri="{FF2B5EF4-FFF2-40B4-BE49-F238E27FC236}">
                <a16:creationId xmlns:a16="http://schemas.microsoft.com/office/drawing/2014/main" id="{B793D6C3-7831-4581-B991-6269FA3F35F2}"/>
              </a:ext>
            </a:extLst>
          </p:cNvPr>
          <p:cNvSpPr txBox="1">
            <a:spLocks/>
          </p:cNvSpPr>
          <p:nvPr/>
        </p:nvSpPr>
        <p:spPr>
          <a:xfrm>
            <a:off x="669303" y="3154455"/>
            <a:ext cx="7230359" cy="1021558"/>
          </a:xfrm>
          <a:prstGeom prst="rect">
            <a:avLst/>
          </a:prstGeom>
        </p:spPr>
        <p:txBody>
          <a:bodyPr vert="horz" lIns="0" tIns="0" rIns="0" bIns="0" rtlCol="0">
            <a:normAutofit/>
          </a:bodyPr>
          <a:lstStyle>
            <a:lvl1pPr marL="347472" indent="-347472" algn="l" defTabSz="914400" rtl="0" eaLnBrk="1" latinLnBrk="0" hangingPunct="1">
              <a:lnSpc>
                <a:spcPct val="90000"/>
              </a:lnSpc>
              <a:spcBef>
                <a:spcPts val="100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04672" indent="-347472" algn="l" defTabSz="914400" rtl="0" eaLnBrk="1" latinLnBrk="0" hangingPunct="1">
              <a:lnSpc>
                <a:spcPct val="90000"/>
              </a:lnSpc>
              <a:spcBef>
                <a:spcPts val="50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61872" indent="-347472" algn="l" defTabSz="914400" rtl="0" eaLnBrk="1" latinLnBrk="0" hangingPunct="1">
              <a:lnSpc>
                <a:spcPct val="90000"/>
              </a:lnSpc>
              <a:spcBef>
                <a:spcPts val="500"/>
              </a:spcBef>
              <a:spcAft>
                <a:spcPts val="1200"/>
              </a:spcAft>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76272" indent="-347472" algn="l" defTabSz="914400" rtl="0" eaLnBrk="1" latinLnBrk="0" hangingPunct="1">
              <a:lnSpc>
                <a:spcPct val="90000"/>
              </a:lnSpc>
              <a:spcBef>
                <a:spcPts val="50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ts val="1700"/>
              </a:lnSpc>
              <a:spcBef>
                <a:spcPts val="0"/>
              </a:spcBef>
              <a:spcAft>
                <a:spcPts val="0"/>
              </a:spcAft>
              <a:buFont typeface="Arial" panose="020B0604020202020204" pitchFamily="34" charset="0"/>
              <a:buNone/>
            </a:pPr>
            <a:r>
              <a:rPr lang="en-US" sz="1400" b="1" dirty="0"/>
              <a:t>FY2019 Adopted Budget = $2,479,414</a:t>
            </a:r>
          </a:p>
          <a:p>
            <a:pPr marL="457200" lvl="1" indent="0" algn="ctr">
              <a:lnSpc>
                <a:spcPts val="1700"/>
              </a:lnSpc>
              <a:spcBef>
                <a:spcPts val="0"/>
              </a:spcBef>
              <a:spcAft>
                <a:spcPts val="0"/>
              </a:spcAft>
              <a:buFont typeface="Arial" panose="020B0604020202020204" pitchFamily="34" charset="0"/>
              <a:buNone/>
            </a:pPr>
            <a:r>
              <a:rPr lang="en-US" sz="1400" b="1" dirty="0"/>
              <a:t>$ in Thousands</a:t>
            </a:r>
          </a:p>
          <a:p>
            <a:pPr marL="457200" lvl="1" indent="0">
              <a:buFont typeface="Arial" panose="020B0604020202020204" pitchFamily="34" charset="0"/>
              <a:buNone/>
            </a:pPr>
            <a:endParaRPr lang="en-US" sz="1800" b="1" dirty="0"/>
          </a:p>
          <a:p>
            <a:pPr marL="457200" lvl="1" indent="0">
              <a:buFont typeface="Arial" panose="020B0604020202020204" pitchFamily="34" charset="0"/>
              <a:buNone/>
            </a:pPr>
            <a:endParaRPr lang="en-US" dirty="0"/>
          </a:p>
          <a:p>
            <a:endParaRPr lang="en-US" sz="2800" dirty="0"/>
          </a:p>
          <a:p>
            <a:endParaRPr lang="en-US" sz="1400" dirty="0"/>
          </a:p>
          <a:p>
            <a:endParaRPr lang="en-US" sz="1400" dirty="0"/>
          </a:p>
          <a:p>
            <a:endParaRPr lang="en-US" sz="1400" dirty="0"/>
          </a:p>
          <a:p>
            <a:endParaRPr lang="en-US" sz="1400" dirty="0"/>
          </a:p>
          <a:p>
            <a:endParaRPr lang="en-US" sz="1400" dirty="0"/>
          </a:p>
          <a:p>
            <a:endParaRPr lang="en-US" sz="1400" dirty="0"/>
          </a:p>
        </p:txBody>
      </p:sp>
      <p:pic>
        <p:nvPicPr>
          <p:cNvPr id="10" name="Picture 10">
            <a:extLst>
              <a:ext uri="{FF2B5EF4-FFF2-40B4-BE49-F238E27FC236}">
                <a16:creationId xmlns:a16="http://schemas.microsoft.com/office/drawing/2014/main" id="{CE8EF766-AE06-49F9-BD8E-2EECC845179F}"/>
              </a:ext>
            </a:extLst>
          </p:cNvPr>
          <p:cNvPicPr>
            <a:picLocks noChangeAspect="1"/>
          </p:cNvPicPr>
          <p:nvPr/>
        </p:nvPicPr>
        <p:blipFill>
          <a:blip r:embed="rId3"/>
          <a:stretch>
            <a:fillRect/>
          </a:stretch>
        </p:blipFill>
        <p:spPr>
          <a:xfrm>
            <a:off x="2799184" y="3943181"/>
            <a:ext cx="3191069" cy="2582581"/>
          </a:xfrm>
          <a:prstGeom prst="rect">
            <a:avLst/>
          </a:prstGeom>
        </p:spPr>
      </p:pic>
      <p:pic>
        <p:nvPicPr>
          <p:cNvPr id="8" name="Picture 8">
            <a:extLst>
              <a:ext uri="{FF2B5EF4-FFF2-40B4-BE49-F238E27FC236}">
                <a16:creationId xmlns:a16="http://schemas.microsoft.com/office/drawing/2014/main" id="{2CFF4B22-A94D-4BFF-A794-A0964EFBB9C7}"/>
              </a:ext>
            </a:extLst>
          </p:cNvPr>
          <p:cNvPicPr>
            <a:picLocks noChangeAspect="1"/>
          </p:cNvPicPr>
          <p:nvPr/>
        </p:nvPicPr>
        <p:blipFill>
          <a:blip r:embed="rId4"/>
          <a:stretch>
            <a:fillRect/>
          </a:stretch>
        </p:blipFill>
        <p:spPr>
          <a:xfrm>
            <a:off x="2799865" y="4822177"/>
            <a:ext cx="390525" cy="628650"/>
          </a:xfrm>
          <a:prstGeom prst="rect">
            <a:avLst/>
          </a:prstGeom>
        </p:spPr>
      </p:pic>
      <p:pic>
        <p:nvPicPr>
          <p:cNvPr id="14" name="Picture 14">
            <a:extLst>
              <a:ext uri="{FF2B5EF4-FFF2-40B4-BE49-F238E27FC236}">
                <a16:creationId xmlns:a16="http://schemas.microsoft.com/office/drawing/2014/main" id="{5CC425C7-BA15-4818-8355-FE01435EA7AE}"/>
              </a:ext>
            </a:extLst>
          </p:cNvPr>
          <p:cNvPicPr>
            <a:picLocks noChangeAspect="1"/>
          </p:cNvPicPr>
          <p:nvPr/>
        </p:nvPicPr>
        <p:blipFill>
          <a:blip r:embed="rId5"/>
          <a:stretch>
            <a:fillRect/>
          </a:stretch>
        </p:blipFill>
        <p:spPr>
          <a:xfrm>
            <a:off x="5738327" y="4054214"/>
            <a:ext cx="3293705" cy="2472486"/>
          </a:xfrm>
          <a:prstGeom prst="rect">
            <a:avLst/>
          </a:prstGeom>
        </p:spPr>
      </p:pic>
      <p:pic>
        <p:nvPicPr>
          <p:cNvPr id="12" name="Picture 12">
            <a:extLst>
              <a:ext uri="{FF2B5EF4-FFF2-40B4-BE49-F238E27FC236}">
                <a16:creationId xmlns:a16="http://schemas.microsoft.com/office/drawing/2014/main" id="{4D9B72B8-E8C7-4F11-AC35-F2B9DA9D6FD9}"/>
              </a:ext>
            </a:extLst>
          </p:cNvPr>
          <p:cNvPicPr>
            <a:picLocks noChangeAspect="1"/>
          </p:cNvPicPr>
          <p:nvPr/>
        </p:nvPicPr>
        <p:blipFill>
          <a:blip r:embed="rId6"/>
          <a:stretch>
            <a:fillRect/>
          </a:stretch>
        </p:blipFill>
        <p:spPr>
          <a:xfrm>
            <a:off x="5739007" y="4887491"/>
            <a:ext cx="390525" cy="628650"/>
          </a:xfrm>
          <a:prstGeom prst="rect">
            <a:avLst/>
          </a:prstGeom>
        </p:spPr>
      </p:pic>
    </p:spTree>
    <p:extLst>
      <p:ext uri="{BB962C8B-B14F-4D97-AF65-F5344CB8AC3E}">
        <p14:creationId xmlns:p14="http://schemas.microsoft.com/office/powerpoint/2010/main" val="99045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0759-8311-486F-8DC7-F52A7DF0FD53}"/>
              </a:ext>
            </a:extLst>
          </p:cNvPr>
          <p:cNvSpPr>
            <a:spLocks noGrp="1"/>
          </p:cNvSpPr>
          <p:nvPr>
            <p:ph type="title"/>
          </p:nvPr>
        </p:nvSpPr>
        <p:spPr/>
        <p:txBody>
          <a:bodyPr>
            <a:normAutofit/>
          </a:bodyPr>
          <a:lstStyle/>
          <a:p>
            <a:r>
              <a:rPr lang="en-US" sz="3200" dirty="0"/>
              <a:t>Paying for the Fire Referendum</a:t>
            </a:r>
          </a:p>
        </p:txBody>
      </p:sp>
      <p:sp>
        <p:nvSpPr>
          <p:cNvPr id="3" name="Content Placeholder 2">
            <a:extLst>
              <a:ext uri="{FF2B5EF4-FFF2-40B4-BE49-F238E27FC236}">
                <a16:creationId xmlns:a16="http://schemas.microsoft.com/office/drawing/2014/main" id="{C2947F53-EFF1-4F33-AA89-6F83F799D3D1}"/>
              </a:ext>
            </a:extLst>
          </p:cNvPr>
          <p:cNvSpPr>
            <a:spLocks noGrp="1"/>
          </p:cNvSpPr>
          <p:nvPr>
            <p:ph idx="1"/>
          </p:nvPr>
        </p:nvSpPr>
        <p:spPr>
          <a:xfrm>
            <a:off x="457200" y="1447343"/>
            <a:ext cx="7963767" cy="4552242"/>
          </a:xfrm>
        </p:spPr>
        <p:txBody>
          <a:bodyPr vert="horz" lIns="0" tIns="0" rIns="0" bIns="0" rtlCol="0" anchor="t">
            <a:normAutofit fontScale="92500" lnSpcReduction="10000"/>
          </a:bodyPr>
          <a:lstStyle/>
          <a:p>
            <a:pPr marL="347345" indent="-347345"/>
            <a:r>
              <a:rPr lang="en-US" dirty="0"/>
              <a:t>As of July 16, 2018 - Fire’s classified headcount is 3,958</a:t>
            </a:r>
          </a:p>
          <a:p>
            <a:pPr marL="347345" indent="-347345"/>
            <a:r>
              <a:rPr lang="en-US" dirty="0"/>
              <a:t>Addressing the $98M annual budgetary deficit will mean a reduction in workforce of up to 24% or 931 firefighters.  </a:t>
            </a:r>
          </a:p>
          <a:p>
            <a:r>
              <a:rPr lang="en-US" dirty="0"/>
              <a:t>A reduction of this size in personnel cannot be accomplished without a major restructuring of the current operations including: </a:t>
            </a:r>
          </a:p>
          <a:p>
            <a:pPr lvl="1"/>
            <a:r>
              <a:rPr lang="en-US" dirty="0"/>
              <a:t>Right size the current staffing model to a 3 shift work schedule</a:t>
            </a:r>
          </a:p>
          <a:p>
            <a:pPr lvl="1"/>
            <a:r>
              <a:rPr lang="en-US" dirty="0"/>
              <a:t>Civilianization of dispatch and inspection divisions</a:t>
            </a:r>
          </a:p>
          <a:p>
            <a:pPr lvl="1"/>
            <a:r>
              <a:rPr lang="en-US" dirty="0"/>
              <a:t>Revamp the EMS service delivery model</a:t>
            </a:r>
          </a:p>
          <a:p>
            <a:r>
              <a:rPr lang="en-US" dirty="0"/>
              <a:t>It will also require reduction in other City departments</a:t>
            </a:r>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lide Number Placeholder 3">
            <a:extLst>
              <a:ext uri="{FF2B5EF4-FFF2-40B4-BE49-F238E27FC236}">
                <a16:creationId xmlns:a16="http://schemas.microsoft.com/office/drawing/2014/main" id="{B95A81E2-BA13-49C6-94D4-BBED260EB38B}"/>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7</a:t>
            </a:fld>
            <a:endParaRPr lang="en-US" dirty="0">
              <a:solidFill>
                <a:prstClr val="black"/>
              </a:solidFill>
              <a:ea typeface="ＭＳ Ｐゴシック" charset="0"/>
            </a:endParaRPr>
          </a:p>
        </p:txBody>
      </p:sp>
    </p:spTree>
    <p:extLst>
      <p:ext uri="{BB962C8B-B14F-4D97-AF65-F5344CB8AC3E}">
        <p14:creationId xmlns:p14="http://schemas.microsoft.com/office/powerpoint/2010/main" val="364475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D99F-E139-4260-BD36-D5E3680A285B}"/>
              </a:ext>
            </a:extLst>
          </p:cNvPr>
          <p:cNvSpPr>
            <a:spLocks noGrp="1"/>
          </p:cNvSpPr>
          <p:nvPr>
            <p:ph type="title"/>
          </p:nvPr>
        </p:nvSpPr>
        <p:spPr/>
        <p:txBody>
          <a:bodyPr>
            <a:normAutofit/>
          </a:bodyPr>
          <a:lstStyle/>
          <a:p>
            <a:r>
              <a:rPr lang="en-US" dirty="0"/>
              <a:t>HFD Expenditures &amp; Revenues </a:t>
            </a:r>
            <a:br>
              <a:rPr lang="en-US" dirty="0"/>
            </a:br>
            <a:r>
              <a:rPr lang="en-US" dirty="0"/>
              <a:t>(in Millions) </a:t>
            </a:r>
          </a:p>
        </p:txBody>
      </p:sp>
      <p:sp>
        <p:nvSpPr>
          <p:cNvPr id="4" name="Slide Number Placeholder 3">
            <a:extLst>
              <a:ext uri="{FF2B5EF4-FFF2-40B4-BE49-F238E27FC236}">
                <a16:creationId xmlns:a16="http://schemas.microsoft.com/office/drawing/2014/main" id="{D5EA48BB-F674-4991-8027-9D23D043A775}"/>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8</a:t>
            </a:fld>
            <a:endParaRPr lang="en-US" dirty="0">
              <a:solidFill>
                <a:prstClr val="black"/>
              </a:solidFill>
              <a:ea typeface="ＭＳ Ｐゴシック" charset="0"/>
            </a:endParaRPr>
          </a:p>
        </p:txBody>
      </p:sp>
      <p:graphicFrame>
        <p:nvGraphicFramePr>
          <p:cNvPr id="19" name="Content Placeholder 18">
            <a:extLst>
              <a:ext uri="{FF2B5EF4-FFF2-40B4-BE49-F238E27FC236}">
                <a16:creationId xmlns:a16="http://schemas.microsoft.com/office/drawing/2014/main" id="{2C19189E-73DB-4ECE-B29A-90C78BC5E370}"/>
              </a:ext>
            </a:extLst>
          </p:cNvPr>
          <p:cNvGraphicFramePr>
            <a:graphicFrameLocks noGrp="1"/>
          </p:cNvGraphicFramePr>
          <p:nvPr>
            <p:ph idx="1"/>
            <p:extLst>
              <p:ext uri="{D42A27DB-BD31-4B8C-83A1-F6EECF244321}">
                <p14:modId xmlns:p14="http://schemas.microsoft.com/office/powerpoint/2010/main" val="3276065888"/>
              </p:ext>
            </p:extLst>
          </p:nvPr>
        </p:nvGraphicFramePr>
        <p:xfrm>
          <a:off x="103693" y="5975363"/>
          <a:ext cx="8936613" cy="746112"/>
        </p:xfrm>
        <a:graphic>
          <a:graphicData uri="http://schemas.openxmlformats.org/drawingml/2006/table">
            <a:tbl>
              <a:tblPr/>
              <a:tblGrid>
                <a:gridCol w="823941">
                  <a:extLst>
                    <a:ext uri="{9D8B030D-6E8A-4147-A177-3AD203B41FA5}">
                      <a16:colId xmlns:a16="http://schemas.microsoft.com/office/drawing/2014/main" val="3632355757"/>
                    </a:ext>
                  </a:extLst>
                </a:gridCol>
                <a:gridCol w="507042">
                  <a:extLst>
                    <a:ext uri="{9D8B030D-6E8A-4147-A177-3AD203B41FA5}">
                      <a16:colId xmlns:a16="http://schemas.microsoft.com/office/drawing/2014/main" val="1620156032"/>
                    </a:ext>
                  </a:extLst>
                </a:gridCol>
                <a:gridCol w="507042">
                  <a:extLst>
                    <a:ext uri="{9D8B030D-6E8A-4147-A177-3AD203B41FA5}">
                      <a16:colId xmlns:a16="http://schemas.microsoft.com/office/drawing/2014/main" val="1326417993"/>
                    </a:ext>
                  </a:extLst>
                </a:gridCol>
                <a:gridCol w="507042">
                  <a:extLst>
                    <a:ext uri="{9D8B030D-6E8A-4147-A177-3AD203B41FA5}">
                      <a16:colId xmlns:a16="http://schemas.microsoft.com/office/drawing/2014/main" val="3474128580"/>
                    </a:ext>
                  </a:extLst>
                </a:gridCol>
                <a:gridCol w="507042">
                  <a:extLst>
                    <a:ext uri="{9D8B030D-6E8A-4147-A177-3AD203B41FA5}">
                      <a16:colId xmlns:a16="http://schemas.microsoft.com/office/drawing/2014/main" val="1039178285"/>
                    </a:ext>
                  </a:extLst>
                </a:gridCol>
                <a:gridCol w="507042">
                  <a:extLst>
                    <a:ext uri="{9D8B030D-6E8A-4147-A177-3AD203B41FA5}">
                      <a16:colId xmlns:a16="http://schemas.microsoft.com/office/drawing/2014/main" val="3555482525"/>
                    </a:ext>
                  </a:extLst>
                </a:gridCol>
                <a:gridCol w="507042">
                  <a:extLst>
                    <a:ext uri="{9D8B030D-6E8A-4147-A177-3AD203B41FA5}">
                      <a16:colId xmlns:a16="http://schemas.microsoft.com/office/drawing/2014/main" val="4215152127"/>
                    </a:ext>
                  </a:extLst>
                </a:gridCol>
                <a:gridCol w="507042">
                  <a:extLst>
                    <a:ext uri="{9D8B030D-6E8A-4147-A177-3AD203B41FA5}">
                      <a16:colId xmlns:a16="http://schemas.microsoft.com/office/drawing/2014/main" val="382425984"/>
                    </a:ext>
                  </a:extLst>
                </a:gridCol>
                <a:gridCol w="507042">
                  <a:extLst>
                    <a:ext uri="{9D8B030D-6E8A-4147-A177-3AD203B41FA5}">
                      <a16:colId xmlns:a16="http://schemas.microsoft.com/office/drawing/2014/main" val="1450770559"/>
                    </a:ext>
                  </a:extLst>
                </a:gridCol>
                <a:gridCol w="507042">
                  <a:extLst>
                    <a:ext uri="{9D8B030D-6E8A-4147-A177-3AD203B41FA5}">
                      <a16:colId xmlns:a16="http://schemas.microsoft.com/office/drawing/2014/main" val="2197751793"/>
                    </a:ext>
                  </a:extLst>
                </a:gridCol>
                <a:gridCol w="507042">
                  <a:extLst>
                    <a:ext uri="{9D8B030D-6E8A-4147-A177-3AD203B41FA5}">
                      <a16:colId xmlns:a16="http://schemas.microsoft.com/office/drawing/2014/main" val="2282424801"/>
                    </a:ext>
                  </a:extLst>
                </a:gridCol>
                <a:gridCol w="507042">
                  <a:extLst>
                    <a:ext uri="{9D8B030D-6E8A-4147-A177-3AD203B41FA5}">
                      <a16:colId xmlns:a16="http://schemas.microsoft.com/office/drawing/2014/main" val="721862354"/>
                    </a:ext>
                  </a:extLst>
                </a:gridCol>
                <a:gridCol w="507042">
                  <a:extLst>
                    <a:ext uri="{9D8B030D-6E8A-4147-A177-3AD203B41FA5}">
                      <a16:colId xmlns:a16="http://schemas.microsoft.com/office/drawing/2014/main" val="65614253"/>
                    </a:ext>
                  </a:extLst>
                </a:gridCol>
                <a:gridCol w="507042">
                  <a:extLst>
                    <a:ext uri="{9D8B030D-6E8A-4147-A177-3AD203B41FA5}">
                      <a16:colId xmlns:a16="http://schemas.microsoft.com/office/drawing/2014/main" val="1067263139"/>
                    </a:ext>
                  </a:extLst>
                </a:gridCol>
                <a:gridCol w="507042">
                  <a:extLst>
                    <a:ext uri="{9D8B030D-6E8A-4147-A177-3AD203B41FA5}">
                      <a16:colId xmlns:a16="http://schemas.microsoft.com/office/drawing/2014/main" val="394500312"/>
                    </a:ext>
                  </a:extLst>
                </a:gridCol>
                <a:gridCol w="507042">
                  <a:extLst>
                    <a:ext uri="{9D8B030D-6E8A-4147-A177-3AD203B41FA5}">
                      <a16:colId xmlns:a16="http://schemas.microsoft.com/office/drawing/2014/main" val="1043777647"/>
                    </a:ext>
                  </a:extLst>
                </a:gridCol>
                <a:gridCol w="507042">
                  <a:extLst>
                    <a:ext uri="{9D8B030D-6E8A-4147-A177-3AD203B41FA5}">
                      <a16:colId xmlns:a16="http://schemas.microsoft.com/office/drawing/2014/main" val="754790962"/>
                    </a:ext>
                  </a:extLst>
                </a:gridCol>
              </a:tblGrid>
              <a:tr h="366145">
                <a:tc>
                  <a:txBody>
                    <a:bodyPr/>
                    <a:lstStyle/>
                    <a:p>
                      <a:pPr algn="l" fontAlgn="b"/>
                      <a:r>
                        <a:rPr lang="en-US" sz="1200" b="0" i="0" u="none" strike="noStrike" dirty="0">
                          <a:solidFill>
                            <a:srgbClr val="000000"/>
                          </a:solidFill>
                          <a:effectLst/>
                          <a:latin typeface="Calibri" panose="020F0502020204030204" pitchFamily="34" charset="0"/>
                        </a:rPr>
                        <a:t>Fiscal Year</a:t>
                      </a:r>
                    </a:p>
                    <a:p>
                      <a:pPr algn="l" fontAlgn="b"/>
                      <a:r>
                        <a:rPr lang="en-US" sz="1200" b="0" i="0" u="none" strike="noStrike" dirty="0">
                          <a:solidFill>
                            <a:srgbClr val="000000"/>
                          </a:solidFill>
                          <a:effectLst/>
                          <a:latin typeface="Calibri" panose="020F0502020204030204" pitchFamily="34" charset="0"/>
                        </a:rPr>
                        <a:t>Expenditures</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$503.4</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$494.6</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$504.4</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$504.2</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$494.1</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$452.1</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$433.2</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$420.3</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$448.2</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$435.8</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$422.6</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$388.3</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$360.4</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$327.3</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$291.4</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$281.5</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503401"/>
                  </a:ext>
                </a:extLst>
              </a:tr>
              <a:tr h="224654">
                <a:tc>
                  <a:txBody>
                    <a:bodyPr/>
                    <a:lstStyle/>
                    <a:p>
                      <a:pPr algn="l" fontAlgn="b"/>
                      <a:r>
                        <a:rPr lang="en-US" sz="1200" b="0" i="0" u="none" strike="noStrike" dirty="0">
                          <a:solidFill>
                            <a:srgbClr val="000000"/>
                          </a:solidFill>
                          <a:effectLst/>
                          <a:latin typeface="Calibri" panose="020F0502020204030204" pitchFamily="34" charset="0"/>
                        </a:rPr>
                        <a:t>Fiscal Year Revenues</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$100.2</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$108.2</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$105.6</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$112.1</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$78.5</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$69.8</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$58.7</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$62.9</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$51.2</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$46.7</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$47.1</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$46.1</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$50.6</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$42.8</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$42.5</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$39.2</a:t>
                      </a:r>
                    </a:p>
                  </a:txBody>
                  <a:tcPr marL="7296" marR="7296" marT="7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578578"/>
                  </a:ext>
                </a:extLst>
              </a:tr>
            </a:tbl>
          </a:graphicData>
        </a:graphic>
      </p:graphicFrame>
      <p:pic>
        <p:nvPicPr>
          <p:cNvPr id="3" name="Picture 2">
            <a:extLst>
              <a:ext uri="{FF2B5EF4-FFF2-40B4-BE49-F238E27FC236}">
                <a16:creationId xmlns:a16="http://schemas.microsoft.com/office/drawing/2014/main" id="{5C8B76EF-8046-490F-B3BE-0649065E97DE}"/>
              </a:ext>
            </a:extLst>
          </p:cNvPr>
          <p:cNvPicPr>
            <a:picLocks noChangeAspect="1"/>
          </p:cNvPicPr>
          <p:nvPr/>
        </p:nvPicPr>
        <p:blipFill>
          <a:blip r:embed="rId3"/>
          <a:stretch>
            <a:fillRect/>
          </a:stretch>
        </p:blipFill>
        <p:spPr>
          <a:xfrm>
            <a:off x="328735" y="1143001"/>
            <a:ext cx="8361041" cy="4832362"/>
          </a:xfrm>
          <a:prstGeom prst="rect">
            <a:avLst/>
          </a:prstGeom>
        </p:spPr>
      </p:pic>
    </p:spTree>
    <p:extLst>
      <p:ext uri="{BB962C8B-B14F-4D97-AF65-F5344CB8AC3E}">
        <p14:creationId xmlns:p14="http://schemas.microsoft.com/office/powerpoint/2010/main" val="35737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71436"/>
            <a:ext cx="6272784" cy="503268"/>
          </a:xfrm>
          <a:prstGeom prst="rect">
            <a:avLst/>
          </a:prstGeom>
        </p:spPr>
        <p:txBody>
          <a:bodyPr vert="horz" wrap="square" lIns="0" tIns="71681" rIns="0" bIns="0" rtlCol="0">
            <a:spAutoFit/>
          </a:bodyPr>
          <a:lstStyle/>
          <a:p>
            <a:pPr marL="12700">
              <a:lnSpc>
                <a:spcPct val="100000"/>
              </a:lnSpc>
            </a:pPr>
            <a:r>
              <a:rPr spc="-25" dirty="0"/>
              <a:t>HFD</a:t>
            </a:r>
            <a:r>
              <a:rPr spc="20" dirty="0"/>
              <a:t> </a:t>
            </a:r>
            <a:r>
              <a:rPr spc="-30" dirty="0"/>
              <a:t>G</a:t>
            </a:r>
            <a:r>
              <a:rPr spc="-10" dirty="0"/>
              <a:t>eneral</a:t>
            </a:r>
            <a:r>
              <a:rPr spc="15" dirty="0"/>
              <a:t> </a:t>
            </a:r>
            <a:r>
              <a:rPr spc="-25" dirty="0"/>
              <a:t>F</a:t>
            </a:r>
            <a:r>
              <a:rPr spc="-15" dirty="0"/>
              <a:t>und</a:t>
            </a:r>
            <a:r>
              <a:rPr lang="en-US" spc="-15" dirty="0"/>
              <a:t> Budget</a:t>
            </a:r>
            <a:endParaRPr spc="-15" dirty="0"/>
          </a:p>
        </p:txBody>
      </p:sp>
      <p:sp>
        <p:nvSpPr>
          <p:cNvPr id="3" name="object 3"/>
          <p:cNvSpPr/>
          <p:nvPr/>
        </p:nvSpPr>
        <p:spPr>
          <a:xfrm>
            <a:off x="5517447" y="4402219"/>
            <a:ext cx="373380" cy="460375"/>
          </a:xfrm>
          <a:custGeom>
            <a:avLst/>
            <a:gdLst/>
            <a:ahLst/>
            <a:cxnLst/>
            <a:rect l="l" t="t" r="r" b="b"/>
            <a:pathLst>
              <a:path w="373379" h="460375">
                <a:moveTo>
                  <a:pt x="373379" y="230123"/>
                </a:moveTo>
                <a:lnTo>
                  <a:pt x="186689" y="460247"/>
                </a:lnTo>
                <a:lnTo>
                  <a:pt x="186689" y="345185"/>
                </a:lnTo>
                <a:lnTo>
                  <a:pt x="0" y="345185"/>
                </a:lnTo>
                <a:lnTo>
                  <a:pt x="0" y="115061"/>
                </a:lnTo>
                <a:lnTo>
                  <a:pt x="186689" y="115061"/>
                </a:lnTo>
                <a:lnTo>
                  <a:pt x="186689" y="0"/>
                </a:lnTo>
                <a:lnTo>
                  <a:pt x="373379" y="230123"/>
                </a:lnTo>
                <a:close/>
              </a:path>
            </a:pathLst>
          </a:custGeom>
          <a:solidFill>
            <a:schemeClr val="bg1">
              <a:lumMod val="75000"/>
            </a:schemeClr>
          </a:solidFill>
          <a:ln w="12192">
            <a:solidFill>
              <a:srgbClr val="000000"/>
            </a:solidFill>
          </a:ln>
        </p:spPr>
        <p:txBody>
          <a:bodyPr wrap="square" lIns="0" tIns="0" rIns="0" bIns="0" rtlCol="0"/>
          <a:lstStyle/>
          <a:p>
            <a:endParaRPr/>
          </a:p>
        </p:txBody>
      </p:sp>
      <p:sp>
        <p:nvSpPr>
          <p:cNvPr id="4" name="object 4"/>
          <p:cNvSpPr/>
          <p:nvPr/>
        </p:nvSpPr>
        <p:spPr>
          <a:xfrm>
            <a:off x="2615542" y="4433506"/>
            <a:ext cx="373380" cy="460375"/>
          </a:xfrm>
          <a:custGeom>
            <a:avLst/>
            <a:gdLst/>
            <a:ahLst/>
            <a:cxnLst/>
            <a:rect l="l" t="t" r="r" b="b"/>
            <a:pathLst>
              <a:path w="373380" h="460375">
                <a:moveTo>
                  <a:pt x="0" y="230124"/>
                </a:moveTo>
                <a:lnTo>
                  <a:pt x="186690" y="0"/>
                </a:lnTo>
                <a:lnTo>
                  <a:pt x="186690" y="115062"/>
                </a:lnTo>
                <a:lnTo>
                  <a:pt x="373380" y="115062"/>
                </a:lnTo>
                <a:lnTo>
                  <a:pt x="373380" y="345186"/>
                </a:lnTo>
                <a:lnTo>
                  <a:pt x="186690" y="345186"/>
                </a:lnTo>
                <a:lnTo>
                  <a:pt x="186690" y="460248"/>
                </a:lnTo>
                <a:lnTo>
                  <a:pt x="0" y="230124"/>
                </a:lnTo>
                <a:close/>
              </a:path>
            </a:pathLst>
          </a:custGeom>
          <a:solidFill>
            <a:schemeClr val="bg1">
              <a:lumMod val="75000"/>
            </a:schemeClr>
          </a:solidFill>
          <a:ln w="12192">
            <a:solidFill>
              <a:srgbClr val="000000"/>
            </a:solidFill>
          </a:ln>
        </p:spPr>
        <p:txBody>
          <a:bodyPr wrap="square" lIns="0" tIns="0" rIns="0" bIns="0" rtlCol="0"/>
          <a:lstStyle/>
          <a:p>
            <a:endParaRPr dirty="0"/>
          </a:p>
        </p:txBody>
      </p:sp>
      <p:sp>
        <p:nvSpPr>
          <p:cNvPr id="5" name="object 5"/>
          <p:cNvSpPr/>
          <p:nvPr/>
        </p:nvSpPr>
        <p:spPr>
          <a:xfrm>
            <a:off x="1309674" y="3526535"/>
            <a:ext cx="233171" cy="12679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4980" y="3526535"/>
            <a:ext cx="2397239" cy="245059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87398" y="3551357"/>
            <a:ext cx="155447" cy="119024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7886" y="3554312"/>
            <a:ext cx="2453809" cy="243198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38427" y="3355599"/>
            <a:ext cx="15240" cy="184785"/>
          </a:xfrm>
          <a:custGeom>
            <a:avLst/>
            <a:gdLst/>
            <a:ahLst/>
            <a:cxnLst/>
            <a:rect l="l" t="t" r="r" b="b"/>
            <a:pathLst>
              <a:path w="15240" h="184785">
                <a:moveTo>
                  <a:pt x="15240" y="184403"/>
                </a:moveTo>
                <a:lnTo>
                  <a:pt x="0" y="0"/>
                </a:lnTo>
              </a:path>
            </a:pathLst>
          </a:custGeom>
          <a:ln w="9144">
            <a:solidFill>
              <a:srgbClr val="A7A8A7"/>
            </a:solidFill>
          </a:ln>
        </p:spPr>
        <p:txBody>
          <a:bodyPr wrap="square" lIns="0" tIns="0" rIns="0" bIns="0" rtlCol="0"/>
          <a:lstStyle/>
          <a:p>
            <a:endParaRPr/>
          </a:p>
        </p:txBody>
      </p:sp>
      <p:sp>
        <p:nvSpPr>
          <p:cNvPr id="10" name="object 10"/>
          <p:cNvSpPr txBox="1"/>
          <p:nvPr/>
        </p:nvSpPr>
        <p:spPr>
          <a:xfrm>
            <a:off x="1143469" y="2864265"/>
            <a:ext cx="605155" cy="420370"/>
          </a:xfrm>
          <a:prstGeom prst="rect">
            <a:avLst/>
          </a:prstGeom>
        </p:spPr>
        <p:txBody>
          <a:bodyPr vert="horz" wrap="square" lIns="0" tIns="0" rIns="0" bIns="0" rtlCol="0">
            <a:spAutoFit/>
          </a:bodyPr>
          <a:lstStyle/>
          <a:p>
            <a:pPr algn="ctr">
              <a:lnSpc>
                <a:spcPct val="100000"/>
              </a:lnSpc>
            </a:pPr>
            <a:r>
              <a:rPr sz="900" b="1" dirty="0">
                <a:solidFill>
                  <a:srgbClr val="3E3E3E"/>
                </a:solidFill>
                <a:latin typeface="Calibri"/>
                <a:cs typeface="Calibri"/>
              </a:rPr>
              <a:t>C</a:t>
            </a:r>
            <a:r>
              <a:rPr sz="900" b="1" spc="-10" dirty="0">
                <a:solidFill>
                  <a:srgbClr val="3E3E3E"/>
                </a:solidFill>
                <a:latin typeface="Calibri"/>
                <a:cs typeface="Calibri"/>
              </a:rPr>
              <a:t>ivilia</a:t>
            </a:r>
            <a:r>
              <a:rPr sz="900" b="1" spc="-5" dirty="0">
                <a:solidFill>
                  <a:srgbClr val="3E3E3E"/>
                </a:solidFill>
                <a:latin typeface="Calibri"/>
                <a:cs typeface="Calibri"/>
              </a:rPr>
              <a:t>n</a:t>
            </a:r>
            <a:endParaRPr sz="900" dirty="0">
              <a:latin typeface="Calibri"/>
              <a:cs typeface="Calibri"/>
            </a:endParaRPr>
          </a:p>
          <a:p>
            <a:pPr marL="12700" marR="5080" algn="ctr">
              <a:lnSpc>
                <a:spcPct val="102200"/>
              </a:lnSpc>
            </a:pPr>
            <a:r>
              <a:rPr sz="900" b="1" spc="-5" dirty="0">
                <a:solidFill>
                  <a:srgbClr val="3E3E3E"/>
                </a:solidFill>
                <a:latin typeface="Calibri"/>
                <a:cs typeface="Calibri"/>
              </a:rPr>
              <a:t>$10</a:t>
            </a:r>
            <a:r>
              <a:rPr sz="900" b="1" spc="-10" dirty="0">
                <a:solidFill>
                  <a:srgbClr val="3E3E3E"/>
                </a:solidFill>
                <a:latin typeface="Calibri"/>
                <a:cs typeface="Calibri"/>
              </a:rPr>
              <a:t>,</a:t>
            </a:r>
            <a:r>
              <a:rPr sz="900" b="1" spc="-5" dirty="0">
                <a:solidFill>
                  <a:srgbClr val="3E3E3E"/>
                </a:solidFill>
                <a:latin typeface="Calibri"/>
                <a:cs typeface="Calibri"/>
              </a:rPr>
              <a:t>650</a:t>
            </a:r>
            <a:r>
              <a:rPr sz="900" b="1" spc="-10" dirty="0">
                <a:solidFill>
                  <a:srgbClr val="3E3E3E"/>
                </a:solidFill>
                <a:latin typeface="Calibri"/>
                <a:cs typeface="Calibri"/>
              </a:rPr>
              <a:t>,</a:t>
            </a:r>
            <a:r>
              <a:rPr sz="900" b="1" spc="-5" dirty="0">
                <a:solidFill>
                  <a:srgbClr val="3E3E3E"/>
                </a:solidFill>
                <a:latin typeface="Calibri"/>
                <a:cs typeface="Calibri"/>
              </a:rPr>
              <a:t>584 2</a:t>
            </a:r>
            <a:r>
              <a:rPr sz="900" b="1" dirty="0">
                <a:solidFill>
                  <a:srgbClr val="3E3E3E"/>
                </a:solidFill>
                <a:latin typeface="Calibri"/>
                <a:cs typeface="Calibri"/>
              </a:rPr>
              <a:t>%</a:t>
            </a:r>
            <a:endParaRPr sz="900" dirty="0">
              <a:latin typeface="Calibri"/>
              <a:cs typeface="Calibri"/>
            </a:endParaRPr>
          </a:p>
        </p:txBody>
      </p:sp>
      <p:sp>
        <p:nvSpPr>
          <p:cNvPr id="11" name="object 11"/>
          <p:cNvSpPr txBox="1"/>
          <p:nvPr/>
        </p:nvSpPr>
        <p:spPr>
          <a:xfrm>
            <a:off x="1435002" y="4675673"/>
            <a:ext cx="662940" cy="420370"/>
          </a:xfrm>
          <a:prstGeom prst="rect">
            <a:avLst/>
          </a:prstGeom>
        </p:spPr>
        <p:txBody>
          <a:bodyPr vert="horz" wrap="square" lIns="0" tIns="0" rIns="0" bIns="0" rtlCol="0">
            <a:spAutoFit/>
          </a:bodyPr>
          <a:lstStyle/>
          <a:p>
            <a:pPr marL="1270" algn="ctr">
              <a:lnSpc>
                <a:spcPct val="100000"/>
              </a:lnSpc>
            </a:pPr>
            <a:r>
              <a:rPr sz="900" b="1" dirty="0">
                <a:solidFill>
                  <a:srgbClr val="FFFFFF"/>
                </a:solidFill>
                <a:latin typeface="Calibri"/>
                <a:cs typeface="Calibri"/>
              </a:rPr>
              <a:t>C</a:t>
            </a:r>
            <a:r>
              <a:rPr sz="900" b="1" spc="-10" dirty="0">
                <a:solidFill>
                  <a:srgbClr val="FFFFFF"/>
                </a:solidFill>
                <a:latin typeface="Calibri"/>
                <a:cs typeface="Calibri"/>
              </a:rPr>
              <a:t>la</a:t>
            </a:r>
            <a:r>
              <a:rPr sz="900" b="1" spc="-5" dirty="0">
                <a:solidFill>
                  <a:srgbClr val="FFFFFF"/>
                </a:solidFill>
                <a:latin typeface="Calibri"/>
                <a:cs typeface="Calibri"/>
              </a:rPr>
              <a:t>ssi</a:t>
            </a:r>
            <a:r>
              <a:rPr sz="900" b="1" dirty="0">
                <a:solidFill>
                  <a:srgbClr val="FFFFFF"/>
                </a:solidFill>
                <a:latin typeface="Calibri"/>
                <a:cs typeface="Calibri"/>
              </a:rPr>
              <a:t>f</a:t>
            </a:r>
            <a:r>
              <a:rPr sz="900" b="1" spc="-5" dirty="0">
                <a:solidFill>
                  <a:srgbClr val="FFFFFF"/>
                </a:solidFill>
                <a:latin typeface="Calibri"/>
                <a:cs typeface="Calibri"/>
              </a:rPr>
              <a:t>i</a:t>
            </a:r>
            <a:r>
              <a:rPr sz="900" b="1" dirty="0">
                <a:solidFill>
                  <a:srgbClr val="FFFFFF"/>
                </a:solidFill>
                <a:latin typeface="Calibri"/>
                <a:cs typeface="Calibri"/>
              </a:rPr>
              <a:t>e</a:t>
            </a:r>
            <a:r>
              <a:rPr sz="900" b="1" spc="-5" dirty="0">
                <a:solidFill>
                  <a:srgbClr val="FFFFFF"/>
                </a:solidFill>
                <a:latin typeface="Calibri"/>
                <a:cs typeface="Calibri"/>
              </a:rPr>
              <a:t>d</a:t>
            </a:r>
            <a:endParaRPr sz="900" dirty="0">
              <a:latin typeface="Calibri"/>
              <a:cs typeface="Calibri"/>
            </a:endParaRPr>
          </a:p>
          <a:p>
            <a:pPr marL="12700" marR="5080" algn="ctr">
              <a:lnSpc>
                <a:spcPct val="102200"/>
              </a:lnSpc>
            </a:pPr>
            <a:r>
              <a:rPr sz="900" b="1" spc="-5" dirty="0">
                <a:solidFill>
                  <a:srgbClr val="FFFFFF"/>
                </a:solidFill>
                <a:latin typeface="Calibri"/>
                <a:cs typeface="Calibri"/>
              </a:rPr>
              <a:t>$444</a:t>
            </a:r>
            <a:r>
              <a:rPr sz="900" b="1" spc="-10" dirty="0">
                <a:solidFill>
                  <a:srgbClr val="FFFFFF"/>
                </a:solidFill>
                <a:latin typeface="Calibri"/>
                <a:cs typeface="Calibri"/>
              </a:rPr>
              <a:t>,</a:t>
            </a:r>
            <a:r>
              <a:rPr sz="900" b="1" spc="-5" dirty="0">
                <a:solidFill>
                  <a:srgbClr val="FFFFFF"/>
                </a:solidFill>
                <a:latin typeface="Calibri"/>
                <a:cs typeface="Calibri"/>
              </a:rPr>
              <a:t>131</a:t>
            </a:r>
            <a:r>
              <a:rPr sz="900" b="1" spc="-10" dirty="0">
                <a:solidFill>
                  <a:srgbClr val="FFFFFF"/>
                </a:solidFill>
                <a:latin typeface="Calibri"/>
                <a:cs typeface="Calibri"/>
              </a:rPr>
              <a:t>,</a:t>
            </a:r>
            <a:r>
              <a:rPr sz="900" b="1" spc="-5" dirty="0">
                <a:solidFill>
                  <a:srgbClr val="FFFFFF"/>
                </a:solidFill>
                <a:latin typeface="Calibri"/>
                <a:cs typeface="Calibri"/>
              </a:rPr>
              <a:t>982 98%</a:t>
            </a:r>
            <a:endParaRPr sz="900" dirty="0">
              <a:latin typeface="Calibri"/>
              <a:cs typeface="Calibri"/>
            </a:endParaRPr>
          </a:p>
        </p:txBody>
      </p:sp>
      <p:sp>
        <p:nvSpPr>
          <p:cNvPr id="12" name="object 12"/>
          <p:cNvSpPr/>
          <p:nvPr/>
        </p:nvSpPr>
        <p:spPr>
          <a:xfrm>
            <a:off x="2985388" y="3484436"/>
            <a:ext cx="2513075" cy="2531363"/>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207065" y="4125531"/>
            <a:ext cx="1309115" cy="810767"/>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3043689" y="3484436"/>
            <a:ext cx="2435351" cy="2453639"/>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4245472" y="4188430"/>
            <a:ext cx="1229867" cy="733043"/>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3361223" y="4663694"/>
            <a:ext cx="662940" cy="420370"/>
          </a:xfrm>
          <a:prstGeom prst="rect">
            <a:avLst/>
          </a:prstGeom>
        </p:spPr>
        <p:txBody>
          <a:bodyPr vert="horz" wrap="square" lIns="0" tIns="0" rIns="0" bIns="0" rtlCol="0">
            <a:spAutoFit/>
          </a:bodyPr>
          <a:lstStyle/>
          <a:p>
            <a:pPr algn="ctr">
              <a:lnSpc>
                <a:spcPct val="100000"/>
              </a:lnSpc>
            </a:pPr>
            <a:r>
              <a:rPr sz="900" b="1" dirty="0">
                <a:solidFill>
                  <a:srgbClr val="FFFFFF"/>
                </a:solidFill>
                <a:latin typeface="Calibri"/>
                <a:cs typeface="Calibri"/>
              </a:rPr>
              <a:t>Per</a:t>
            </a:r>
            <a:r>
              <a:rPr sz="900" b="1" spc="-5" dirty="0">
                <a:solidFill>
                  <a:srgbClr val="FFFFFF"/>
                </a:solidFill>
                <a:latin typeface="Calibri"/>
                <a:cs typeface="Calibri"/>
              </a:rPr>
              <a:t>s</a:t>
            </a:r>
            <a:r>
              <a:rPr sz="900" b="1" spc="-10" dirty="0">
                <a:solidFill>
                  <a:srgbClr val="FFFFFF"/>
                </a:solidFill>
                <a:latin typeface="Calibri"/>
                <a:cs typeface="Calibri"/>
              </a:rPr>
              <a:t>onn</a:t>
            </a:r>
            <a:r>
              <a:rPr sz="900" b="1" dirty="0">
                <a:solidFill>
                  <a:srgbClr val="FFFFFF"/>
                </a:solidFill>
                <a:latin typeface="Calibri"/>
                <a:cs typeface="Calibri"/>
              </a:rPr>
              <a:t>e</a:t>
            </a:r>
            <a:r>
              <a:rPr sz="900" b="1" spc="-5" dirty="0">
                <a:solidFill>
                  <a:srgbClr val="FFFFFF"/>
                </a:solidFill>
                <a:latin typeface="Calibri"/>
                <a:cs typeface="Calibri"/>
              </a:rPr>
              <a:t>l</a:t>
            </a:r>
            <a:endParaRPr sz="900" dirty="0">
              <a:latin typeface="Calibri"/>
              <a:cs typeface="Calibri"/>
            </a:endParaRPr>
          </a:p>
          <a:p>
            <a:pPr marL="12700" marR="5080" algn="ctr">
              <a:lnSpc>
                <a:spcPct val="102200"/>
              </a:lnSpc>
            </a:pPr>
            <a:r>
              <a:rPr sz="900" b="1" spc="-5" dirty="0">
                <a:solidFill>
                  <a:srgbClr val="FFFFFF"/>
                </a:solidFill>
                <a:latin typeface="Calibri"/>
                <a:cs typeface="Calibri"/>
              </a:rPr>
              <a:t>$454</a:t>
            </a:r>
            <a:r>
              <a:rPr sz="900" b="1" spc="-10" dirty="0">
                <a:solidFill>
                  <a:srgbClr val="FFFFFF"/>
                </a:solidFill>
                <a:latin typeface="Calibri"/>
                <a:cs typeface="Calibri"/>
              </a:rPr>
              <a:t>,</a:t>
            </a:r>
            <a:r>
              <a:rPr sz="900" b="1" spc="-5" dirty="0">
                <a:solidFill>
                  <a:srgbClr val="FFFFFF"/>
                </a:solidFill>
                <a:latin typeface="Calibri"/>
                <a:cs typeface="Calibri"/>
              </a:rPr>
              <a:t>782</a:t>
            </a:r>
            <a:r>
              <a:rPr sz="900" b="1" spc="-10" dirty="0">
                <a:solidFill>
                  <a:srgbClr val="FFFFFF"/>
                </a:solidFill>
                <a:latin typeface="Calibri"/>
                <a:cs typeface="Calibri"/>
              </a:rPr>
              <a:t>,</a:t>
            </a:r>
            <a:r>
              <a:rPr sz="900" b="1" spc="-5" dirty="0">
                <a:solidFill>
                  <a:srgbClr val="FFFFFF"/>
                </a:solidFill>
                <a:latin typeface="Calibri"/>
                <a:cs typeface="Calibri"/>
              </a:rPr>
              <a:t>566 90.3%</a:t>
            </a:r>
            <a:endParaRPr sz="900" dirty="0">
              <a:latin typeface="Calibri"/>
              <a:cs typeface="Calibri"/>
            </a:endParaRPr>
          </a:p>
        </p:txBody>
      </p:sp>
      <p:sp>
        <p:nvSpPr>
          <p:cNvPr id="17" name="object 17"/>
          <p:cNvSpPr txBox="1"/>
          <p:nvPr/>
        </p:nvSpPr>
        <p:spPr>
          <a:xfrm>
            <a:off x="4828266" y="4395998"/>
            <a:ext cx="605155" cy="420370"/>
          </a:xfrm>
          <a:prstGeom prst="rect">
            <a:avLst/>
          </a:prstGeom>
        </p:spPr>
        <p:txBody>
          <a:bodyPr vert="horz" wrap="square" lIns="0" tIns="0" rIns="0" bIns="0" rtlCol="0">
            <a:spAutoFit/>
          </a:bodyPr>
          <a:lstStyle/>
          <a:p>
            <a:pPr algn="ctr">
              <a:lnSpc>
                <a:spcPct val="100000"/>
              </a:lnSpc>
            </a:pPr>
            <a:r>
              <a:rPr sz="900" b="1" dirty="0">
                <a:solidFill>
                  <a:srgbClr val="FFFFFF"/>
                </a:solidFill>
                <a:latin typeface="Calibri"/>
                <a:cs typeface="Calibri"/>
              </a:rPr>
              <a:t>O</a:t>
            </a:r>
            <a:r>
              <a:rPr sz="900" b="1" spc="-5" dirty="0">
                <a:solidFill>
                  <a:srgbClr val="FFFFFF"/>
                </a:solidFill>
                <a:latin typeface="Calibri"/>
                <a:cs typeface="Calibri"/>
              </a:rPr>
              <a:t>t</a:t>
            </a:r>
            <a:r>
              <a:rPr sz="900" b="1" spc="-10" dirty="0">
                <a:solidFill>
                  <a:srgbClr val="FFFFFF"/>
                </a:solidFill>
                <a:latin typeface="Calibri"/>
                <a:cs typeface="Calibri"/>
              </a:rPr>
              <a:t>h</a:t>
            </a:r>
            <a:r>
              <a:rPr sz="900" b="1" dirty="0">
                <a:solidFill>
                  <a:srgbClr val="FFFFFF"/>
                </a:solidFill>
                <a:latin typeface="Calibri"/>
                <a:cs typeface="Calibri"/>
              </a:rPr>
              <a:t>er</a:t>
            </a:r>
            <a:endParaRPr sz="900" dirty="0">
              <a:latin typeface="Calibri"/>
              <a:cs typeface="Calibri"/>
            </a:endParaRPr>
          </a:p>
          <a:p>
            <a:pPr marL="12700" marR="5080" algn="ctr">
              <a:lnSpc>
                <a:spcPct val="102200"/>
              </a:lnSpc>
            </a:pPr>
            <a:r>
              <a:rPr sz="900" b="1" spc="-5" dirty="0">
                <a:solidFill>
                  <a:srgbClr val="FFFFFF"/>
                </a:solidFill>
                <a:latin typeface="Calibri"/>
                <a:cs typeface="Calibri"/>
              </a:rPr>
              <a:t>$48</a:t>
            </a:r>
            <a:r>
              <a:rPr sz="900" b="1" spc="-10" dirty="0">
                <a:solidFill>
                  <a:srgbClr val="FFFFFF"/>
                </a:solidFill>
                <a:latin typeface="Calibri"/>
                <a:cs typeface="Calibri"/>
              </a:rPr>
              <a:t>,</a:t>
            </a:r>
            <a:r>
              <a:rPr sz="900" b="1" spc="-5" dirty="0">
                <a:solidFill>
                  <a:srgbClr val="FFFFFF"/>
                </a:solidFill>
                <a:latin typeface="Calibri"/>
                <a:cs typeface="Calibri"/>
              </a:rPr>
              <a:t>677</a:t>
            </a:r>
            <a:r>
              <a:rPr sz="900" b="1" spc="-10" dirty="0">
                <a:solidFill>
                  <a:srgbClr val="FFFFFF"/>
                </a:solidFill>
                <a:latin typeface="Calibri"/>
                <a:cs typeface="Calibri"/>
              </a:rPr>
              <a:t>,</a:t>
            </a:r>
            <a:r>
              <a:rPr sz="900" b="1" spc="-5" dirty="0">
                <a:solidFill>
                  <a:srgbClr val="FFFFFF"/>
                </a:solidFill>
                <a:latin typeface="Calibri"/>
                <a:cs typeface="Calibri"/>
              </a:rPr>
              <a:t>143 9.7%</a:t>
            </a:r>
            <a:endParaRPr sz="900" dirty="0">
              <a:latin typeface="Calibri"/>
              <a:cs typeface="Calibri"/>
            </a:endParaRPr>
          </a:p>
        </p:txBody>
      </p:sp>
      <p:sp>
        <p:nvSpPr>
          <p:cNvPr id="18" name="object 18"/>
          <p:cNvSpPr txBox="1"/>
          <p:nvPr/>
        </p:nvSpPr>
        <p:spPr>
          <a:xfrm>
            <a:off x="2556435" y="2612815"/>
            <a:ext cx="4262440" cy="242502"/>
          </a:xfrm>
          <a:prstGeom prst="rect">
            <a:avLst/>
          </a:prstGeom>
        </p:spPr>
        <p:txBody>
          <a:bodyPr vert="horz" wrap="square" lIns="0" tIns="0" rIns="0" bIns="0" rtlCol="0">
            <a:spAutoFit/>
          </a:bodyPr>
          <a:lstStyle/>
          <a:p>
            <a:pPr marL="440690" marR="5080" indent="-428625">
              <a:lnSpc>
                <a:spcPct val="101899"/>
              </a:lnSpc>
            </a:pPr>
            <a:r>
              <a:rPr sz="1600" b="1" spc="-15" dirty="0">
                <a:latin typeface="Calibri"/>
                <a:cs typeface="Calibri"/>
              </a:rPr>
              <a:t>FY201</a:t>
            </a:r>
            <a:r>
              <a:rPr sz="1600" b="1" spc="-10" dirty="0">
                <a:latin typeface="Calibri"/>
                <a:cs typeface="Calibri"/>
              </a:rPr>
              <a:t>9</a:t>
            </a:r>
            <a:r>
              <a:rPr sz="1600" b="1" spc="25" dirty="0">
                <a:latin typeface="Calibri"/>
                <a:cs typeface="Calibri"/>
              </a:rPr>
              <a:t> </a:t>
            </a:r>
            <a:r>
              <a:rPr lang="en-US" sz="1600" b="1" spc="-10" dirty="0">
                <a:latin typeface="Calibri"/>
                <a:cs typeface="Calibri"/>
              </a:rPr>
              <a:t>Adopted </a:t>
            </a:r>
            <a:r>
              <a:rPr sz="1600" b="1" spc="-5" dirty="0">
                <a:latin typeface="Calibri"/>
                <a:cs typeface="Calibri"/>
              </a:rPr>
              <a:t>B</a:t>
            </a:r>
            <a:r>
              <a:rPr sz="1600" b="1" spc="-15" dirty="0">
                <a:latin typeface="Calibri"/>
                <a:cs typeface="Calibri"/>
              </a:rPr>
              <a:t>ud</a:t>
            </a:r>
            <a:r>
              <a:rPr sz="1600" b="1" spc="-25" dirty="0">
                <a:latin typeface="Calibri"/>
                <a:cs typeface="Calibri"/>
              </a:rPr>
              <a:t>ge</a:t>
            </a:r>
            <a:r>
              <a:rPr sz="1600" b="1" spc="-10" dirty="0">
                <a:latin typeface="Calibri"/>
                <a:cs typeface="Calibri"/>
              </a:rPr>
              <a:t>t</a:t>
            </a:r>
            <a:r>
              <a:rPr lang="en-US" sz="1600" b="1" spc="-10" dirty="0">
                <a:latin typeface="Calibri"/>
                <a:cs typeface="Calibri"/>
              </a:rPr>
              <a:t> = $503,459,709</a:t>
            </a:r>
            <a:endParaRPr sz="1600" dirty="0">
              <a:latin typeface="Calibri"/>
              <a:cs typeface="Calibri"/>
            </a:endParaRPr>
          </a:p>
        </p:txBody>
      </p:sp>
      <p:sp>
        <p:nvSpPr>
          <p:cNvPr id="20" name="object 20"/>
          <p:cNvSpPr/>
          <p:nvPr/>
        </p:nvSpPr>
        <p:spPr>
          <a:xfrm>
            <a:off x="7006830" y="3606384"/>
            <a:ext cx="844295" cy="1275587"/>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7063739" y="3881626"/>
            <a:ext cx="1127759" cy="1002791"/>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7007353" y="4214443"/>
            <a:ext cx="1275587" cy="733043"/>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7053600" y="4791674"/>
            <a:ext cx="1272539" cy="452627"/>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5835990" y="4069618"/>
            <a:ext cx="2407919" cy="203453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6193824" y="3666417"/>
            <a:ext cx="1001267" cy="1275587"/>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7086078" y="3669900"/>
            <a:ext cx="765047" cy="1196339"/>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7076948" y="3892825"/>
            <a:ext cx="1050035" cy="923543"/>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7092898" y="4228426"/>
            <a:ext cx="1196339" cy="655319"/>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rot="21440872">
            <a:off x="7057443" y="4798091"/>
            <a:ext cx="1212854" cy="516946"/>
          </a:xfrm>
          <a:prstGeom prst="rect">
            <a:avLst/>
          </a:prstGeom>
          <a:blipFill>
            <a:blip r:embed="rId20" cstate="print"/>
            <a:stretch>
              <a:fillRect/>
            </a:stretch>
          </a:blipFill>
        </p:spPr>
        <p:txBody>
          <a:bodyPr wrap="square" lIns="0" tIns="0" rIns="0" bIns="0" rtlCol="0"/>
          <a:lstStyle/>
          <a:p>
            <a:endParaRPr/>
          </a:p>
        </p:txBody>
      </p:sp>
      <p:sp>
        <p:nvSpPr>
          <p:cNvPr id="30" name="object 30"/>
          <p:cNvSpPr/>
          <p:nvPr/>
        </p:nvSpPr>
        <p:spPr>
          <a:xfrm>
            <a:off x="5912630" y="4084476"/>
            <a:ext cx="2328671" cy="1955291"/>
          </a:xfrm>
          <a:prstGeom prst="rect">
            <a:avLst/>
          </a:prstGeom>
          <a:blipFill>
            <a:blip r:embed="rId21" cstate="print"/>
            <a:stretch>
              <a:fillRect/>
            </a:stretch>
          </a:blipFill>
        </p:spPr>
        <p:txBody>
          <a:bodyPr wrap="square" lIns="0" tIns="0" rIns="0" bIns="0" rtlCol="0"/>
          <a:lstStyle/>
          <a:p>
            <a:endParaRPr/>
          </a:p>
        </p:txBody>
      </p:sp>
      <p:sp>
        <p:nvSpPr>
          <p:cNvPr id="31" name="object 31"/>
          <p:cNvSpPr/>
          <p:nvPr/>
        </p:nvSpPr>
        <p:spPr>
          <a:xfrm>
            <a:off x="6158168" y="3675396"/>
            <a:ext cx="925067" cy="1196339"/>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rot="2126611">
            <a:off x="7487076" y="3383255"/>
            <a:ext cx="82550" cy="276225"/>
          </a:xfrm>
          <a:custGeom>
            <a:avLst/>
            <a:gdLst/>
            <a:ahLst/>
            <a:cxnLst/>
            <a:rect l="l" t="t" r="r" b="b"/>
            <a:pathLst>
              <a:path w="82550" h="276225">
                <a:moveTo>
                  <a:pt x="82296" y="275844"/>
                </a:moveTo>
                <a:lnTo>
                  <a:pt x="0" y="0"/>
                </a:lnTo>
              </a:path>
            </a:pathLst>
          </a:custGeom>
          <a:ln w="9144">
            <a:solidFill>
              <a:srgbClr val="A7A8A7"/>
            </a:solidFill>
          </a:ln>
        </p:spPr>
        <p:txBody>
          <a:bodyPr wrap="square" lIns="0" tIns="0" rIns="0" bIns="0" rtlCol="0"/>
          <a:lstStyle/>
          <a:p>
            <a:endParaRPr/>
          </a:p>
        </p:txBody>
      </p:sp>
      <p:sp>
        <p:nvSpPr>
          <p:cNvPr id="33" name="object 33"/>
          <p:cNvSpPr/>
          <p:nvPr/>
        </p:nvSpPr>
        <p:spPr>
          <a:xfrm>
            <a:off x="7955282" y="3931919"/>
            <a:ext cx="146685" cy="79375"/>
          </a:xfrm>
          <a:custGeom>
            <a:avLst/>
            <a:gdLst/>
            <a:ahLst/>
            <a:cxnLst/>
            <a:rect l="l" t="t" r="r" b="b"/>
            <a:pathLst>
              <a:path w="146684" h="79375">
                <a:moveTo>
                  <a:pt x="0" y="79248"/>
                </a:moveTo>
                <a:lnTo>
                  <a:pt x="89916" y="0"/>
                </a:lnTo>
                <a:lnTo>
                  <a:pt x="146304" y="0"/>
                </a:lnTo>
              </a:path>
            </a:pathLst>
          </a:custGeom>
          <a:ln w="9144">
            <a:solidFill>
              <a:srgbClr val="A7A8A7"/>
            </a:solidFill>
          </a:ln>
        </p:spPr>
        <p:txBody>
          <a:bodyPr wrap="square" lIns="0" tIns="0" rIns="0" bIns="0" rtlCol="0"/>
          <a:lstStyle/>
          <a:p>
            <a:endParaRPr/>
          </a:p>
        </p:txBody>
      </p:sp>
      <p:sp>
        <p:nvSpPr>
          <p:cNvPr id="34" name="object 34"/>
          <p:cNvSpPr/>
          <p:nvPr/>
        </p:nvSpPr>
        <p:spPr>
          <a:xfrm>
            <a:off x="8286011" y="4464088"/>
            <a:ext cx="127000" cy="170815"/>
          </a:xfrm>
          <a:custGeom>
            <a:avLst/>
            <a:gdLst/>
            <a:ahLst/>
            <a:cxnLst/>
            <a:rect l="l" t="t" r="r" b="b"/>
            <a:pathLst>
              <a:path w="127000" h="170814">
                <a:moveTo>
                  <a:pt x="0" y="170687"/>
                </a:moveTo>
                <a:lnTo>
                  <a:pt x="70104" y="0"/>
                </a:lnTo>
                <a:lnTo>
                  <a:pt x="126492" y="0"/>
                </a:lnTo>
              </a:path>
            </a:pathLst>
          </a:custGeom>
          <a:ln w="9144">
            <a:solidFill>
              <a:srgbClr val="A7A8A7"/>
            </a:solidFill>
          </a:ln>
        </p:spPr>
        <p:txBody>
          <a:bodyPr wrap="square" lIns="0" tIns="0" rIns="0" bIns="0" rtlCol="0"/>
          <a:lstStyle/>
          <a:p>
            <a:endParaRPr/>
          </a:p>
        </p:txBody>
      </p:sp>
      <p:sp>
        <p:nvSpPr>
          <p:cNvPr id="35" name="object 35"/>
          <p:cNvSpPr/>
          <p:nvPr/>
        </p:nvSpPr>
        <p:spPr>
          <a:xfrm>
            <a:off x="8293394" y="5017119"/>
            <a:ext cx="216535" cy="361315"/>
          </a:xfrm>
          <a:custGeom>
            <a:avLst/>
            <a:gdLst/>
            <a:ahLst/>
            <a:cxnLst/>
            <a:rect l="l" t="t" r="r" b="b"/>
            <a:pathLst>
              <a:path w="216534" h="361314">
                <a:moveTo>
                  <a:pt x="0" y="0"/>
                </a:moveTo>
                <a:lnTo>
                  <a:pt x="158496" y="361188"/>
                </a:lnTo>
                <a:lnTo>
                  <a:pt x="216408" y="361188"/>
                </a:lnTo>
              </a:path>
            </a:pathLst>
          </a:custGeom>
          <a:ln w="9144">
            <a:solidFill>
              <a:srgbClr val="A7A8A7"/>
            </a:solidFill>
          </a:ln>
        </p:spPr>
        <p:txBody>
          <a:bodyPr wrap="square" lIns="0" tIns="0" rIns="0" bIns="0" rtlCol="0"/>
          <a:lstStyle/>
          <a:p>
            <a:endParaRPr/>
          </a:p>
        </p:txBody>
      </p:sp>
      <p:sp>
        <p:nvSpPr>
          <p:cNvPr id="36" name="object 36"/>
          <p:cNvSpPr/>
          <p:nvPr/>
        </p:nvSpPr>
        <p:spPr>
          <a:xfrm>
            <a:off x="6430272" y="3461617"/>
            <a:ext cx="109855" cy="287020"/>
          </a:xfrm>
          <a:custGeom>
            <a:avLst/>
            <a:gdLst/>
            <a:ahLst/>
            <a:cxnLst/>
            <a:rect l="l" t="t" r="r" b="b"/>
            <a:pathLst>
              <a:path w="109854" h="287019">
                <a:moveTo>
                  <a:pt x="109727" y="286512"/>
                </a:moveTo>
                <a:lnTo>
                  <a:pt x="56387" y="0"/>
                </a:lnTo>
                <a:lnTo>
                  <a:pt x="0" y="0"/>
                </a:lnTo>
              </a:path>
            </a:pathLst>
          </a:custGeom>
          <a:ln w="9144">
            <a:solidFill>
              <a:srgbClr val="A7A8A7"/>
            </a:solidFill>
          </a:ln>
        </p:spPr>
        <p:txBody>
          <a:bodyPr wrap="square" lIns="0" tIns="0" rIns="0" bIns="0" rtlCol="0"/>
          <a:lstStyle/>
          <a:p>
            <a:endParaRPr/>
          </a:p>
        </p:txBody>
      </p:sp>
      <p:sp>
        <p:nvSpPr>
          <p:cNvPr id="37" name="object 37"/>
          <p:cNvSpPr txBox="1"/>
          <p:nvPr/>
        </p:nvSpPr>
        <p:spPr>
          <a:xfrm>
            <a:off x="7328280" y="2798650"/>
            <a:ext cx="547370" cy="559435"/>
          </a:xfrm>
          <a:prstGeom prst="rect">
            <a:avLst/>
          </a:prstGeom>
        </p:spPr>
        <p:txBody>
          <a:bodyPr vert="horz" wrap="square" lIns="0" tIns="0" rIns="0" bIns="0" rtlCol="0">
            <a:spAutoFit/>
          </a:bodyPr>
          <a:lstStyle/>
          <a:p>
            <a:pPr marL="13970" marR="8255" indent="-635" algn="ctr">
              <a:lnSpc>
                <a:spcPct val="102200"/>
              </a:lnSpc>
            </a:pPr>
            <a:r>
              <a:rPr sz="900" b="1" spc="-10" dirty="0">
                <a:solidFill>
                  <a:srgbClr val="3E3E3E"/>
                </a:solidFill>
                <a:latin typeface="Calibri"/>
                <a:cs typeface="Calibri"/>
              </a:rPr>
              <a:t>Billin</a:t>
            </a:r>
            <a:r>
              <a:rPr sz="900" b="1" dirty="0">
                <a:solidFill>
                  <a:srgbClr val="3E3E3E"/>
                </a:solidFill>
                <a:latin typeface="Calibri"/>
                <a:cs typeface="Calibri"/>
              </a:rPr>
              <a:t>g</a:t>
            </a:r>
            <a:r>
              <a:rPr sz="900" b="1" spc="15" dirty="0">
                <a:solidFill>
                  <a:srgbClr val="3E3E3E"/>
                </a:solidFill>
                <a:latin typeface="Calibri"/>
                <a:cs typeface="Calibri"/>
              </a:rPr>
              <a:t> </a:t>
            </a:r>
            <a:r>
              <a:rPr sz="900" b="1" spc="-10" dirty="0">
                <a:solidFill>
                  <a:srgbClr val="3E3E3E"/>
                </a:solidFill>
                <a:latin typeface="Calibri"/>
                <a:cs typeface="Calibri"/>
              </a:rPr>
              <a:t>&amp;</a:t>
            </a:r>
            <a:r>
              <a:rPr sz="900" b="1" spc="-5" dirty="0">
                <a:solidFill>
                  <a:srgbClr val="3E3E3E"/>
                </a:solidFill>
                <a:latin typeface="Calibri"/>
                <a:cs typeface="Calibri"/>
              </a:rPr>
              <a:t> </a:t>
            </a:r>
            <a:r>
              <a:rPr sz="900" b="1" dirty="0">
                <a:solidFill>
                  <a:srgbClr val="3E3E3E"/>
                </a:solidFill>
                <a:latin typeface="Calibri"/>
                <a:cs typeface="Calibri"/>
              </a:rPr>
              <a:t>C</a:t>
            </a:r>
            <a:r>
              <a:rPr sz="900" b="1" spc="-10" dirty="0">
                <a:solidFill>
                  <a:srgbClr val="3E3E3E"/>
                </a:solidFill>
                <a:latin typeface="Calibri"/>
                <a:cs typeface="Calibri"/>
              </a:rPr>
              <a:t>oll</a:t>
            </a:r>
            <a:r>
              <a:rPr sz="900" b="1" spc="-5" dirty="0">
                <a:solidFill>
                  <a:srgbClr val="3E3E3E"/>
                </a:solidFill>
                <a:latin typeface="Calibri"/>
                <a:cs typeface="Calibri"/>
              </a:rPr>
              <a:t>ect</a:t>
            </a:r>
            <a:r>
              <a:rPr sz="900" b="1" spc="-10" dirty="0">
                <a:solidFill>
                  <a:srgbClr val="3E3E3E"/>
                </a:solidFill>
                <a:latin typeface="Calibri"/>
                <a:cs typeface="Calibri"/>
              </a:rPr>
              <a:t>ion</a:t>
            </a:r>
            <a:r>
              <a:rPr sz="900" b="1" spc="-5" dirty="0">
                <a:solidFill>
                  <a:srgbClr val="3E3E3E"/>
                </a:solidFill>
                <a:latin typeface="Calibri"/>
                <a:cs typeface="Calibri"/>
              </a:rPr>
              <a:t>s</a:t>
            </a:r>
            <a:endParaRPr sz="900" dirty="0">
              <a:latin typeface="Calibri"/>
              <a:cs typeface="Calibri"/>
            </a:endParaRPr>
          </a:p>
          <a:p>
            <a:pPr marL="12700" marR="5080" algn="ctr">
              <a:lnSpc>
                <a:spcPct val="101099"/>
              </a:lnSpc>
              <a:spcBef>
                <a:spcPts val="10"/>
              </a:spcBef>
            </a:pPr>
            <a:r>
              <a:rPr sz="900" b="1" spc="-5" dirty="0">
                <a:solidFill>
                  <a:srgbClr val="3E3E3E"/>
                </a:solidFill>
                <a:latin typeface="Calibri"/>
                <a:cs typeface="Calibri"/>
              </a:rPr>
              <a:t>$5</a:t>
            </a:r>
            <a:r>
              <a:rPr sz="900" b="1" spc="-10" dirty="0">
                <a:solidFill>
                  <a:srgbClr val="3E3E3E"/>
                </a:solidFill>
                <a:latin typeface="Calibri"/>
                <a:cs typeface="Calibri"/>
              </a:rPr>
              <a:t>,</a:t>
            </a:r>
            <a:r>
              <a:rPr sz="900" b="1" spc="-5" dirty="0">
                <a:solidFill>
                  <a:srgbClr val="3E3E3E"/>
                </a:solidFill>
                <a:latin typeface="Calibri"/>
                <a:cs typeface="Calibri"/>
              </a:rPr>
              <a:t>147</a:t>
            </a:r>
            <a:r>
              <a:rPr sz="900" b="1" spc="-10" dirty="0">
                <a:solidFill>
                  <a:srgbClr val="3E3E3E"/>
                </a:solidFill>
                <a:latin typeface="Calibri"/>
                <a:cs typeface="Calibri"/>
              </a:rPr>
              <a:t>,</a:t>
            </a:r>
            <a:r>
              <a:rPr sz="900" b="1" spc="-5" dirty="0">
                <a:solidFill>
                  <a:srgbClr val="3E3E3E"/>
                </a:solidFill>
                <a:latin typeface="Calibri"/>
                <a:cs typeface="Calibri"/>
              </a:rPr>
              <a:t>044 11%</a:t>
            </a:r>
            <a:endParaRPr sz="900" dirty="0">
              <a:latin typeface="Calibri"/>
              <a:cs typeface="Calibri"/>
            </a:endParaRPr>
          </a:p>
        </p:txBody>
      </p:sp>
      <p:sp>
        <p:nvSpPr>
          <p:cNvPr id="42" name="object 42"/>
          <p:cNvSpPr txBox="1">
            <a:spLocks noGrp="1"/>
          </p:cNvSpPr>
          <p:nvPr>
            <p:ph type="sldNum" sz="quarter" idx="7"/>
          </p:nvPr>
        </p:nvSpPr>
        <p:spPr>
          <a:xfrm>
            <a:off x="8861196" y="6462074"/>
            <a:ext cx="0" cy="184666"/>
          </a:xfrm>
          <a:prstGeom prst="rect">
            <a:avLst/>
          </a:prstGeom>
        </p:spPr>
        <p:txBody>
          <a:bodyPr vert="horz" wrap="square" lIns="0" tIns="0" rIns="0" bIns="0" rtlCol="0">
            <a:spAutoFit/>
          </a:bodyPr>
          <a:lstStyle/>
          <a:p>
            <a:pPr marL="25400">
              <a:lnSpc>
                <a:spcPct val="100000"/>
              </a:lnSpc>
            </a:pPr>
            <a:fld id="{81D60167-4931-47E6-BA6A-407CBD079E47}" type="slidenum">
              <a:rPr sz="1200" spc="-10" dirty="0"/>
              <a:t>9</a:t>
            </a:fld>
            <a:endParaRPr sz="1200" spc="-10" dirty="0"/>
          </a:p>
        </p:txBody>
      </p:sp>
      <p:sp>
        <p:nvSpPr>
          <p:cNvPr id="38" name="object 38"/>
          <p:cNvSpPr txBox="1"/>
          <p:nvPr/>
        </p:nvSpPr>
        <p:spPr>
          <a:xfrm>
            <a:off x="8181473" y="3493926"/>
            <a:ext cx="832485" cy="1181100"/>
          </a:xfrm>
          <a:prstGeom prst="rect">
            <a:avLst/>
          </a:prstGeom>
        </p:spPr>
        <p:txBody>
          <a:bodyPr vert="horz" wrap="square" lIns="0" tIns="0" rIns="0" bIns="0" rtlCol="0">
            <a:spAutoFit/>
          </a:bodyPr>
          <a:lstStyle/>
          <a:p>
            <a:pPr marL="74930" marR="354330" indent="1905" algn="ctr">
              <a:lnSpc>
                <a:spcPct val="102200"/>
              </a:lnSpc>
            </a:pPr>
            <a:r>
              <a:rPr sz="900" b="1" spc="5" dirty="0">
                <a:solidFill>
                  <a:srgbClr val="595958"/>
                </a:solidFill>
                <a:latin typeface="Calibri"/>
                <a:cs typeface="Calibri"/>
              </a:rPr>
              <a:t>M</a:t>
            </a:r>
            <a:r>
              <a:rPr sz="900" b="1" dirty="0">
                <a:solidFill>
                  <a:srgbClr val="595958"/>
                </a:solidFill>
                <a:latin typeface="Calibri"/>
                <a:cs typeface="Calibri"/>
              </a:rPr>
              <a:t>e</a:t>
            </a:r>
            <a:r>
              <a:rPr sz="900" b="1" spc="-10" dirty="0">
                <a:solidFill>
                  <a:srgbClr val="595958"/>
                </a:solidFill>
                <a:latin typeface="Calibri"/>
                <a:cs typeface="Calibri"/>
              </a:rPr>
              <a:t>d</a:t>
            </a:r>
            <a:r>
              <a:rPr sz="900" b="1" spc="-5" dirty="0">
                <a:solidFill>
                  <a:srgbClr val="595958"/>
                </a:solidFill>
                <a:latin typeface="Calibri"/>
                <a:cs typeface="Calibri"/>
              </a:rPr>
              <a:t>ic</a:t>
            </a:r>
            <a:r>
              <a:rPr sz="900" b="1" spc="-10" dirty="0">
                <a:solidFill>
                  <a:srgbClr val="595958"/>
                </a:solidFill>
                <a:latin typeface="Calibri"/>
                <a:cs typeface="Calibri"/>
              </a:rPr>
              <a:t>a</a:t>
            </a:r>
            <a:r>
              <a:rPr sz="900" b="1" spc="-5" dirty="0">
                <a:solidFill>
                  <a:srgbClr val="595958"/>
                </a:solidFill>
                <a:latin typeface="Calibri"/>
                <a:cs typeface="Calibri"/>
              </a:rPr>
              <a:t>l </a:t>
            </a:r>
            <a:r>
              <a:rPr sz="900" b="1" spc="-10" dirty="0">
                <a:solidFill>
                  <a:srgbClr val="595958"/>
                </a:solidFill>
                <a:latin typeface="Calibri"/>
                <a:cs typeface="Calibri"/>
              </a:rPr>
              <a:t>Suppli</a:t>
            </a:r>
            <a:r>
              <a:rPr sz="900" b="1" spc="-5" dirty="0">
                <a:solidFill>
                  <a:srgbClr val="595958"/>
                </a:solidFill>
                <a:latin typeface="Calibri"/>
                <a:cs typeface="Calibri"/>
              </a:rPr>
              <a:t>es</a:t>
            </a:r>
            <a:endParaRPr sz="900" dirty="0">
              <a:latin typeface="Calibri"/>
              <a:cs typeface="Calibri"/>
            </a:endParaRPr>
          </a:p>
          <a:p>
            <a:pPr marL="12700" marR="290195" algn="ctr">
              <a:lnSpc>
                <a:spcPct val="101099"/>
              </a:lnSpc>
              <a:spcBef>
                <a:spcPts val="10"/>
              </a:spcBef>
            </a:pPr>
            <a:r>
              <a:rPr sz="900" b="1" spc="-5" dirty="0">
                <a:solidFill>
                  <a:srgbClr val="595958"/>
                </a:solidFill>
                <a:latin typeface="Calibri"/>
                <a:cs typeface="Calibri"/>
              </a:rPr>
              <a:t>$3</a:t>
            </a:r>
            <a:r>
              <a:rPr sz="900" b="1" spc="-10" dirty="0">
                <a:solidFill>
                  <a:srgbClr val="595958"/>
                </a:solidFill>
                <a:latin typeface="Calibri"/>
                <a:cs typeface="Calibri"/>
              </a:rPr>
              <a:t>,</a:t>
            </a:r>
            <a:r>
              <a:rPr sz="900" b="1" spc="-5" dirty="0">
                <a:solidFill>
                  <a:srgbClr val="595958"/>
                </a:solidFill>
                <a:latin typeface="Calibri"/>
                <a:cs typeface="Calibri"/>
              </a:rPr>
              <a:t>100</a:t>
            </a:r>
            <a:r>
              <a:rPr sz="900" b="1" spc="-10" dirty="0">
                <a:solidFill>
                  <a:srgbClr val="595958"/>
                </a:solidFill>
                <a:latin typeface="Calibri"/>
                <a:cs typeface="Calibri"/>
              </a:rPr>
              <a:t>,</a:t>
            </a:r>
            <a:r>
              <a:rPr sz="900" b="1" spc="-5" dirty="0">
                <a:solidFill>
                  <a:srgbClr val="595958"/>
                </a:solidFill>
                <a:latin typeface="Calibri"/>
                <a:cs typeface="Calibri"/>
              </a:rPr>
              <a:t>940 6%</a:t>
            </a:r>
            <a:endParaRPr sz="900" dirty="0">
              <a:latin typeface="Calibri"/>
              <a:cs typeface="Calibri"/>
            </a:endParaRPr>
          </a:p>
          <a:p>
            <a:pPr marL="149225" marR="5080" indent="-1905" algn="ctr">
              <a:lnSpc>
                <a:spcPct val="102200"/>
              </a:lnSpc>
              <a:spcBef>
                <a:spcPts val="490"/>
              </a:spcBef>
            </a:pPr>
            <a:r>
              <a:rPr sz="900" b="1" spc="-15" dirty="0">
                <a:solidFill>
                  <a:srgbClr val="3E3E3E"/>
                </a:solidFill>
                <a:latin typeface="Calibri"/>
                <a:cs typeface="Calibri"/>
              </a:rPr>
              <a:t>S</a:t>
            </a:r>
            <a:r>
              <a:rPr sz="900" b="1" dirty="0">
                <a:solidFill>
                  <a:srgbClr val="3E3E3E"/>
                </a:solidFill>
                <a:latin typeface="Calibri"/>
                <a:cs typeface="Calibri"/>
              </a:rPr>
              <a:t>C</a:t>
            </a:r>
            <a:r>
              <a:rPr sz="900" b="1" spc="-10" dirty="0">
                <a:solidFill>
                  <a:srgbClr val="3E3E3E"/>
                </a:solidFill>
                <a:latin typeface="Calibri"/>
                <a:cs typeface="Calibri"/>
              </a:rPr>
              <a:t>B</a:t>
            </a:r>
            <a:r>
              <a:rPr sz="900" b="1" spc="-20" dirty="0">
                <a:solidFill>
                  <a:srgbClr val="3E3E3E"/>
                </a:solidFill>
                <a:latin typeface="Calibri"/>
                <a:cs typeface="Calibri"/>
              </a:rPr>
              <a:t>A</a:t>
            </a:r>
            <a:r>
              <a:rPr sz="900" b="1" spc="-10" dirty="0">
                <a:solidFill>
                  <a:srgbClr val="3E3E3E"/>
                </a:solidFill>
                <a:latin typeface="Calibri"/>
                <a:cs typeface="Calibri"/>
              </a:rPr>
              <a:t>/Bun</a:t>
            </a:r>
            <a:r>
              <a:rPr sz="900" b="1" spc="-5" dirty="0">
                <a:solidFill>
                  <a:srgbClr val="3E3E3E"/>
                </a:solidFill>
                <a:latin typeface="Calibri"/>
                <a:cs typeface="Calibri"/>
              </a:rPr>
              <a:t>k</a:t>
            </a:r>
            <a:r>
              <a:rPr sz="900" b="1" dirty="0">
                <a:solidFill>
                  <a:srgbClr val="3E3E3E"/>
                </a:solidFill>
                <a:latin typeface="Calibri"/>
                <a:cs typeface="Calibri"/>
              </a:rPr>
              <a:t>er Ge</a:t>
            </a:r>
            <a:r>
              <a:rPr sz="900" b="1" spc="-10" dirty="0">
                <a:solidFill>
                  <a:srgbClr val="3E3E3E"/>
                </a:solidFill>
                <a:latin typeface="Calibri"/>
                <a:cs typeface="Calibri"/>
              </a:rPr>
              <a:t>a</a:t>
            </a:r>
            <a:r>
              <a:rPr sz="900" b="1" dirty="0">
                <a:solidFill>
                  <a:srgbClr val="3E3E3E"/>
                </a:solidFill>
                <a:latin typeface="Calibri"/>
                <a:cs typeface="Calibri"/>
              </a:rPr>
              <a:t>r</a:t>
            </a:r>
            <a:r>
              <a:rPr sz="900" b="1" spc="-10" dirty="0">
                <a:solidFill>
                  <a:srgbClr val="3E3E3E"/>
                </a:solidFill>
                <a:latin typeface="Calibri"/>
                <a:cs typeface="Calibri"/>
              </a:rPr>
              <a:t>/</a:t>
            </a:r>
            <a:r>
              <a:rPr sz="900" b="1" spc="-5" dirty="0">
                <a:solidFill>
                  <a:srgbClr val="3E3E3E"/>
                </a:solidFill>
                <a:latin typeface="Calibri"/>
                <a:cs typeface="Calibri"/>
              </a:rPr>
              <a:t>C</a:t>
            </a:r>
            <a:r>
              <a:rPr sz="900" b="1" spc="-10" dirty="0">
                <a:solidFill>
                  <a:srgbClr val="3E3E3E"/>
                </a:solidFill>
                <a:latin typeface="Calibri"/>
                <a:cs typeface="Calibri"/>
              </a:rPr>
              <a:t>lo</a:t>
            </a:r>
            <a:r>
              <a:rPr sz="900" b="1" spc="-5" dirty="0">
                <a:solidFill>
                  <a:srgbClr val="3E3E3E"/>
                </a:solidFill>
                <a:latin typeface="Calibri"/>
                <a:cs typeface="Calibri"/>
              </a:rPr>
              <a:t>t</a:t>
            </a:r>
            <a:r>
              <a:rPr sz="900" b="1" spc="-10" dirty="0">
                <a:solidFill>
                  <a:srgbClr val="3E3E3E"/>
                </a:solidFill>
                <a:latin typeface="Calibri"/>
                <a:cs typeface="Calibri"/>
              </a:rPr>
              <a:t>hin</a:t>
            </a:r>
            <a:r>
              <a:rPr sz="900" b="1" dirty="0">
                <a:solidFill>
                  <a:srgbClr val="3E3E3E"/>
                </a:solidFill>
                <a:latin typeface="Calibri"/>
                <a:cs typeface="Calibri"/>
              </a:rPr>
              <a:t>g</a:t>
            </a:r>
            <a:endParaRPr sz="900" dirty="0">
              <a:latin typeface="Calibri"/>
              <a:cs typeface="Calibri"/>
            </a:endParaRPr>
          </a:p>
          <a:p>
            <a:pPr marL="223520" marR="78740" algn="ctr">
              <a:lnSpc>
                <a:spcPct val="101099"/>
              </a:lnSpc>
              <a:spcBef>
                <a:spcPts val="10"/>
              </a:spcBef>
            </a:pPr>
            <a:r>
              <a:rPr sz="900" b="1" spc="-5" dirty="0">
                <a:solidFill>
                  <a:srgbClr val="3E3E3E"/>
                </a:solidFill>
                <a:latin typeface="Calibri"/>
                <a:cs typeface="Calibri"/>
              </a:rPr>
              <a:t>$4</a:t>
            </a:r>
            <a:r>
              <a:rPr sz="900" b="1" spc="-10" dirty="0">
                <a:solidFill>
                  <a:srgbClr val="3E3E3E"/>
                </a:solidFill>
                <a:latin typeface="Calibri"/>
                <a:cs typeface="Calibri"/>
              </a:rPr>
              <a:t>,</a:t>
            </a:r>
            <a:r>
              <a:rPr sz="900" b="1" spc="-5" dirty="0">
                <a:solidFill>
                  <a:srgbClr val="3E3E3E"/>
                </a:solidFill>
                <a:latin typeface="Calibri"/>
                <a:cs typeface="Calibri"/>
              </a:rPr>
              <a:t>330</a:t>
            </a:r>
            <a:r>
              <a:rPr sz="900" b="1" spc="-10" dirty="0">
                <a:solidFill>
                  <a:srgbClr val="3E3E3E"/>
                </a:solidFill>
                <a:latin typeface="Calibri"/>
                <a:cs typeface="Calibri"/>
              </a:rPr>
              <a:t>,</a:t>
            </a:r>
            <a:r>
              <a:rPr sz="900" b="1" spc="-5" dirty="0">
                <a:solidFill>
                  <a:srgbClr val="3E3E3E"/>
                </a:solidFill>
                <a:latin typeface="Calibri"/>
                <a:cs typeface="Calibri"/>
              </a:rPr>
              <a:t>529 9%</a:t>
            </a:r>
            <a:endParaRPr sz="900" dirty="0">
              <a:latin typeface="Calibri"/>
              <a:cs typeface="Calibri"/>
            </a:endParaRPr>
          </a:p>
        </p:txBody>
      </p:sp>
      <p:sp>
        <p:nvSpPr>
          <p:cNvPr id="39" name="object 39"/>
          <p:cNvSpPr txBox="1"/>
          <p:nvPr/>
        </p:nvSpPr>
        <p:spPr>
          <a:xfrm>
            <a:off x="8529319" y="5036789"/>
            <a:ext cx="547370" cy="420370"/>
          </a:xfrm>
          <a:prstGeom prst="rect">
            <a:avLst/>
          </a:prstGeom>
        </p:spPr>
        <p:txBody>
          <a:bodyPr vert="horz" wrap="square" lIns="0" tIns="0" rIns="0" bIns="0" rtlCol="0">
            <a:spAutoFit/>
          </a:bodyPr>
          <a:lstStyle/>
          <a:p>
            <a:pPr marL="74930">
              <a:lnSpc>
                <a:spcPct val="100000"/>
              </a:lnSpc>
            </a:pPr>
            <a:r>
              <a:rPr sz="900" b="1" spc="-10" dirty="0">
                <a:solidFill>
                  <a:srgbClr val="3E3E3E"/>
                </a:solidFill>
                <a:latin typeface="Calibri"/>
                <a:cs typeface="Calibri"/>
              </a:rPr>
              <a:t>Suppli</a:t>
            </a:r>
            <a:r>
              <a:rPr sz="900" b="1" spc="-5" dirty="0">
                <a:solidFill>
                  <a:srgbClr val="3E3E3E"/>
                </a:solidFill>
                <a:latin typeface="Calibri"/>
                <a:cs typeface="Calibri"/>
              </a:rPr>
              <a:t>es</a:t>
            </a:r>
            <a:endParaRPr sz="900" dirty="0">
              <a:latin typeface="Calibri"/>
              <a:cs typeface="Calibri"/>
            </a:endParaRPr>
          </a:p>
          <a:p>
            <a:pPr marL="201295" marR="5080" indent="-189230">
              <a:lnSpc>
                <a:spcPct val="102200"/>
              </a:lnSpc>
            </a:pPr>
            <a:r>
              <a:rPr sz="900" b="1" spc="-5" dirty="0">
                <a:solidFill>
                  <a:srgbClr val="3E3E3E"/>
                </a:solidFill>
                <a:latin typeface="Calibri"/>
                <a:cs typeface="Calibri"/>
              </a:rPr>
              <a:t>$2</a:t>
            </a:r>
            <a:r>
              <a:rPr sz="900" b="1" spc="-10" dirty="0">
                <a:solidFill>
                  <a:srgbClr val="3E3E3E"/>
                </a:solidFill>
                <a:latin typeface="Calibri"/>
                <a:cs typeface="Calibri"/>
              </a:rPr>
              <a:t>,</a:t>
            </a:r>
            <a:r>
              <a:rPr sz="900" b="1" spc="-5" dirty="0">
                <a:solidFill>
                  <a:srgbClr val="3E3E3E"/>
                </a:solidFill>
                <a:latin typeface="Calibri"/>
                <a:cs typeface="Calibri"/>
              </a:rPr>
              <a:t>107</a:t>
            </a:r>
            <a:r>
              <a:rPr sz="900" b="1" spc="-10" dirty="0">
                <a:solidFill>
                  <a:srgbClr val="3E3E3E"/>
                </a:solidFill>
                <a:latin typeface="Calibri"/>
                <a:cs typeface="Calibri"/>
              </a:rPr>
              <a:t>,</a:t>
            </a:r>
            <a:r>
              <a:rPr sz="900" b="1" spc="-5" dirty="0">
                <a:solidFill>
                  <a:srgbClr val="3E3E3E"/>
                </a:solidFill>
                <a:latin typeface="Calibri"/>
                <a:cs typeface="Calibri"/>
              </a:rPr>
              <a:t>727 4%</a:t>
            </a:r>
            <a:endParaRPr sz="900" dirty="0">
              <a:latin typeface="Calibri"/>
              <a:cs typeface="Calibri"/>
            </a:endParaRPr>
          </a:p>
        </p:txBody>
      </p:sp>
      <p:sp>
        <p:nvSpPr>
          <p:cNvPr id="40" name="object 40"/>
          <p:cNvSpPr txBox="1"/>
          <p:nvPr/>
        </p:nvSpPr>
        <p:spPr>
          <a:xfrm>
            <a:off x="6608758" y="5076197"/>
            <a:ext cx="605155" cy="559435"/>
          </a:xfrm>
          <a:prstGeom prst="rect">
            <a:avLst/>
          </a:prstGeom>
        </p:spPr>
        <p:txBody>
          <a:bodyPr vert="horz" wrap="square" lIns="0" tIns="0" rIns="0" bIns="0" rtlCol="0">
            <a:spAutoFit/>
          </a:bodyPr>
          <a:lstStyle/>
          <a:p>
            <a:pPr marL="60960" marR="53340" algn="ctr">
              <a:lnSpc>
                <a:spcPct val="102200"/>
              </a:lnSpc>
            </a:pPr>
            <a:r>
              <a:rPr sz="900" b="1" spc="-5" dirty="0">
                <a:solidFill>
                  <a:srgbClr val="FFFFFF"/>
                </a:solidFill>
                <a:latin typeface="Calibri"/>
                <a:cs typeface="Calibri"/>
              </a:rPr>
              <a:t>R</a:t>
            </a:r>
            <a:r>
              <a:rPr sz="900" b="1" dirty="0">
                <a:solidFill>
                  <a:srgbClr val="FFFFFF"/>
                </a:solidFill>
                <a:latin typeface="Calibri"/>
                <a:cs typeface="Calibri"/>
              </a:rPr>
              <a:t>e</a:t>
            </a:r>
            <a:r>
              <a:rPr sz="900" b="1" spc="-5" dirty="0">
                <a:solidFill>
                  <a:srgbClr val="FFFFFF"/>
                </a:solidFill>
                <a:latin typeface="Calibri"/>
                <a:cs typeface="Calibri"/>
              </a:rPr>
              <a:t>st</a:t>
            </a:r>
            <a:r>
              <a:rPr sz="900" b="1" dirty="0">
                <a:solidFill>
                  <a:srgbClr val="FFFFFF"/>
                </a:solidFill>
                <a:latin typeface="Calibri"/>
                <a:cs typeface="Calibri"/>
              </a:rPr>
              <a:t>r</a:t>
            </a:r>
            <a:r>
              <a:rPr sz="900" b="1" spc="-10" dirty="0">
                <a:solidFill>
                  <a:srgbClr val="FFFFFF"/>
                </a:solidFill>
                <a:latin typeface="Calibri"/>
                <a:cs typeface="Calibri"/>
              </a:rPr>
              <a:t>i</a:t>
            </a:r>
            <a:r>
              <a:rPr sz="900" b="1" spc="-5" dirty="0">
                <a:solidFill>
                  <a:srgbClr val="FFFFFF"/>
                </a:solidFill>
                <a:latin typeface="Calibri"/>
                <a:cs typeface="Calibri"/>
              </a:rPr>
              <a:t>ct</a:t>
            </a:r>
            <a:r>
              <a:rPr sz="900" b="1" dirty="0">
                <a:solidFill>
                  <a:srgbClr val="FFFFFF"/>
                </a:solidFill>
                <a:latin typeface="Calibri"/>
                <a:cs typeface="Calibri"/>
              </a:rPr>
              <a:t>e</a:t>
            </a:r>
            <a:r>
              <a:rPr sz="900" b="1" spc="-5" dirty="0">
                <a:solidFill>
                  <a:srgbClr val="FFFFFF"/>
                </a:solidFill>
                <a:latin typeface="Calibri"/>
                <a:cs typeface="Calibri"/>
              </a:rPr>
              <a:t>d </a:t>
            </a:r>
            <a:r>
              <a:rPr sz="900" b="1" spc="-20" dirty="0">
                <a:solidFill>
                  <a:srgbClr val="FFFFFF"/>
                </a:solidFill>
                <a:latin typeface="Calibri"/>
                <a:cs typeface="Calibri"/>
              </a:rPr>
              <a:t>A</a:t>
            </a:r>
            <a:r>
              <a:rPr sz="900" b="1" spc="-5" dirty="0">
                <a:solidFill>
                  <a:srgbClr val="FFFFFF"/>
                </a:solidFill>
                <a:latin typeface="Calibri"/>
                <a:cs typeface="Calibri"/>
              </a:rPr>
              <a:t>ccou</a:t>
            </a:r>
            <a:r>
              <a:rPr sz="900" b="1" spc="-10" dirty="0">
                <a:solidFill>
                  <a:srgbClr val="FFFFFF"/>
                </a:solidFill>
                <a:latin typeface="Calibri"/>
                <a:cs typeface="Calibri"/>
              </a:rPr>
              <a:t>n</a:t>
            </a:r>
            <a:r>
              <a:rPr sz="900" b="1" spc="-5" dirty="0">
                <a:solidFill>
                  <a:srgbClr val="FFFFFF"/>
                </a:solidFill>
                <a:latin typeface="Calibri"/>
                <a:cs typeface="Calibri"/>
              </a:rPr>
              <a:t>ts</a:t>
            </a:r>
            <a:endParaRPr sz="900" dirty="0">
              <a:latin typeface="Calibri"/>
              <a:cs typeface="Calibri"/>
            </a:endParaRPr>
          </a:p>
          <a:p>
            <a:pPr marL="12700" marR="5080" algn="ctr">
              <a:lnSpc>
                <a:spcPct val="101099"/>
              </a:lnSpc>
              <a:spcBef>
                <a:spcPts val="10"/>
              </a:spcBef>
            </a:pPr>
            <a:r>
              <a:rPr sz="900" b="1" spc="-5" dirty="0">
                <a:solidFill>
                  <a:srgbClr val="FFFFFF"/>
                </a:solidFill>
                <a:latin typeface="Calibri"/>
                <a:cs typeface="Calibri"/>
              </a:rPr>
              <a:t>$27</a:t>
            </a:r>
            <a:r>
              <a:rPr sz="900" b="1" spc="-10" dirty="0">
                <a:solidFill>
                  <a:srgbClr val="FFFFFF"/>
                </a:solidFill>
                <a:latin typeface="Calibri"/>
                <a:cs typeface="Calibri"/>
              </a:rPr>
              <a:t>,</a:t>
            </a:r>
            <a:r>
              <a:rPr sz="900" b="1" spc="-5" dirty="0">
                <a:solidFill>
                  <a:srgbClr val="FFFFFF"/>
                </a:solidFill>
                <a:latin typeface="Calibri"/>
                <a:cs typeface="Calibri"/>
              </a:rPr>
              <a:t>028</a:t>
            </a:r>
            <a:r>
              <a:rPr sz="900" b="1" spc="-10" dirty="0">
                <a:solidFill>
                  <a:srgbClr val="FFFFFF"/>
                </a:solidFill>
                <a:latin typeface="Calibri"/>
                <a:cs typeface="Calibri"/>
              </a:rPr>
              <a:t>,</a:t>
            </a:r>
            <a:r>
              <a:rPr sz="900" b="1" spc="-5" dirty="0">
                <a:solidFill>
                  <a:srgbClr val="FFFFFF"/>
                </a:solidFill>
                <a:latin typeface="Calibri"/>
                <a:cs typeface="Calibri"/>
              </a:rPr>
              <a:t>919 56%</a:t>
            </a:r>
            <a:endParaRPr sz="900" dirty="0">
              <a:latin typeface="Calibri"/>
              <a:cs typeface="Calibri"/>
            </a:endParaRPr>
          </a:p>
        </p:txBody>
      </p:sp>
      <p:sp>
        <p:nvSpPr>
          <p:cNvPr id="41" name="object 41"/>
          <p:cNvSpPr txBox="1"/>
          <p:nvPr/>
        </p:nvSpPr>
        <p:spPr>
          <a:xfrm>
            <a:off x="5958294" y="3055888"/>
            <a:ext cx="711200" cy="420370"/>
          </a:xfrm>
          <a:prstGeom prst="rect">
            <a:avLst/>
          </a:prstGeom>
        </p:spPr>
        <p:txBody>
          <a:bodyPr vert="horz" wrap="square" lIns="0" tIns="0" rIns="0" bIns="0" rtlCol="0">
            <a:spAutoFit/>
          </a:bodyPr>
          <a:lstStyle/>
          <a:p>
            <a:pPr algn="ctr">
              <a:lnSpc>
                <a:spcPct val="100000"/>
              </a:lnSpc>
            </a:pPr>
            <a:r>
              <a:rPr sz="900" b="1" dirty="0">
                <a:solidFill>
                  <a:srgbClr val="3E3E3E"/>
                </a:solidFill>
                <a:latin typeface="Calibri"/>
                <a:cs typeface="Calibri"/>
              </a:rPr>
              <a:t>O</a:t>
            </a:r>
            <a:r>
              <a:rPr sz="900" b="1" spc="-5" dirty="0">
                <a:solidFill>
                  <a:srgbClr val="3E3E3E"/>
                </a:solidFill>
                <a:latin typeface="Calibri"/>
                <a:cs typeface="Calibri"/>
              </a:rPr>
              <a:t>t</a:t>
            </a:r>
            <a:r>
              <a:rPr sz="900" b="1" spc="-10" dirty="0">
                <a:solidFill>
                  <a:srgbClr val="3E3E3E"/>
                </a:solidFill>
                <a:latin typeface="Calibri"/>
                <a:cs typeface="Calibri"/>
              </a:rPr>
              <a:t>h</a:t>
            </a:r>
            <a:r>
              <a:rPr sz="900" b="1" dirty="0">
                <a:solidFill>
                  <a:srgbClr val="3E3E3E"/>
                </a:solidFill>
                <a:latin typeface="Calibri"/>
                <a:cs typeface="Calibri"/>
              </a:rPr>
              <a:t>er</a:t>
            </a:r>
            <a:r>
              <a:rPr sz="900" b="1" spc="-10" dirty="0">
                <a:solidFill>
                  <a:srgbClr val="3E3E3E"/>
                </a:solidFill>
                <a:latin typeface="Calibri"/>
                <a:cs typeface="Calibri"/>
              </a:rPr>
              <a:t> </a:t>
            </a:r>
            <a:r>
              <a:rPr sz="900" b="1" spc="-5" dirty="0">
                <a:solidFill>
                  <a:srgbClr val="3E3E3E"/>
                </a:solidFill>
                <a:latin typeface="Calibri"/>
                <a:cs typeface="Calibri"/>
              </a:rPr>
              <a:t>S</a:t>
            </a:r>
            <a:r>
              <a:rPr sz="900" b="1" dirty="0">
                <a:solidFill>
                  <a:srgbClr val="3E3E3E"/>
                </a:solidFill>
                <a:latin typeface="Calibri"/>
                <a:cs typeface="Calibri"/>
              </a:rPr>
              <a:t>er</a:t>
            </a:r>
            <a:r>
              <a:rPr sz="900" b="1" spc="-10" dirty="0">
                <a:solidFill>
                  <a:srgbClr val="3E3E3E"/>
                </a:solidFill>
                <a:latin typeface="Calibri"/>
                <a:cs typeface="Calibri"/>
              </a:rPr>
              <a:t>vi</a:t>
            </a:r>
            <a:r>
              <a:rPr sz="900" b="1" spc="-5" dirty="0">
                <a:solidFill>
                  <a:srgbClr val="3E3E3E"/>
                </a:solidFill>
                <a:latin typeface="Calibri"/>
                <a:cs typeface="Calibri"/>
              </a:rPr>
              <a:t>c</a:t>
            </a:r>
            <a:r>
              <a:rPr sz="900" b="1" dirty="0">
                <a:solidFill>
                  <a:srgbClr val="3E3E3E"/>
                </a:solidFill>
                <a:latin typeface="Calibri"/>
                <a:cs typeface="Calibri"/>
              </a:rPr>
              <a:t>e</a:t>
            </a:r>
            <a:r>
              <a:rPr sz="900" b="1" spc="-5" dirty="0">
                <a:solidFill>
                  <a:srgbClr val="3E3E3E"/>
                </a:solidFill>
                <a:latin typeface="Calibri"/>
                <a:cs typeface="Calibri"/>
              </a:rPr>
              <a:t>s</a:t>
            </a:r>
            <a:endParaRPr sz="900" dirty="0">
              <a:latin typeface="Calibri"/>
              <a:cs typeface="Calibri"/>
            </a:endParaRPr>
          </a:p>
          <a:p>
            <a:pPr marL="94615" marR="87630" algn="ctr">
              <a:lnSpc>
                <a:spcPct val="102200"/>
              </a:lnSpc>
            </a:pPr>
            <a:r>
              <a:rPr sz="900" b="1" spc="-5" dirty="0">
                <a:solidFill>
                  <a:srgbClr val="3E3E3E"/>
                </a:solidFill>
                <a:latin typeface="Calibri"/>
                <a:cs typeface="Calibri"/>
              </a:rPr>
              <a:t>$6</a:t>
            </a:r>
            <a:r>
              <a:rPr sz="900" b="1" spc="-10" dirty="0">
                <a:solidFill>
                  <a:srgbClr val="3E3E3E"/>
                </a:solidFill>
                <a:latin typeface="Calibri"/>
                <a:cs typeface="Calibri"/>
              </a:rPr>
              <a:t>,</a:t>
            </a:r>
            <a:r>
              <a:rPr sz="900" b="1" spc="-5" dirty="0">
                <a:solidFill>
                  <a:srgbClr val="3E3E3E"/>
                </a:solidFill>
                <a:latin typeface="Calibri"/>
                <a:cs typeface="Calibri"/>
              </a:rPr>
              <a:t>961</a:t>
            </a:r>
            <a:r>
              <a:rPr sz="900" b="1" spc="-10" dirty="0">
                <a:solidFill>
                  <a:srgbClr val="3E3E3E"/>
                </a:solidFill>
                <a:latin typeface="Calibri"/>
                <a:cs typeface="Calibri"/>
              </a:rPr>
              <a:t>,</a:t>
            </a:r>
            <a:r>
              <a:rPr sz="900" b="1" spc="-5" dirty="0">
                <a:solidFill>
                  <a:srgbClr val="3E3E3E"/>
                </a:solidFill>
                <a:latin typeface="Calibri"/>
                <a:cs typeface="Calibri"/>
              </a:rPr>
              <a:t>984 14%</a:t>
            </a:r>
            <a:endParaRPr sz="900" dirty="0">
              <a:latin typeface="Calibri"/>
              <a:cs typeface="Calibri"/>
            </a:endParaRPr>
          </a:p>
        </p:txBody>
      </p:sp>
      <p:sp>
        <p:nvSpPr>
          <p:cNvPr id="45" name="Rectangle 44">
            <a:extLst>
              <a:ext uri="{FF2B5EF4-FFF2-40B4-BE49-F238E27FC236}">
                <a16:creationId xmlns:a16="http://schemas.microsoft.com/office/drawing/2014/main" id="{05BC6D1E-B1B9-41E3-B82C-B20A3856AF8B}"/>
              </a:ext>
            </a:extLst>
          </p:cNvPr>
          <p:cNvSpPr/>
          <p:nvPr/>
        </p:nvSpPr>
        <p:spPr>
          <a:xfrm>
            <a:off x="124980" y="1159646"/>
            <a:ext cx="8888978" cy="1312190"/>
          </a:xfrm>
          <a:prstGeom prst="rect">
            <a:avLst/>
          </a:prstGeom>
        </p:spPr>
        <p:txBody>
          <a:bodyPr wrap="square">
            <a:spAutoFit/>
          </a:bodyPr>
          <a:lstStyle/>
          <a:p>
            <a:pPr lvl="1" algn="ctr">
              <a:lnSpc>
                <a:spcPct val="90000"/>
              </a:lnSpc>
              <a:spcBef>
                <a:spcPts val="500"/>
              </a:spcBef>
              <a:spcAft>
                <a:spcPts val="1200"/>
              </a:spcAft>
            </a:pPr>
            <a:r>
              <a:rPr lang="en-US" b="1" dirty="0"/>
              <a:t>THE BREAKDOWN OF THE HFD GENERAL FUND OPERATING BUDGET</a:t>
            </a:r>
          </a:p>
          <a:p>
            <a:pPr lvl="1">
              <a:lnSpc>
                <a:spcPct val="90000"/>
              </a:lnSpc>
              <a:spcBef>
                <a:spcPts val="500"/>
              </a:spcBef>
              <a:spcAft>
                <a:spcPts val="1200"/>
              </a:spcAft>
            </a:pPr>
            <a:r>
              <a:rPr lang="en-US" dirty="0">
                <a:solidFill>
                  <a:prstClr val="black"/>
                </a:solidFill>
                <a:latin typeface="Arial" panose="020B0604020202020204" pitchFamily="34" charset="0"/>
                <a:cs typeface="Arial" panose="020B0604020202020204" pitchFamily="34" charset="0"/>
              </a:rPr>
              <a:t>HFDs FY2019 Adopted General Fund Budget is $503.4 Million. Ninety percent of HFD’s budget is earmarked for personnel costs.  Ninety-eight percent of personnel costs are related to classified employees.</a:t>
            </a:r>
          </a:p>
        </p:txBody>
      </p:sp>
    </p:spTree>
    <p:extLst>
      <p:ext uri="{BB962C8B-B14F-4D97-AF65-F5344CB8AC3E}">
        <p14:creationId xmlns:p14="http://schemas.microsoft.com/office/powerpoint/2010/main" val="3655455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40025</TotalTime>
  <Words>1517</Words>
  <Application>Microsoft Office PowerPoint</Application>
  <PresentationFormat>On-screen Show (4:3)</PresentationFormat>
  <Paragraphs>350</Paragraphs>
  <Slides>17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Courier New</vt:lpstr>
      <vt:lpstr>Helvetica</vt:lpstr>
      <vt:lpstr>inherit</vt:lpstr>
      <vt:lpstr>Open Sans</vt:lpstr>
      <vt:lpstr>Times New Roman</vt:lpstr>
      <vt:lpstr>Custom Design</vt:lpstr>
      <vt:lpstr> Presentation to the City of Houston  Budget and Fiscal Affairs Committee  Impact of Fire Compensation Parity Tuesday, September 4, 2018    </vt:lpstr>
      <vt:lpstr>Table of Contents</vt:lpstr>
      <vt:lpstr>Disclaimer</vt:lpstr>
      <vt:lpstr>Overview</vt:lpstr>
      <vt:lpstr>Assumptions and Financial Impact</vt:lpstr>
      <vt:lpstr>COH General Fund Budget</vt:lpstr>
      <vt:lpstr>Paying for the Fire Referendum</vt:lpstr>
      <vt:lpstr>HFD Expenditures &amp; Revenues  (in Millions) </vt:lpstr>
      <vt:lpstr>HFD General Fund Budget</vt:lpstr>
      <vt:lpstr>Program Improvement Needs</vt:lpstr>
      <vt:lpstr>Call Volume</vt:lpstr>
      <vt:lpstr>Restructuring Strategies</vt:lpstr>
      <vt:lpstr>Restructuring Strategies</vt:lpstr>
      <vt:lpstr>PowerPoint Presentation</vt:lpstr>
      <vt:lpstr>Proposed Charter Amendment - HFD</vt:lpstr>
      <vt:lpstr>Position requirements</vt:lpstr>
      <vt:lpstr>Position requirements</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Presentation Template</dc:title>
  <dc:creator>Kurt.Amend@houstontx.gov;Paul.Fagin@houstontx.gov</dc:creator>
  <cp:lastModifiedBy>McGinty, Jordan - CNL</cp:lastModifiedBy>
  <cp:revision>548</cp:revision>
  <cp:lastPrinted>2018-09-04T14:38:28Z</cp:lastPrinted>
  <dcterms:created xsi:type="dcterms:W3CDTF">2015-10-09T16:02:59Z</dcterms:created>
  <dcterms:modified xsi:type="dcterms:W3CDTF">2018-09-04T17:50:16Z</dcterms:modified>
</cp:coreProperties>
</file>